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70" r:id="rId3"/>
  </p:sldMasterIdLst>
  <p:notesMasterIdLst>
    <p:notesMasterId r:id="rId44"/>
  </p:notesMasterIdLst>
  <p:sldIdLst>
    <p:sldId id="256" r:id="rId4"/>
    <p:sldId id="296" r:id="rId5"/>
    <p:sldId id="258" r:id="rId6"/>
    <p:sldId id="260" r:id="rId7"/>
    <p:sldId id="299" r:id="rId8"/>
    <p:sldId id="261" r:id="rId9"/>
    <p:sldId id="266" r:id="rId10"/>
    <p:sldId id="263" r:id="rId11"/>
    <p:sldId id="371" r:id="rId12"/>
    <p:sldId id="298" r:id="rId13"/>
    <p:sldId id="297" r:id="rId14"/>
    <p:sldId id="267" r:id="rId15"/>
    <p:sldId id="317" r:id="rId16"/>
    <p:sldId id="319" r:id="rId17"/>
    <p:sldId id="270" r:id="rId18"/>
    <p:sldId id="318" r:id="rId19"/>
    <p:sldId id="373" r:id="rId20"/>
    <p:sldId id="272" r:id="rId21"/>
    <p:sldId id="320" r:id="rId22"/>
    <p:sldId id="275" r:id="rId23"/>
    <p:sldId id="264" r:id="rId24"/>
    <p:sldId id="374" r:id="rId25"/>
    <p:sldId id="269" r:id="rId26"/>
    <p:sldId id="321" r:id="rId27"/>
    <p:sldId id="304" r:id="rId28"/>
    <p:sldId id="306" r:id="rId29"/>
    <p:sldId id="307" r:id="rId30"/>
    <p:sldId id="273" r:id="rId31"/>
    <p:sldId id="276" r:id="rId32"/>
    <p:sldId id="305" r:id="rId33"/>
    <p:sldId id="376" r:id="rId34"/>
    <p:sldId id="326" r:id="rId35"/>
    <p:sldId id="278" r:id="rId36"/>
    <p:sldId id="312" r:id="rId37"/>
    <p:sldId id="327" r:id="rId38"/>
    <p:sldId id="377" r:id="rId39"/>
    <p:sldId id="378" r:id="rId40"/>
    <p:sldId id="379" r:id="rId41"/>
    <p:sldId id="313" r:id="rId42"/>
    <p:sldId id="314" r:id="rId43"/>
  </p:sldIdLst>
  <p:sldSz cx="9144000" cy="5143500" type="screen16x9"/>
  <p:notesSz cx="6858000" cy="9144000"/>
  <p:embeddedFontLst>
    <p:embeddedFont>
      <p:font typeface="Amatic SC" panose="020B0604020202020204" charset="-79"/>
      <p:regular r:id="rId45"/>
      <p:bold r:id="rId46"/>
    </p:embeddedFont>
    <p:embeddedFont>
      <p:font typeface="Autour One" panose="020B0604020202020204" charset="0"/>
      <p:regular r:id="rId47"/>
    </p:embeddedFon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
      <p:font typeface="Mali Light" panose="020B0604020202020204" charset="0"/>
      <p:regular r:id="rId53"/>
      <p:bold r:id="rId54"/>
      <p:italic r:id="rId55"/>
      <p:boldItalic r:id="rId56"/>
    </p:embeddedFont>
    <p:embeddedFont>
      <p:font typeface="Nunito" panose="020B0604020202020204" charset="0"/>
      <p:regular r:id="rId57"/>
      <p:bold r:id="rId58"/>
      <p:italic r:id="rId59"/>
      <p:boldItalic r:id="rId60"/>
    </p:embeddedFont>
    <p:embeddedFont>
      <p:font typeface="Nunito SemiBold" panose="020B060402020202020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979" autoAdjust="0"/>
  </p:normalViewPr>
  <p:slideViewPr>
    <p:cSldViewPr snapToGrid="0">
      <p:cViewPr varScale="1">
        <p:scale>
          <a:sx n="114" d="100"/>
          <a:sy n="114" d="100"/>
        </p:scale>
        <p:origin x="499"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font" Target="fonts/font17.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6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56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4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04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8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737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31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4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12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6101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4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80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955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69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932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8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9691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840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95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361117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22448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101122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62110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6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31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4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3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4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9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0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4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111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260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4495789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2/17/2025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0821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11.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18.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26" Type="http://schemas.openxmlformats.org/officeDocument/2006/relationships/image" Target="../media/image27.png"/><Relationship Id="rId3" Type="http://schemas.openxmlformats.org/officeDocument/2006/relationships/image" Target="../media/image24.svg"/><Relationship Id="rId25" Type="http://schemas.openxmlformats.org/officeDocument/2006/relationships/image" Target="../media/image26.png"/><Relationship Id="rId2" Type="http://schemas.openxmlformats.org/officeDocument/2006/relationships/image" Target="../media/image23.png"/><Relationship Id="rId29" Type="http://schemas.openxmlformats.org/officeDocument/2006/relationships/image" Target="../media/image30.png"/><Relationship Id="rId1" Type="http://schemas.openxmlformats.org/officeDocument/2006/relationships/slideLayout" Target="../slideLayouts/slideLayout23.xml"/><Relationship Id="rId24" Type="http://schemas.openxmlformats.org/officeDocument/2006/relationships/image" Target="../media/image25.png"/><Relationship Id="rId28" Type="http://schemas.openxmlformats.org/officeDocument/2006/relationships/image" Target="../media/image29.png"/><Relationship Id="rId27"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350.png"/><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6" Type="http://schemas.openxmlformats.org/officeDocument/2006/relationships/image" Target="../media/image63.png"/><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1.svg"/><Relationship Id="rId27" Type="http://schemas.openxmlformats.org/officeDocument/2006/relationships/image" Target="../media/image6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57.png"/><Relationship Id="rId4" Type="http://schemas.openxmlformats.org/officeDocument/2006/relationships/image" Target="../media/image52.jp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8.jpg"/><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60262" y="535201"/>
            <a:ext cx="984565" cy="496996"/>
          </a:xfrm>
          <a:prstGeom prst="rect">
            <a:avLst/>
          </a:prstGeom>
        </p:spPr>
        <p:txBody>
          <a:bodyPr wrap="none">
            <a:spAutoFit/>
          </a:bodyPr>
          <a:lstStyle/>
          <a:p>
            <a:pPr algn="just">
              <a:lnSpc>
                <a:spcPct val="150000"/>
              </a:lnSpc>
              <a:spcAft>
                <a:spcPts val="800"/>
              </a:spcAft>
            </a:pPr>
            <a:r>
              <a:rPr lang="en-US" sz="2000" b="1" dirty="0">
                <a:ea typeface="Calibri" panose="020F0502020204030204" pitchFamily="34" charset="0"/>
                <a:cs typeface="Times New Roman" panose="02020603050405020304" pitchFamily="18" charset="0"/>
              </a:rPr>
              <a:t>CHÚ Ý</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93621" y="1235178"/>
                <a:ext cx="7143293" cy="1165384"/>
              </a:xfrm>
              <a:prstGeom prst="rect">
                <a:avLst/>
              </a:prstGeom>
            </p:spPr>
            <p:txBody>
              <a:bodyPr wrap="square">
                <a:spAutoFit/>
              </a:bodyPr>
              <a:lstStyle/>
              <a:p>
                <a:pPr algn="just">
                  <a:lnSpc>
                    <a:spcPct val="150000"/>
                  </a:lnSpc>
                  <a:spcAft>
                    <a:spcPts val="800"/>
                  </a:spcAft>
                </a:pPr>
                <a:r>
                  <a:rPr lang="fr-FR" sz="2000" dirty="0" err="1">
                    <a:latin typeface="+mj-lt"/>
                    <a:ea typeface="Calibri" panose="020F0502020204030204" pitchFamily="34" charset="0"/>
                    <a:cs typeface="Arial" panose="020B0604020202020204" pitchFamily="34" charset="0"/>
                  </a:rPr>
                  <a:t>Nếu</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 </a:t>
                </a:r>
                <a:r>
                  <a:rPr lang="fr-FR" sz="2000" dirty="0" err="1">
                    <a:latin typeface="+mj-lt"/>
                    <a:ea typeface="Calibri" panose="020F0502020204030204" pitchFamily="34" charset="0"/>
                    <a:cs typeface="Arial" panose="020B0604020202020204" pitchFamily="34" charset="0"/>
                  </a:rPr>
                  <a:t>thì</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mj-lt"/>
                    <a:ea typeface="Calibri" panose="020F0502020204030204" pitchFamily="34" charset="0"/>
                    <a:cs typeface="Arial" panose="020B0604020202020204" pitchFamily="34" charset="0"/>
                  </a:rPr>
                  <a:t>. Khi </a:t>
                </a:r>
                <a:r>
                  <a:rPr lang="fr-FR" sz="2000" dirty="0" err="1">
                    <a:latin typeface="+mj-lt"/>
                    <a:ea typeface="Calibri" panose="020F0502020204030204" pitchFamily="34" charset="0"/>
                    <a:cs typeface="Arial" panose="020B0604020202020204" pitchFamily="34" charset="0"/>
                  </a:rPr>
                  <a:t>đó</a:t>
                </a:r>
                <a:r>
                  <a:rPr lang="fr-FR" sz="2000" dirty="0">
                    <a:latin typeface="+mj-lt"/>
                    <a:ea typeface="Calibri" panose="020F0502020204030204" pitchFamily="34" charset="0"/>
                    <a:cs typeface="Arial" panose="020B0604020202020204" pitchFamily="34" charset="0"/>
                  </a:rPr>
                  <a:t> ta </a:t>
                </a:r>
                <a:r>
                  <a:rPr lang="fr-FR" sz="2000" dirty="0" err="1">
                    <a:latin typeface="+mj-lt"/>
                    <a:ea typeface="Calibri" panose="020F0502020204030204" pitchFamily="34" charset="0"/>
                    <a:cs typeface="Arial" panose="020B0604020202020204" pitchFamily="34" charset="0"/>
                  </a:rPr>
                  <a:t>nói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và</a:t>
                </a:r>
                <a:r>
                  <a:rPr lang="fr-FR" sz="2000" dirty="0">
                    <a:latin typeface="+mj-lt"/>
                    <a:ea typeface="Calibri" panose="020F0502020204030204" pitchFamily="34" charset="0"/>
                    <a:cs typeface="Arial" panose="020B0604020202020204" pitchFamily="34" charset="0"/>
                  </a:rPr>
                  <a:t> y là </a:t>
                </a:r>
                <a:r>
                  <a:rPr lang="fr-FR" sz="2000" dirty="0" err="1">
                    <a:latin typeface="+mj-lt"/>
                    <a:ea typeface="Calibri" panose="020F0502020204030204" pitchFamily="34" charset="0"/>
                    <a:cs typeface="Arial" panose="020B0604020202020204" pitchFamily="34" charset="0"/>
                  </a:rPr>
                  <a:t>hai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đại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lượng</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93621" y="1235178"/>
                <a:ext cx="7143293" cy="1165384"/>
              </a:xfrm>
              <a:prstGeom prst="rect">
                <a:avLst/>
              </a:prstGeom>
              <a:blipFill>
                <a:blip r:embed="rId3"/>
                <a:stretch>
                  <a:fillRect l="-853" r="-939" b="-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48349" y="2400562"/>
                <a:ext cx="2403415" cy="759247"/>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ea typeface="Calibri" panose="020F0502020204030204" pitchFamily="34" charset="0"/>
                    <a:cs typeface="Arial" panose="020B0604020202020204" pitchFamily="34"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ea typeface="Calibri" panose="020F0502020204030204" pitchFamily="34" charset="0"/>
                    <a:cs typeface="Arial" panose="020B0604020202020204" pitchFamily="34" charset="0"/>
                  </a:rPr>
                  <a:t> </a:t>
                </a:r>
                <a14:m>
                  <m:oMath xmlns:m="http://schemas.openxmlformats.org/officeDocument/2006/math">
                    <m:f>
                      <m:fPr>
                        <m:ctrlPr>
                          <a:rPr lang="en-US" sz="2000" b="1" i="1">
                            <a:latin typeface="Cambria Math" panose="02040503050406030204" pitchFamily="18" charset="0"/>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8349" y="2400562"/>
                <a:ext cx="2403415" cy="759247"/>
              </a:xfrm>
              <a:prstGeom prst="rect">
                <a:avLst/>
              </a:prstGeom>
              <a:blipFill>
                <a:blip r:embed="rId4"/>
                <a:stretch>
                  <a:fillRect/>
                </a:stretch>
              </a:blipFill>
            </p:spPr>
            <p:txBody>
              <a:bodyPr/>
              <a:lstStyle/>
              <a:p>
                <a:r>
                  <a:rPr lang="en-US">
                    <a:noFill/>
                  </a:rPr>
                  <a:t> </a:t>
                </a:r>
              </a:p>
            </p:txBody>
          </p:sp>
        </mc:Fallback>
      </mc:AlternateContent>
      <p:pic>
        <p:nvPicPr>
          <p:cNvPr id="8"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649521" y="3159809"/>
            <a:ext cx="1784903" cy="1495696"/>
          </a:xfrm>
          <a:prstGeom prst="rect">
            <a:avLst/>
          </a:prstGeom>
        </p:spPr>
      </p:pic>
      <p:pic>
        <p:nvPicPr>
          <p:cNvPr id="9"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99982" y="3968119"/>
            <a:ext cx="897146" cy="512189"/>
          </a:xfrm>
          <a:prstGeom prst="rect">
            <a:avLst/>
          </a:prstGeom>
        </p:spPr>
      </p:pic>
      <p:pic>
        <p:nvPicPr>
          <p:cNvPr id="10"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36635" y="3822452"/>
            <a:ext cx="894361" cy="471572"/>
          </a:xfrm>
          <a:prstGeom prst="rect">
            <a:avLst/>
          </a:prstGeom>
        </p:spPr>
      </p:pic>
      <p:pic>
        <p:nvPicPr>
          <p:cNvPr id="11"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76905" y="3562502"/>
            <a:ext cx="715306" cy="568343"/>
          </a:xfrm>
          <a:prstGeom prst="rect">
            <a:avLst/>
          </a:prstGeom>
        </p:spPr>
      </p:pic>
    </p:spTree>
    <p:extLst>
      <p:ext uri="{BB962C8B-B14F-4D97-AF65-F5344CB8AC3E}">
        <p14:creationId xmlns:p14="http://schemas.microsoft.com/office/powerpoint/2010/main" val="42738220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a:t>Ví</a:t>
            </a:r>
            <a:r>
              <a:rPr lang="en-US" sz="2000" b="1" u="sng" dirty="0"/>
              <a:t> </a:t>
            </a:r>
            <a:r>
              <a:rPr lang="en-US" sz="2000" b="1" u="sng" dirty="0" err="1"/>
              <a:t>dụ</a:t>
            </a:r>
            <a:r>
              <a:rPr lang="en-US" sz="2000" b="1" u="sng" dirty="0"/>
              <a:t> 1:</a:t>
            </a:r>
            <a:r>
              <a:rPr lang="en-US" sz="2000" dirty="0"/>
              <a:t>  </a:t>
            </a:r>
            <a:r>
              <a:rPr lang="nl-NL" sz="2000" b="1" dirty="0">
                <a:latin typeface="Arial" panose="020B0604020202020204" pitchFamily="34" charset="0"/>
                <a:ea typeface="Calibri" panose="020F0502020204030204" pitchFamily="34" charset="0"/>
                <a:cs typeface="Times New Roman" panose="02020603050405020304" pitchFamily="18" charset="0"/>
              </a:rPr>
              <a:t>(SGK – 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Biết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0" name="Google Shape;722;p50"/>
          <p:cNvSpPr/>
          <p:nvPr/>
        </p:nvSpPr>
        <p:spPr>
          <a:xfrm>
            <a:off x="8095127" y="3844701"/>
            <a:ext cx="649303" cy="527514"/>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a:latin typeface="+mn-lt"/>
                <a:ea typeface="Calibri" panose="020F0502020204030204" pitchFamily="34" charset="0"/>
                <a:cs typeface="Arial" panose="020B0604020202020204" pitchFamily="34" charset="0"/>
              </a:rPr>
              <a:t>a) Ta </a:t>
            </a:r>
            <a:r>
              <a:rPr lang="en-US" sz="2000" dirty="0" err="1">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b)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pic>
        <p:nvPicPr>
          <p:cNvPr id="12"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841992" y="1066000"/>
            <a:ext cx="1502372" cy="1316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2:</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mj-lt"/>
                <a:ea typeface="Calibri" panose="020F0502020204030204" pitchFamily="34" charset="0"/>
              </a:rPr>
              <a:t>Cho y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t>
            </a:r>
            <a:r>
              <a:rPr lang="en-US" sz="2000" dirty="0" err="1">
                <a:latin typeface="+mj-lt"/>
                <a:ea typeface="Calibri" panose="020F0502020204030204" pitchFamily="34" charset="0"/>
              </a:rPr>
              <a:t>thuận</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x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a:latin typeface="+mj-lt"/>
                <a:ea typeface="Calibri" panose="020F0502020204030204" pitchFamily="34" charset="0"/>
              </a:rPr>
              <a:t>hệ</a:t>
            </a:r>
            <a:r>
              <a:rPr lang="en-US" sz="2000" dirty="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 = 5</a:t>
            </a:r>
            <a:endParaRPr lang="en-US" sz="2000" dirty="0">
              <a:latin typeface="+mj-lt"/>
            </a:endParaRPr>
          </a:p>
        </p:txBody>
      </p:sp>
      <p:sp>
        <p:nvSpPr>
          <p:cNvPr id="6" name="Rectangle 5"/>
          <p:cNvSpPr/>
          <p:nvPr/>
        </p:nvSpPr>
        <p:spPr>
          <a:xfrm>
            <a:off x="1111909" y="1745188"/>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5348510"/>
              </p:ext>
            </p:extLst>
          </p:nvPr>
        </p:nvGraphicFramePr>
        <p:xfrm>
          <a:off x="1718642" y="2526048"/>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val="693666804"/>
                    </a:ext>
                  </a:extLst>
                </a:gridCol>
                <a:gridCol w="1391449">
                  <a:extLst>
                    <a:ext uri="{9D8B030D-6E8A-4147-A177-3AD203B41FA5}">
                      <a16:colId xmlns:a16="http://schemas.microsoft.com/office/drawing/2014/main" val="133150565"/>
                    </a:ext>
                  </a:extLst>
                </a:gridCol>
                <a:gridCol w="1392199">
                  <a:extLst>
                    <a:ext uri="{9D8B030D-6E8A-4147-A177-3AD203B41FA5}">
                      <a16:colId xmlns:a16="http://schemas.microsoft.com/office/drawing/2014/main" val="1907955298"/>
                    </a:ext>
                  </a:extLst>
                </a:gridCol>
                <a:gridCol w="1392199">
                  <a:extLst>
                    <a:ext uri="{9D8B030D-6E8A-4147-A177-3AD203B41FA5}">
                      <a16:colId xmlns:a16="http://schemas.microsoft.com/office/drawing/2014/main" val="1767399061"/>
                    </a:ext>
                  </a:extLst>
                </a:gridCol>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553896"/>
                  </a:ext>
                </a:extLst>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10</a:t>
            </a: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15</a:t>
            </a: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20</a:t>
            </a:r>
          </a:p>
        </p:txBody>
      </p:sp>
      <p:pic>
        <p:nvPicPr>
          <p:cNvPr id="1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69539" y="4028420"/>
            <a:ext cx="2521687" cy="641575"/>
          </a:xfrm>
          <a:prstGeom prst="rect">
            <a:avLst/>
          </a:prstGeom>
        </p:spPr>
      </p:pic>
    </p:spTree>
    <p:extLst>
      <p:ext uri="{BB962C8B-B14F-4D97-AF65-F5344CB8AC3E}">
        <p14:creationId xmlns:p14="http://schemas.microsoft.com/office/powerpoint/2010/main" val="8221646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latin typeface="Arial"/>
                <a:cs typeface="Arial"/>
                <a:sym typeface="Arial"/>
              </a:rPr>
              <a:t>Ví</a:t>
            </a:r>
            <a:r>
              <a:rPr kumimoji="0" lang="en-US" sz="2000" b="1" i="0" u="sng" strike="noStrike" kern="0" cap="none" spc="0" normalizeH="0" baseline="0" noProof="0" dirty="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a:ln>
                  <a:noFill/>
                </a:ln>
                <a:solidFill>
                  <a:srgbClr val="000000"/>
                </a:solidFill>
                <a:effectLst/>
                <a:uLnTx/>
                <a:uFillTx/>
                <a:latin typeface="Arial"/>
                <a:cs typeface="Arial"/>
                <a:sym typeface="Arial"/>
              </a:rPr>
              <a:t>dụ</a:t>
            </a:r>
            <a:r>
              <a:rPr kumimoji="0" lang="en-US" sz="2000" b="1" i="0" u="sng" strike="noStrike" kern="0" cap="none" spc="0" normalizeH="0" baseline="0" noProof="0" dirty="0">
                <a:ln>
                  <a:noFill/>
                </a:ln>
                <a:solidFill>
                  <a:srgbClr val="000000"/>
                </a:solidFill>
                <a:effectLst/>
                <a:uLnTx/>
                <a:uFillTx/>
                <a:latin typeface="Arial"/>
                <a:cs typeface="Arial"/>
                <a:sym typeface="Arial"/>
              </a:rPr>
              <a:t> 2:</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8" name="Google Shape;236;p21"/>
          <p:cNvSpPr/>
          <p:nvPr/>
        </p:nvSpPr>
        <p:spPr>
          <a:xfrm rot="1473029">
            <a:off x="8278091" y="4439386"/>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9" name="Rectangle 28"/>
          <p:cNvSpPr/>
          <p:nvPr/>
        </p:nvSpPr>
        <p:spPr>
          <a:xfrm>
            <a:off x="384018" y="682418"/>
            <a:ext cx="71433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Cho y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thuận</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x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theo</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hệ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 = 5</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693472"/>
            <a:ext cx="1738960" cy="442431"/>
          </a:xfrm>
          <a:prstGeom prst="rect">
            <a:avLst/>
          </a:prstGeom>
        </p:spPr>
      </p:pic>
      <p:sp>
        <p:nvSpPr>
          <p:cNvPr id="32" name="Rectangle 31"/>
          <p:cNvSpPr/>
          <p:nvPr/>
        </p:nvSpPr>
        <p:spPr>
          <a:xfrm>
            <a:off x="2357505" y="2582464"/>
            <a:ext cx="5059616" cy="553998"/>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p>
        </p:txBody>
      </p:sp>
      <p:sp>
        <p:nvSpPr>
          <p:cNvPr id="34" name="Rectangle 33"/>
          <p:cNvSpPr/>
          <p:nvPr/>
        </p:nvSpPr>
        <p:spPr>
          <a:xfrm>
            <a:off x="2436400" y="3908427"/>
            <a:ext cx="4572000" cy="496996"/>
          </a:xfrm>
          <a:prstGeom prst="rect">
            <a:avLst/>
          </a:prstGeom>
        </p:spPr>
        <p:txBody>
          <a:bodyPr>
            <a:spAutoFit/>
          </a:bodyPr>
          <a:lstStyle/>
          <a:p>
            <a:pPr lvl="0"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34"/>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a:blip r:embed="rId25"/>
                <a:stretch>
                  <a:fillRect/>
                </a:stretch>
              </a:blipFill>
            </p:spPr>
            <p:txBody>
              <a:bodyPr/>
              <a:lstStyle/>
              <a:p>
                <a:r>
                  <a:rPr lang="en-US">
                    <a:noFill/>
                  </a:rPr>
                  <a:t> </a:t>
                </a:r>
              </a:p>
            </p:txBody>
          </p:sp>
        </mc:Fallback>
      </mc:AlternateContent>
      <p:sp>
        <p:nvSpPr>
          <p:cNvPr id="39" name="Oval Callout 38"/>
          <p:cNvSpPr/>
          <p:nvPr/>
        </p:nvSpPr>
        <p:spPr>
          <a:xfrm>
            <a:off x="1142534" y="2355615"/>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0" name="Rectangle 39"/>
              <p:cNvSpPr/>
              <p:nvPr/>
            </p:nvSpPr>
            <p:spPr>
              <a:xfrm>
                <a:off x="3435948" y="2932270"/>
                <a:ext cx="178369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ea typeface="Times New Roman" panose="02020603050405020304" pitchFamily="18" charset="0"/>
                          <a:cs typeface="Arial" panose="020B0604020202020204" pitchFamily="34" charset="0"/>
                        </a:rPr>
                        <m:t> </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ea typeface="Times New Roman" panose="02020603050405020304" pitchFamily="18" charset="0"/>
                          <a:cs typeface="Arial" panose="020B0604020202020204" pitchFamily="34" charset="0"/>
                        </a:rPr>
                        <m:t>; </m:t>
                      </m:r>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a:blip r:embed="rId2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9"/>
          <a:stretch>
            <a:fillRect/>
          </a:stretch>
        </p:blipFill>
        <p:spPr>
          <a:xfrm>
            <a:off x="7330635" y="171901"/>
            <a:ext cx="1647825" cy="1933575"/>
          </a:xfrm>
          <a:prstGeom prst="rect">
            <a:avLst/>
          </a:prstGeom>
        </p:spPr>
      </p:pic>
    </p:spTree>
    <p:extLst>
      <p:ext uri="{BB962C8B-B14F-4D97-AF65-F5344CB8AC3E}">
        <p14:creationId xmlns:p14="http://schemas.microsoft.com/office/powerpoint/2010/main" val="1423891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a:t>NHẬN XÉT</a:t>
            </a:r>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pic>
        <p:nvPicPr>
          <p:cNvPr id="9"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408117" y="3613862"/>
            <a:ext cx="1121408" cy="1097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2532420">
            <a:off x="8408444" y="4592811"/>
            <a:ext cx="564025" cy="65910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r>
              <a:rPr lang="en-US" sz="2000" b="1" dirty="0">
                <a:solidFill>
                  <a:schemeClr val="tx1">
                    <a:lumMod val="50000"/>
                  </a:schemeClr>
                </a:solidFill>
                <a:latin typeface="Arial" panose="020B0604020202020204" pitchFamily="34" charset="0"/>
                <a:cs typeface="Arial" panose="020B0604020202020204" pitchFamily="34" charset="0"/>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739949" y="2281117"/>
            <a:ext cx="1711757" cy="400110"/>
          </a:xfrm>
          <a:prstGeom prst="rect">
            <a:avLst/>
          </a:prstGeom>
          <a:noFill/>
        </p:spPr>
        <p:txBody>
          <a:bodyPr wrap="square" rtlCol="0">
            <a:spAutoFit/>
          </a:bodyPr>
          <a:lstStyle/>
          <a:p>
            <a:r>
              <a:rPr lang="en-US" sz="2000" b="1" u="sng" dirty="0" err="1"/>
              <a:t>Hướng</a:t>
            </a:r>
            <a:r>
              <a:rPr lang="en-US" sz="2000" b="1" u="sng" dirty="0"/>
              <a:t> </a:t>
            </a:r>
            <a:r>
              <a:rPr lang="en-US" sz="2000" b="1" u="sng" dirty="0" err="1"/>
              <a:t>dẫn</a:t>
            </a:r>
            <a:endParaRPr lang="en-US" sz="2000" b="1" u="sng" dirty="0"/>
          </a:p>
        </p:txBody>
      </p:sp>
      <p:sp>
        <p:nvSpPr>
          <p:cNvPr id="4" name="Rectangle 3"/>
          <p:cNvSpPr/>
          <p:nvPr/>
        </p:nvSpPr>
        <p:spPr>
          <a:xfrm>
            <a:off x="2107891" y="2827703"/>
            <a:ext cx="6450892"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l-NL" sz="2000" dirty="0">
                <a:latin typeface="Arial" panose="020B0604020202020204" pitchFamily="34" charset="0"/>
                <a:ea typeface="Calibri" panose="020F0502020204030204" pitchFamily="34" charset="0"/>
                <a:cs typeface="Arial" panose="020B0604020202020204" pitchFamily="34" charset="0"/>
              </a:rPr>
              <a:t>Theo em, khi khối lượng đậu tương tăng, lượng protein trong đậu tương có tăng không?</a:t>
            </a:r>
          </a:p>
          <a:p>
            <a:pPr marL="342900" indent="-342900" algn="just">
              <a:lnSpc>
                <a:spcPct val="150000"/>
              </a:lnSpc>
              <a:buFont typeface="Arial" panose="020B0604020202020204" pitchFamily="34" charset="0"/>
              <a:buChar char="•"/>
            </a:pPr>
            <a:r>
              <a:rPr lang="nl-NL" sz="2000" dirty="0">
                <a:latin typeface="Arial" panose="020B0604020202020204" pitchFamily="34" charset="0"/>
                <a:ea typeface="Calibri" panose="020F0502020204030204" pitchFamily="34" charset="0"/>
                <a:cs typeface="Arial" panose="020B0604020202020204" pitchFamily="34" charset="0"/>
              </a:rPr>
              <a:t>Nếu khối lượng protein tỉ lệ thuận với khối lượng đậu tương, ta suy ra được công thức nào?</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9014" y="2901352"/>
            <a:ext cx="1171860" cy="2823759"/>
          </a:xfrm>
          <a:prstGeom prst="rect">
            <a:avLst/>
          </a:prstGeom>
        </p:spPr>
      </p:pic>
    </p:spTree>
    <p:extLst>
      <p:ext uri="{BB962C8B-B14F-4D97-AF65-F5344CB8AC3E}">
        <p14:creationId xmlns:p14="http://schemas.microsoft.com/office/powerpoint/2010/main" val="32535468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936286">
            <a:off x="8292517" y="4326848"/>
            <a:ext cx="671766" cy="73993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black">
                    <a:lumMod val="50000"/>
                  </a:prstClr>
                </a:solidFill>
                <a:effectLst/>
                <a:uLnTx/>
                <a:uFillTx/>
                <a:latin typeface="Arial" panose="020B0604020202020204" pitchFamily="34" charset="0"/>
                <a:cs typeface="Arial" panose="020B0604020202020204" pitchFamily="34" charset="0"/>
                <a:sym typeface="Arial"/>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7885" y="2696526"/>
            <a:ext cx="1171860" cy="2823759"/>
          </a:xfrm>
          <a:prstGeom prst="rect">
            <a:avLst/>
          </a:prstGeom>
        </p:spPr>
      </p:pic>
      <p:sp>
        <p:nvSpPr>
          <p:cNvPr id="13" name="Oval Callout 12"/>
          <p:cNvSpPr/>
          <p:nvPr/>
        </p:nvSpPr>
        <p:spPr>
          <a:xfrm>
            <a:off x="4073884" y="2359378"/>
            <a:ext cx="912588" cy="46832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3" name="Rectangle 2"/>
          <p:cNvSpPr/>
          <p:nvPr/>
        </p:nvSpPr>
        <p:spPr>
          <a:xfrm>
            <a:off x="1569108" y="2988191"/>
            <a:ext cx="7121348" cy="1015663"/>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protein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3632019" y="3869395"/>
                <a:ext cx="2147447" cy="106227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𝑘</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34</m:t>
                          </m:r>
                        </m:num>
                        <m:den>
                          <m:r>
                            <a:rPr lang="en-US" sz="2000" i="1">
                              <a:latin typeface="Cambria Math" panose="02040503050406030204" pitchFamily="18" charset="0"/>
                              <a:ea typeface="Calibri" panose="020F0502020204030204" pitchFamily="34" charset="0"/>
                              <a:cs typeface="Arial" panose="020B0604020202020204" pitchFamily="34" charset="0"/>
                            </a:rPr>
                            <m:t>100</m:t>
                          </m:r>
                        </m:den>
                      </m:f>
                      <m:r>
                        <a:rPr lang="en-US" sz="2000" i="1">
                          <a:latin typeface="Cambria Math" panose="02040503050406030204" pitchFamily="18" charset="0"/>
                          <a:ea typeface="Calibri" panose="020F0502020204030204" pitchFamily="34" charset="0"/>
                          <a:cs typeface="Arial" panose="020B0604020202020204" pitchFamily="34" charset="0"/>
                        </a:rPr>
                        <m:t>=0,34.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32019" y="3869395"/>
                <a:ext cx="2147447" cy="106227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72231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1"/>
          <p:cNvSpPr/>
          <p:nvPr/>
        </p:nvSpPr>
        <p:spPr>
          <a:xfrm>
            <a:off x="7260929" y="530532"/>
            <a:ext cx="526704" cy="496377"/>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914226" y="645240"/>
            <a:ext cx="1801368" cy="396300"/>
          </a:xfrm>
        </p:spPr>
        <p:txBody>
          <a:bodyPr/>
          <a:lstStyle/>
          <a:p>
            <a:r>
              <a:rPr lang="en-US" sz="2200" dirty="0">
                <a:latin typeface="+mn-lt"/>
              </a:rPr>
              <a:t>VẬN DỤNG</a:t>
            </a:r>
          </a:p>
        </p:txBody>
      </p:sp>
      <p:sp>
        <p:nvSpPr>
          <p:cNvPr id="3" name="Rectangle 2"/>
          <p:cNvSpPr/>
          <p:nvPr/>
        </p:nvSpPr>
        <p:spPr>
          <a:xfrm>
            <a:off x="648920" y="1272623"/>
            <a:ext cx="7814768" cy="1881990"/>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sp>
        <p:nvSpPr>
          <p:cNvPr id="9" name="Oval Callout 8"/>
          <p:cNvSpPr/>
          <p:nvPr/>
        </p:nvSpPr>
        <p:spPr>
          <a:xfrm>
            <a:off x="7060363" y="3371067"/>
            <a:ext cx="1878813" cy="1309441"/>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latin typeface="Arial" panose="020B0604020202020204" pitchFamily="34" charset="0"/>
                <a:cs typeface="Arial" panose="020B0604020202020204" pitchFamily="34" charset="0"/>
              </a:rPr>
              <a:t>Thảo</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luận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nhóm</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đôi</a:t>
            </a:r>
            <a:endParaRPr lang="en-US" sz="20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572131" y="545162"/>
            <a:ext cx="3590085" cy="553998"/>
          </a:xfrm>
          <a:prstGeom prst="rect">
            <a:avLst/>
          </a:prstGeom>
        </p:spPr>
        <p:txBody>
          <a:bodyPr wrap="none">
            <a:spAutoFit/>
          </a:bodyPr>
          <a:lstStyle/>
          <a:p>
            <a:pPr marL="30480" marR="30480" lvl="0" algn="just">
              <a:lnSpc>
                <a:spcPct val="150000"/>
              </a:lnSpc>
            </a:pPr>
            <a:r>
              <a:rPr lang="vi-VN" sz="2000" dirty="0">
                <a:latin typeface="Arial" panose="020B0604020202020204" pitchFamily="34" charset="0"/>
                <a:ea typeface="Times New Roman" panose="02020603050405020304" pitchFamily="18" charset="0"/>
              </a:rPr>
              <a:t>Em hãy giải bài toán mở đầu.</a:t>
            </a: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36430" y="3302192"/>
            <a:ext cx="1651572" cy="144719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7" name="Oval Callout 16"/>
          <p:cNvSpPr/>
          <p:nvPr/>
        </p:nvSpPr>
        <p:spPr>
          <a:xfrm>
            <a:off x="4069064" y="709423"/>
            <a:ext cx="905271" cy="512216"/>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700759" y="1221639"/>
            <a:ext cx="7641879" cy="1938992"/>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kilogam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tạ</a:t>
            </a:r>
            <a:r>
              <a:rPr lang="en-US" sz="2000" dirty="0">
                <a:latin typeface="Arial" panose="020B0604020202020204" pitchFamily="34" charset="0"/>
                <a:ea typeface="Calibri" panose="020F0502020204030204" pitchFamily="34" charset="0"/>
                <a:cs typeface="Arial" panose="020B0604020202020204" pitchFamily="34" charset="0"/>
              </a:rPr>
              <a:t> = 300 kg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x (kg, x, y &gt; 0)</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Do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759" y="3999640"/>
            <a:ext cx="7094710" cy="553998"/>
          </a:xfrm>
          <a:prstGeom prst="rect">
            <a:avLst/>
          </a:prstGeom>
        </p:spPr>
        <p:txBody>
          <a:bodyPr wrap="square">
            <a:spAutoFit/>
          </a:bodyPr>
          <a:lstStyle/>
          <a:p>
            <a:pPr lvl="0"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ông</a:t>
            </a:r>
            <a:r>
              <a:rPr lang="en-US" sz="2000" dirty="0">
                <a:latin typeface="Arial" panose="020B0604020202020204" pitchFamily="34" charset="0"/>
                <a:ea typeface="Calibri" panose="020F0502020204030204" pitchFamily="34" charset="0"/>
                <a:cs typeface="Arial" panose="020B0604020202020204" pitchFamily="34" charset="0"/>
              </a:rPr>
              <a:t> An </a:t>
            </a:r>
            <a:r>
              <a:rPr lang="en-US" sz="2000" dirty="0" err="1">
                <a:latin typeface="Arial" panose="020B0604020202020204" pitchFamily="34" charset="0"/>
                <a:ea typeface="Calibri" panose="020F0502020204030204" pitchFamily="34" charset="0"/>
                <a:cs typeface="Arial" panose="020B0604020202020204" pitchFamily="34" charset="0"/>
              </a:rPr>
              <a:t>sản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xuất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khoảng</a:t>
            </a:r>
            <a:r>
              <a:rPr lang="en-US" sz="2000" dirty="0">
                <a:latin typeface="Arial" panose="020B0604020202020204" pitchFamily="34" charset="0"/>
                <a:ea typeface="Calibri" panose="020F0502020204030204" pitchFamily="34" charset="0"/>
                <a:cs typeface="Arial" panose="020B0604020202020204" pitchFamily="34" charset="0"/>
              </a:rPr>
              <a:t> 67 kg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712795" y="3077830"/>
                <a:ext cx="1356269"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12795" y="3077830"/>
                <a:ext cx="1356269" cy="10084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69064" y="3077829"/>
                <a:ext cx="2608471"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300</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dirty="0">
                          <a:latin typeface="Cambria Math" panose="02040503050406030204" pitchFamily="18" charset="0"/>
                          <a:ea typeface="Calibri" panose="020F0502020204030204" pitchFamily="34" charset="0"/>
                          <a:cs typeface="Arial" panose="020B0604020202020204" pitchFamily="34" charset="0"/>
                        </a:rPr>
                        <m:t>66,67</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069064" y="3077829"/>
                <a:ext cx="2608471" cy="100848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08701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96;p37"/>
          <p:cNvSpPr txBox="1">
            <a:spLocks/>
          </p:cNvSpPr>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2400" b="1" i="0" u="none" strike="noStrike" kern="0" cap="none" spc="0" normalizeH="0" baseline="0" noProof="0" dirty="0">
                <a:ln>
                  <a:noFill/>
                </a:ln>
                <a:solidFill>
                  <a:schemeClr val="tx1"/>
                </a:solidFill>
                <a:effectLst/>
                <a:uLnTx/>
                <a:uFillTx/>
                <a:latin typeface="Arial"/>
                <a:cs typeface="Autour One"/>
                <a:sym typeface="Autour One"/>
              </a:rPr>
              <a:t>KHỞI ĐỘNG</a:t>
            </a:r>
          </a:p>
        </p:txBody>
      </p:sp>
      <p:sp>
        <p:nvSpPr>
          <p:cNvPr id="19" name="Rectangle 18"/>
          <p:cNvSpPr/>
          <p:nvPr/>
        </p:nvSpPr>
        <p:spPr>
          <a:xfrm>
            <a:off x="954006" y="565441"/>
            <a:ext cx="7655984" cy="1938992"/>
          </a:xfrm>
          <a:prstGeom prst="rect">
            <a:avLst/>
          </a:prstGeom>
        </p:spPr>
        <p:txBody>
          <a:bodyPr wrap="square">
            <a:spAutoFit/>
          </a:bodyPr>
          <a:lstStyle/>
          <a:p>
            <a:pPr algn="just">
              <a:lnSpc>
                <a:spcPct val="150000"/>
              </a:lnSpc>
            </a:pPr>
            <a:r>
              <a:rPr lang="vi-VN" sz="2000" dirty="0">
                <a:latin typeface="+mn-lt"/>
                <a:ea typeface="Arial" panose="020B0604020202020204" pitchFamily="34" charset="0"/>
                <a:cs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2000" dirty="0">
              <a:effectLst/>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499" y="2470618"/>
            <a:ext cx="3988997" cy="2579552"/>
          </a:xfrm>
          <a:prstGeom prst="rect">
            <a:avLst/>
          </a:prstGeom>
        </p:spPr>
      </p:pic>
      <p:grpSp>
        <p:nvGrpSpPr>
          <p:cNvPr id="10" name="Google Shape;1358;p43">
            <a:extLst>
              <a:ext uri="{FF2B5EF4-FFF2-40B4-BE49-F238E27FC236}">
                <a16:creationId xmlns:a16="http://schemas.microsoft.com/office/drawing/2014/main" id="{FC3B8DB1-8058-424F-AEFA-D438D934CE77}"/>
              </a:ext>
            </a:extLst>
          </p:cNvPr>
          <p:cNvGrpSpPr/>
          <p:nvPr/>
        </p:nvGrpSpPr>
        <p:grpSpPr>
          <a:xfrm>
            <a:off x="222015" y="3318047"/>
            <a:ext cx="1229471" cy="1225287"/>
            <a:chOff x="4752300" y="853075"/>
            <a:chExt cx="3477736" cy="3727292"/>
          </a:xfrm>
        </p:grpSpPr>
        <p:sp>
          <p:nvSpPr>
            <p:cNvPr id="11"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092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3" name="Google Shape;299;p27"/>
          <p:cNvSpPr/>
          <p:nvPr/>
        </p:nvSpPr>
        <p:spPr>
          <a:xfrm rot="942510">
            <a:off x="8263492" y="402794"/>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5;p20"/>
          <p:cNvSpPr txBox="1">
            <a:spLocks/>
          </p:cNvSpPr>
          <p:nvPr/>
        </p:nvSpPr>
        <p:spPr>
          <a:xfrm>
            <a:off x="1642090" y="773617"/>
            <a:ext cx="5619345"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nSpc>
                <a:spcPct val="150000"/>
              </a:lnSpc>
            </a:pPr>
            <a:r>
              <a:rPr lang="vi-VN" b="1" dirty="0">
                <a:solidFill>
                  <a:srgbClr val="FF0000"/>
                </a:solidFill>
                <a:latin typeface="Arial" panose="020B0604020202020204" pitchFamily="34" charset="0"/>
                <a:ea typeface="Calibri" panose="020F0502020204030204" pitchFamily="34" charset="0"/>
                <a:cs typeface="Arial"/>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a:sym typeface="Arial"/>
            </a:endParaRPr>
          </a:p>
        </p:txBody>
      </p:sp>
      <p:sp>
        <p:nvSpPr>
          <p:cNvPr id="15" name="Google Shape;228;p20"/>
          <p:cNvSpPr/>
          <p:nvPr/>
        </p:nvSpPr>
        <p:spPr>
          <a:xfrm rot="231489">
            <a:off x="332099" y="4159753"/>
            <a:ext cx="707693" cy="64541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Rectangle 15"/>
          <p:cNvSpPr/>
          <p:nvPr/>
        </p:nvSpPr>
        <p:spPr>
          <a:xfrm>
            <a:off x="830301" y="1251144"/>
            <a:ext cx="7689325" cy="2400657"/>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Đọc hiểu  -  nghe hiểu:</a:t>
            </a:r>
          </a:p>
          <a:p>
            <a:pPr lvl="0" algn="just">
              <a:lnSpc>
                <a:spcPct val="150000"/>
              </a:lnSpc>
            </a:pPr>
            <a:r>
              <a:rPr lang="vi-VN" sz="2000" dirty="0">
                <a:latin typeface="Arial" panose="020B0604020202020204" pitchFamily="34" charset="0"/>
                <a:ea typeface="Calibri" panose="020F0502020204030204" pitchFamily="34" charset="0"/>
                <a:cs typeface="Arial" panose="020B0604020202020204" pitchFamily="34"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a:t>
            </a:r>
            <a:r>
              <a:rPr lang="en-US" sz="2000" dirty="0">
                <a:latin typeface="Arial" panose="020B0604020202020204" pitchFamily="34" charset="0"/>
                <a:ea typeface="Calibri" panose="020F0502020204030204" pitchFamily="34" charset="0"/>
                <a:cs typeface="Arial" panose="020B0604020202020204" pitchFamily="34" charset="0"/>
              </a:rPr>
              <a:t>   </a:t>
            </a:r>
            <a:r>
              <a:rPr lang="vi-VN" sz="2000" dirty="0">
                <a:latin typeface="Arial" panose="020B0604020202020204" pitchFamily="34" charset="0"/>
                <a:ea typeface="Calibri" panose="020F0502020204030204" pitchFamily="34" charset="0"/>
                <a:cs typeface="Arial" panose="020B0604020202020204" pitchFamily="34" charset="0"/>
              </a:rPr>
              <a:t>yếu tố chưa biết. </a:t>
            </a:r>
          </a:p>
        </p:txBody>
      </p:sp>
      <p:pic>
        <p:nvPicPr>
          <p:cNvPr id="19" name="Picture 3">
            <a:extLst>
              <a:ext uri="{FF2B5EF4-FFF2-40B4-BE49-F238E27FC236}">
                <a16:creationId xmlns:a16="http://schemas.microsoft.com/office/drawing/2014/main" id="{96E85870-286D-4CCC-AA6B-47C2AF4CDE67}"/>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3279984">
            <a:off x="352686" y="1358061"/>
            <a:ext cx="398892" cy="586606"/>
          </a:xfrm>
          <a:prstGeom prst="rect">
            <a:avLst/>
          </a:prstGeom>
        </p:spPr>
      </p:pic>
      <p:pic>
        <p:nvPicPr>
          <p:cNvPr id="20" name="Picture 5"/>
          <p:cNvPicPr>
            <a:picLocks noChangeAspect="1"/>
          </p:cNvPicPr>
          <p:nvPr/>
        </p:nvPicPr>
        <p:blipFill>
          <a:blip r:embed="rId3"/>
          <a:srcRect/>
          <a:stretch>
            <a:fillRect/>
          </a:stretch>
        </p:blipFill>
        <p:spPr>
          <a:xfrm>
            <a:off x="6975042" y="3248003"/>
            <a:ext cx="1751991" cy="159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9085" y="1282775"/>
            <a:ext cx="7783395" cy="1889300"/>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latin typeface="Arial"/>
                <a:cs typeface="Arial"/>
                <a:sym typeface="Arial"/>
              </a:rPr>
              <a:t>Ví</a:t>
            </a:r>
            <a:r>
              <a:rPr kumimoji="0" lang="en-US" sz="2000" b="1" i="0" u="sng" strike="noStrike" kern="0" cap="none" spc="0" normalizeH="0" baseline="0" noProof="0" dirty="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a:ln>
                  <a:noFill/>
                </a:ln>
                <a:solidFill>
                  <a:srgbClr val="000000"/>
                </a:solidFill>
                <a:effectLst/>
                <a:uLnTx/>
                <a:uFillTx/>
                <a:latin typeface="Arial"/>
                <a:cs typeface="Arial"/>
                <a:sym typeface="Arial"/>
              </a:rPr>
              <a:t>dụ</a:t>
            </a:r>
            <a:r>
              <a:rPr kumimoji="0" lang="en-US" sz="2000" b="1" i="0" u="sng" strike="noStrike" kern="0" cap="none" spc="0" normalizeH="0" baseline="0" noProof="0" dirty="0">
                <a:ln>
                  <a:noFill/>
                </a:ln>
                <a:solidFill>
                  <a:srgbClr val="000000"/>
                </a:solidFill>
                <a:effectLst/>
                <a:uLnTx/>
                <a:uFillTx/>
                <a:latin typeface="Arial"/>
                <a:cs typeface="Arial"/>
                <a:sym typeface="Arial"/>
              </a:rPr>
              <a:t> 3:</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570829" y="2885565"/>
            <a:ext cx="2314956" cy="1570584"/>
          </a:xfrm>
          <a:prstGeom prst="rect">
            <a:avLst/>
          </a:prstGeom>
        </p:spPr>
      </p:pic>
      <p:sp>
        <p:nvSpPr>
          <p:cNvPr id="4" name="Rectangle 3"/>
          <p:cNvSpPr/>
          <p:nvPr/>
        </p:nvSpPr>
        <p:spPr>
          <a:xfrm>
            <a:off x="632766" y="3097483"/>
            <a:ext cx="4758537" cy="1477328"/>
          </a:xfrm>
          <a:prstGeom prst="rect">
            <a:avLst/>
          </a:prstGeom>
        </p:spPr>
        <p:txBody>
          <a:bodyPr wrap="square">
            <a:spAutoFit/>
          </a:bodyPr>
          <a:lstStyle/>
          <a:p>
            <a:pPr marL="30480" marR="30480" lvl="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258;p23"/>
          <p:cNvSpPr/>
          <p:nvPr/>
        </p:nvSpPr>
        <p:spPr>
          <a:xfrm rot="864908">
            <a:off x="8018004" y="3753335"/>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758" y="-11627"/>
            <a:ext cx="1591242" cy="159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236;p21"/>
          <p:cNvSpPr/>
          <p:nvPr/>
        </p:nvSpPr>
        <p:spPr>
          <a:xfrm rot="1473029">
            <a:off x="-79446" y="3453712"/>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6D9EEB"/>
              </a:solidFill>
              <a:effectLst/>
              <a:uLnTx/>
              <a:uFillTx/>
            </a:endParaRPr>
          </a:p>
        </p:txBody>
      </p:sp>
      <p:sp>
        <p:nvSpPr>
          <p:cNvPr id="34" name="Oval Callout 33"/>
          <p:cNvSpPr/>
          <p:nvPr/>
        </p:nvSpPr>
        <p:spPr>
          <a:xfrm>
            <a:off x="247563" y="156217"/>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5" name="Rectangle 34"/>
              <p:cNvSpPr/>
              <p:nvPr/>
            </p:nvSpPr>
            <p:spPr>
              <a:xfrm>
                <a:off x="360947" y="1105088"/>
                <a:ext cx="7633412" cy="1938992"/>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Ta có: y – x = 20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Vì năng suất của mỗi công nhân là như nhau </a:t>
                </a: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Số bộ quần áo may được tỉ lệ thuận với số công nhân</a:t>
                </a:r>
              </a:p>
              <a:p>
                <a:pPr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Theo tính chất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60947" y="1105088"/>
                <a:ext cx="7633412" cy="1938992"/>
              </a:xfrm>
              <a:prstGeom prst="rect">
                <a:avLst/>
              </a:prstGeom>
              <a:blipFill>
                <a:blip r:embed="rId2"/>
                <a:stretch>
                  <a:fillRect l="-799"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975140" y="1825370"/>
                <a:ext cx="2038437" cy="8830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75140" y="1825370"/>
                <a:ext cx="2038437" cy="8830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72640" y="2787564"/>
                <a:ext cx="4572000" cy="1421351"/>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30−25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20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72640" y="2787564"/>
                <a:ext cx="4572000" cy="1421351"/>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372015" y="4143080"/>
            <a:ext cx="862693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Vậy mỗi ngày xưởng thứ nhất may được 100 bộ quần áo và xưởng thứ hai may được 120 bộ quần áo.</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47241" y="104866"/>
            <a:ext cx="764804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số bộ quần áo may được trong một ngày của xưởng thứ nhất và xưởng thứ hai lần lượt là x, y (bộ)</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996816" y="3635646"/>
                <a:ext cx="4325351" cy="553998"/>
              </a:xfrm>
              <a:prstGeom prst="rect">
                <a:avLst/>
              </a:prstGeom>
            </p:spPr>
            <p:txBody>
              <a:bodyPr wrap="none">
                <a:spAutoFit/>
              </a:bodyPr>
              <a:lstStyle/>
              <a:p>
                <a:pPr lvl="0" algn="just">
                  <a:lnSpc>
                    <a:spcPct val="150000"/>
                  </a:lnSpc>
                </a:pP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=4.25=100 </m:t>
                    </m:r>
                  </m:oMath>
                </a14:m>
                <a:r>
                  <a:rPr lang="nl-NL" sz="2000" dirty="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=4.30=120</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96816" y="3635646"/>
                <a:ext cx="4325351" cy="553998"/>
              </a:xfrm>
              <a:prstGeom prst="rect">
                <a:avLst/>
              </a:prstGeom>
              <a:blipFill>
                <a:blip r:embed="rId5"/>
                <a:stretch>
                  <a:fillRect b="-8791"/>
                </a:stretch>
              </a:blipFill>
            </p:spPr>
            <p:txBody>
              <a:bodyPr/>
              <a:lstStyle/>
              <a:p>
                <a:r>
                  <a:rPr lang="en-US">
                    <a:noFill/>
                  </a:rPr>
                  <a:t> </a:t>
                </a:r>
              </a:p>
            </p:txBody>
          </p:sp>
        </mc:Fallback>
      </mc:AlternateContent>
      <p:pic>
        <p:nvPicPr>
          <p:cNvPr id="36"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87403" y="1008463"/>
            <a:ext cx="615758" cy="559780"/>
          </a:xfrm>
          <a:prstGeom prst="rect">
            <a:avLst/>
          </a:prstGeom>
        </p:spPr>
      </p:pic>
    </p:spTree>
    <p:extLst>
      <p:ext uri="{BB962C8B-B14F-4D97-AF65-F5344CB8AC3E}">
        <p14:creationId xmlns:p14="http://schemas.microsoft.com/office/powerpoint/2010/main" val="95026037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down)">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Effect transition="in" filter="barn(inVertical)">
                                      <p:cBhvr>
                                        <p:cTn id="37" dur="500"/>
                                        <p:tgtEl>
                                          <p:spTgt spid="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38169" y="3795503"/>
            <a:ext cx="1428750" cy="1476375"/>
          </a:xfrm>
          <a:prstGeom prst="rect">
            <a:avLst/>
          </a:prstGeom>
        </p:spPr>
      </p:pic>
      <p:sp>
        <p:nvSpPr>
          <p:cNvPr id="6" name="Rectangle 5"/>
          <p:cNvSpPr/>
          <p:nvPr/>
        </p:nvSpPr>
        <p:spPr>
          <a:xfrm>
            <a:off x="1035100" y="694780"/>
            <a:ext cx="1854995" cy="400110"/>
          </a:xfrm>
          <a:prstGeom prst="rect">
            <a:avLst/>
          </a:prstGeom>
        </p:spPr>
        <p:txBody>
          <a:bodyPr wrap="none">
            <a:spAutoFit/>
          </a:bodyPr>
          <a:lstStyle/>
          <a:p>
            <a:r>
              <a:rPr lang="en-US" sz="2000" b="1" dirty="0">
                <a:solidFill>
                  <a:srgbClr val="2B3547">
                    <a:lumMod val="50000"/>
                  </a:srgbClr>
                </a:solidFill>
                <a:latin typeface="Arial" panose="020B0604020202020204" pitchFamily="34" charset="0"/>
                <a:cs typeface="Arial" panose="020B0604020202020204" pitchFamily="34" charset="0"/>
              </a:rPr>
              <a:t>LUYỆN TẬP 2</a:t>
            </a: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Hai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10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15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gam,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 40 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Callout 8"/>
          <p:cNvSpPr/>
          <p:nvPr/>
        </p:nvSpPr>
        <p:spPr>
          <a:xfrm>
            <a:off x="4002521" y="2506719"/>
            <a:ext cx="963793" cy="40279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2" name="Rectangle 1"/>
          <p:cNvSpPr/>
          <p:nvPr/>
        </p:nvSpPr>
        <p:spPr>
          <a:xfrm>
            <a:off x="736668" y="2966347"/>
            <a:ext cx="7495501" cy="1477328"/>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khối lượng của hai thanh kim loại đồng chất lần lượt là x, y (g, x, y &gt;0)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Theo đề bài ta có: y – x = 40</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 vì vậy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Theo tính chất của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4:</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53994" y="2915266"/>
            <a:ext cx="2607895" cy="1645602"/>
          </a:xfrm>
          <a:prstGeom prst="rect">
            <a:avLst/>
          </a:prstGeom>
        </p:spPr>
      </p:pic>
      <p:pic>
        <p:nvPicPr>
          <p:cNvPr id="8"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7680961" y="3738067"/>
            <a:ext cx="890256" cy="808760"/>
          </a:xfrm>
          <a:prstGeom prst="rect">
            <a:avLst/>
          </a:prstGeom>
        </p:spPr>
      </p:pic>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Oval Callout 7"/>
          <p:cNvSpPr/>
          <p:nvPr/>
        </p:nvSpPr>
        <p:spPr>
          <a:xfrm>
            <a:off x="791153" y="666782"/>
            <a:ext cx="912333" cy="44652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grpSp>
        <p:nvGrpSpPr>
          <p:cNvPr id="91" name="Google Shape;1979;p45">
            <a:extLst>
              <a:ext uri="{FF2B5EF4-FFF2-40B4-BE49-F238E27FC236}">
                <a16:creationId xmlns:a16="http://schemas.microsoft.com/office/drawing/2014/main" id="{0AC98FF8-AD36-411B-98E8-5C3605E37783}"/>
              </a:ext>
            </a:extLst>
          </p:cNvPr>
          <p:cNvGrpSpPr/>
          <p:nvPr/>
        </p:nvGrpSpPr>
        <p:grpSpPr>
          <a:xfrm>
            <a:off x="7618005" y="3810363"/>
            <a:ext cx="689092" cy="836559"/>
            <a:chOff x="2475306" y="2531490"/>
            <a:chExt cx="1411927" cy="1922354"/>
          </a:xfrm>
        </p:grpSpPr>
        <p:grpSp>
          <p:nvGrpSpPr>
            <p:cNvPr id="9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0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7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grpSp>
          <p:nvGrpSpPr>
            <p:cNvPr id="9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9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
          <p:nvSpPr>
            <p:cNvPr id="9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1757032" y="599266"/>
                <a:ext cx="6511438" cy="958660"/>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Gọi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số</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vở</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ba</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lớp</a:t>
                </a:r>
                <a:r>
                  <a:rPr lang="en-US" sz="2000" dirty="0">
                    <a:latin typeface="+mj-lt"/>
                    <a:ea typeface="Calibri" panose="020F0502020204030204" pitchFamily="34" charset="0"/>
                    <a:cs typeface="Arial" panose="020B0604020202020204" pitchFamily="34" charset="0"/>
                  </a:rPr>
                  <a:t> 7A, 7B, 7C </a:t>
                </a:r>
                <a:r>
                  <a:rPr lang="en-US" sz="2000" dirty="0" err="1">
                    <a:latin typeface="+mj-lt"/>
                    <a:ea typeface="Calibri" panose="020F0502020204030204" pitchFamily="34" charset="0"/>
                    <a:cs typeface="Arial" panose="020B0604020202020204" pitchFamily="34" charset="0"/>
                  </a:rPr>
                  <a:t>được</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tặng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lần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lượt</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là</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mj-lt"/>
                    <a:ea typeface="Calibri" panose="020F0502020204030204" pitchFamily="34" charset="0"/>
                    <a:cs typeface="Arial" panose="020B0604020202020204" pitchFamily="34" charset="0"/>
                  </a:rPr>
                  <a:t>(</a:t>
                </a:r>
                <a:r>
                  <a:rPr lang="en-US" sz="2000" dirty="0" err="1">
                    <a:latin typeface="+mj-lt"/>
                    <a:ea typeface="Calibri" panose="020F0502020204030204" pitchFamily="34" charset="0"/>
                    <a:cs typeface="Arial" panose="020B0604020202020204" pitchFamily="34" charset="0"/>
                  </a:rPr>
                  <a:t>quyển</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ℤ</m:t>
                    </m:r>
                  </m:oMath>
                </a14:m>
                <a:r>
                  <a:rPr lang="en-US" sz="2000" baseline="30000" dirty="0">
                    <a:latin typeface="+mj-lt"/>
                    <a:ea typeface="Times New Roman" panose="02020603050405020304" pitchFamily="18" charset="0"/>
                    <a:cs typeface="Arial" panose="020B0604020202020204" pitchFamily="34" charset="0"/>
                  </a:rPr>
                  <a:t>+</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57032" y="599266"/>
                <a:ext cx="6511438" cy="958660"/>
              </a:xfrm>
              <a:prstGeom prst="rect">
                <a:avLst/>
              </a:prstGeom>
              <a:blipFill>
                <a:blip r:embed="rId3"/>
                <a:stretch>
                  <a:fillRect l="-936" r="-1030" b="-10127"/>
                </a:stretch>
              </a:blipFill>
            </p:spPr>
            <p:txBody>
              <a:bodyPr/>
              <a:lstStyle/>
              <a:p>
                <a:r>
                  <a:rPr lang="en-US">
                    <a:noFill/>
                  </a:rPr>
                  <a:t> </a:t>
                </a:r>
              </a:p>
            </p:txBody>
          </p:sp>
        </mc:Fallback>
      </mc:AlternateContent>
      <p:grpSp>
        <p:nvGrpSpPr>
          <p:cNvPr id="7" name="Group 6"/>
          <p:cNvGrpSpPr/>
          <p:nvPr/>
        </p:nvGrpSpPr>
        <p:grpSpPr>
          <a:xfrm>
            <a:off x="592331" y="1768553"/>
            <a:ext cx="6131776" cy="619465"/>
            <a:chOff x="961949" y="1579871"/>
            <a:chExt cx="6131776" cy="619465"/>
          </a:xfrm>
        </p:grpSpPr>
        <mc:AlternateContent xmlns:mc="http://schemas.openxmlformats.org/markup-compatibility/2006" xmlns:a14="http://schemas.microsoft.com/office/drawing/2010/main">
          <mc:Choice Requires="a14">
            <p:sp>
              <p:nvSpPr>
                <p:cNvPr id="4" name="Rectangle 3"/>
                <p:cNvSpPr/>
                <p:nvPr/>
              </p:nvSpPr>
              <p:spPr>
                <a:xfrm>
                  <a:off x="961949" y="1681290"/>
                  <a:ext cx="4572000" cy="400110"/>
                </a:xfrm>
                <a:prstGeom prst="rect">
                  <a:avLst/>
                </a:prstGeom>
              </p:spPr>
              <p:txBody>
                <a:bodyPr>
                  <a:spAutoFit/>
                </a:bodyPr>
                <a:lstStyle/>
                <a:p>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đề</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có</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𝑧</m:t>
                      </m:r>
                      <m:r>
                        <a:rPr lang="en-US" sz="2000" i="1" dirty="0" smtClean="0">
                          <a:latin typeface="Cambria Math" panose="02040503050406030204" pitchFamily="18" charset="0"/>
                          <a:ea typeface="Calibri" panose="020F0502020204030204" pitchFamily="34" charset="0"/>
                          <a:cs typeface="Arial" panose="020B0604020202020204" pitchFamily="34" charset="0"/>
                        </a:rPr>
                        <m:t> = 635 </m:t>
                      </m:r>
                    </m:oMath>
                  </a14:m>
                  <a:r>
                    <a:rPr lang="en-US" sz="2000" dirty="0">
                      <a:ea typeface="Calibri" panose="020F0502020204030204" pitchFamily="34" charset="0"/>
                      <a:cs typeface="Arial" panose="020B0604020202020204" pitchFamily="34" charset="0"/>
                    </a:rPr>
                    <a:t>và</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961949" y="1681290"/>
                  <a:ext cx="4572000" cy="400110"/>
                </a:xfrm>
                <a:prstGeom prst="rect">
                  <a:avLst/>
                </a:prstGeom>
                <a:blipFill>
                  <a:blip r:embed="rId4"/>
                  <a:stretch>
                    <a:fillRect l="-1333"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12853" y="1579871"/>
                  <a:ext cx="1780872"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12853" y="1579871"/>
                  <a:ext cx="1780872" cy="619465"/>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608273" y="2453642"/>
            <a:ext cx="6265299"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Theo </a:t>
            </a:r>
            <a:r>
              <a:rPr lang="en-US" sz="2000" dirty="0" err="1">
                <a:ea typeface="Times New Roman" panose="02020603050405020304" pitchFamily="18" charset="0"/>
                <a:cs typeface="Arial" panose="020B0604020202020204" pitchFamily="34" charset="0"/>
              </a:rPr>
              <a:t>tính</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chất</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của</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dãy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số</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bằng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nhau</a:t>
            </a:r>
            <a:r>
              <a:rPr lang="en-US" sz="2000" dirty="0">
                <a:ea typeface="Times New Roman" panose="02020603050405020304" pitchFamily="18" charset="0"/>
                <a:cs typeface="Arial" panose="020B0604020202020204" pitchFamily="34" charset="0"/>
              </a:rPr>
              <a:t>, ta </a:t>
            </a:r>
            <a:r>
              <a:rPr lang="en-US" sz="2000" dirty="0" err="1">
                <a:ea typeface="Times New Roman" panose="02020603050405020304" pitchFamily="18" charset="0"/>
                <a:cs typeface="Arial" panose="020B0604020202020204" pitchFamily="34" charset="0"/>
              </a:rPr>
              <a:t>có</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816813" y="2855247"/>
                <a:ext cx="5018514" cy="1079398"/>
              </a:xfrm>
              <a:prstGeom prst="rect">
                <a:avLst/>
              </a:prstGeom>
            </p:spPr>
            <p:txBody>
              <a:bodyPr wrap="squar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40+42+45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635</m:t>
                          </m:r>
                        </m:num>
                        <m:den>
                          <m:r>
                            <a:rPr lang="en-US" sz="2000" i="1">
                              <a:latin typeface="Cambria Math" panose="02040503050406030204" pitchFamily="18" charset="0"/>
                              <a:ea typeface="Calibri" panose="020F0502020204030204" pitchFamily="34" charset="0"/>
                              <a:cs typeface="Arial" panose="020B0604020202020204" pitchFamily="34" charset="0"/>
                            </a:rPr>
                            <m:t>127</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16813" y="2855247"/>
                <a:ext cx="5018514" cy="10793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7374" y="3878943"/>
                <a:ext cx="6689801" cy="553998"/>
              </a:xfrm>
              <a:prstGeom prst="rect">
                <a:avLst/>
              </a:prstGeom>
            </p:spPr>
            <p:txBody>
              <a:bodyPr wrap="square">
                <a:spAutoFit/>
              </a:bodyPr>
              <a:lstStyle/>
              <a:p>
                <a:pPr lvl="0" algn="ctr">
                  <a:lnSpc>
                    <a:spcPct val="150000"/>
                  </a:lnSpc>
                  <a:spcAft>
                    <a:spcPts val="8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=5.40=200;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=5.42=210;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=5.45= 225</m:t>
                    </m:r>
                  </m:oMath>
                </a14:m>
                <a:endParaRPr lang="en-US" sz="2000" dirty="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7374" y="3878943"/>
                <a:ext cx="6689801"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923228" y="1533219"/>
                <a:ext cx="1975621"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800"/>
                  </a:spcAft>
                </a:pPr>
                <a:r>
                  <a:rPr lang="en-US" sz="2000" dirty="0">
                    <a:ea typeface="Cambria Math" panose="02040503050406030204" pitchFamily="18" charset="0"/>
                    <a:cs typeface="Arial" panose="020B0604020202020204" pitchFamily="34" charset="0"/>
                  </a:rPr>
                  <a:t>BT</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a:latin typeface="Arial" panose="020B0604020202020204" pitchFamily="34" charset="0"/>
                    <a:ea typeface="Calibri" panose="020F0502020204030204" pitchFamily="34" charset="0"/>
                    <a:cs typeface="Arial" panose="020B0604020202020204" pitchFamily="34" charset="0"/>
                  </a:rPr>
                  <a:t>Chia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40; 42; 45.</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923228" y="1533219"/>
                <a:ext cx="1975621" cy="193899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78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1536" y="153338"/>
            <a:ext cx="1854995" cy="400110"/>
          </a:xfrm>
          <a:prstGeom prst="rect">
            <a:avLst/>
          </a:prstGeom>
        </p:spPr>
        <p:txBody>
          <a:bodyPr wrap="none">
            <a:spAutoFit/>
          </a:bodyPr>
          <a:lstStyle/>
          <a:p>
            <a:r>
              <a:rPr lang="en-US" sz="2000" b="1" dirty="0">
                <a:solidFill>
                  <a:srgbClr val="2B3547">
                    <a:lumMod val="50000"/>
                  </a:srgbClr>
                </a:solidFill>
                <a:latin typeface="Arial" panose="020B0604020202020204" pitchFamily="34" charset="0"/>
                <a:cs typeface="Arial" panose="020B0604020202020204" pitchFamily="34" charset="0"/>
              </a:rPr>
              <a:t>LUYỆN TẬP 3</a:t>
            </a: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Rectangle 7"/>
          <p:cNvSpPr/>
          <p:nvPr/>
        </p:nvSpPr>
        <p:spPr>
          <a:xfrm>
            <a:off x="591536" y="522670"/>
            <a:ext cx="8215580" cy="496996"/>
          </a:xfrm>
          <a:prstGeom prst="rect">
            <a:avLst/>
          </a:prstGeom>
        </p:spPr>
        <p:txBody>
          <a:bodyPr wrap="square">
            <a:spAutoFit/>
          </a:bodyPr>
          <a:lstStyle/>
          <a:p>
            <a:pPr algn="just">
              <a:lnSpc>
                <a:spcPct val="150000"/>
              </a:lnSpc>
              <a:spcBef>
                <a:spcPts val="600"/>
              </a:spcBef>
              <a:spcAft>
                <a:spcPts val="800"/>
              </a:spcAft>
            </a:pPr>
            <a:r>
              <a:rPr lang="vi-VN" sz="2000">
                <a:latin typeface="Arial" panose="020B0604020202020204" pitchFamily="34" charset="0"/>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Oval Callout 14"/>
          <p:cNvSpPr/>
          <p:nvPr/>
        </p:nvSpPr>
        <p:spPr>
          <a:xfrm>
            <a:off x="4241973" y="1102234"/>
            <a:ext cx="914705" cy="4324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pic>
        <p:nvPicPr>
          <p:cNvPr id="16" name="Picture 5"/>
          <p:cNvPicPr>
            <a:picLocks noChangeAspect="1"/>
          </p:cNvPicPr>
          <p:nvPr/>
        </p:nvPicPr>
        <p:blipFill rotWithShape="1">
          <a:blip r:embed="rId3"/>
          <a:srcRect l="71258" t="36429"/>
          <a:stretch/>
        </p:blipFill>
        <p:spPr>
          <a:xfrm>
            <a:off x="7604741" y="3027388"/>
            <a:ext cx="990615" cy="1307928"/>
          </a:xfrm>
          <a:prstGeom prst="rect">
            <a:avLst/>
          </a:prstGeom>
        </p:spPr>
      </p:pic>
      <p:sp>
        <p:nvSpPr>
          <p:cNvPr id="5" name="Rectangle 4"/>
          <p:cNvSpPr/>
          <p:nvPr/>
        </p:nvSpPr>
        <p:spPr>
          <a:xfrm>
            <a:off x="366254" y="1556550"/>
            <a:ext cx="8566917" cy="496996"/>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x, y, z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x, y, z &gt; 0)</a:t>
            </a:r>
          </a:p>
        </p:txBody>
      </p:sp>
      <p:sp>
        <p:nvSpPr>
          <p:cNvPr id="9" name="Rectangle 8"/>
          <p:cNvSpPr/>
          <p:nvPr/>
        </p:nvSpPr>
        <p:spPr>
          <a:xfrm>
            <a:off x="376731" y="2689588"/>
            <a:ext cx="8569757" cy="496996"/>
          </a:xfrm>
          <a:prstGeom prst="rect">
            <a:avLst/>
          </a:prstGeom>
        </p:spPr>
        <p:txBody>
          <a:bodyPr wrap="squar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Áp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dãy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p>
        </p:txBody>
      </p:sp>
      <p:grpSp>
        <p:nvGrpSpPr>
          <p:cNvPr id="20" name="Group 19"/>
          <p:cNvGrpSpPr/>
          <p:nvPr/>
        </p:nvGrpSpPr>
        <p:grpSpPr>
          <a:xfrm>
            <a:off x="376731" y="2113889"/>
            <a:ext cx="5522447" cy="619465"/>
            <a:chOff x="292376" y="2414602"/>
            <a:chExt cx="5522447" cy="619465"/>
          </a:xfrm>
        </p:grpSpPr>
        <mc:AlternateContent xmlns:mc="http://schemas.openxmlformats.org/markup-compatibility/2006" xmlns:a14="http://schemas.microsoft.com/office/drawing/2010/main">
          <mc:Choice Requires="a14">
            <p:sp>
              <p:nvSpPr>
                <p:cNvPr id="6" name="Rectangle 5"/>
                <p:cNvSpPr/>
                <p:nvPr/>
              </p:nvSpPr>
              <p:spPr>
                <a:xfrm>
                  <a:off x="4454643" y="2414602"/>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454643" y="2414602"/>
                  <a:ext cx="1360180" cy="6194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92376" y="2420374"/>
                  <a:ext cx="4284186" cy="553998"/>
                </a:xfrm>
                <a:prstGeom prst="rect">
                  <a:avLst/>
                </a:prstGeom>
              </p:spPr>
              <p:txBody>
                <a:bodyPr wrap="non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𝑦</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𝑧</m:t>
                      </m:r>
                      <m:r>
                        <a:rPr lang="en-US" sz="2000" i="1" dirty="0">
                          <a:latin typeface="Cambria Math" panose="02040503050406030204" pitchFamily="18" charset="0"/>
                          <a:ea typeface="Calibri" panose="020F0502020204030204" pitchFamily="34" charset="0"/>
                          <a:cs typeface="Arial" panose="020B0604020202020204" pitchFamily="34" charset="0"/>
                        </a:rPr>
                        <m:t>=1 </m:t>
                      </m:r>
                    </m:oMath>
                  </a14:m>
                  <a:r>
                    <a:rPr lang="en-US" sz="2000" dirty="0">
                      <a:latin typeface="Arial" panose="020B0604020202020204" pitchFamily="34" charset="0"/>
                      <a:ea typeface="Calibri" panose="020F0502020204030204" pitchFamily="34" charset="0"/>
                      <a:cs typeface="Arial" panose="020B0604020202020204" pitchFamily="34" charset="0"/>
                    </a:rPr>
                    <a:t>và</a:t>
                  </a:r>
                </a:p>
              </p:txBody>
            </p:sp>
          </mc:Choice>
          <mc:Fallback xmlns="">
            <p:sp>
              <p:nvSpPr>
                <p:cNvPr id="14" name="Rectangle 13"/>
                <p:cNvSpPr>
                  <a:spLocks noRot="1" noChangeAspect="1" noMove="1" noResize="1" noEditPoints="1" noAdjustHandles="1" noChangeArrowheads="1" noChangeShapeType="1" noTextEdit="1"/>
                </p:cNvSpPr>
                <p:nvPr/>
              </p:nvSpPr>
              <p:spPr>
                <a:xfrm>
                  <a:off x="292376" y="2420374"/>
                  <a:ext cx="4284186" cy="553998"/>
                </a:xfrm>
                <a:prstGeom prst="rect">
                  <a:avLst/>
                </a:prstGeom>
                <a:blipFill>
                  <a:blip r:embed="rId5"/>
                  <a:stretch>
                    <a:fillRect l="-1565" r="-853" b="-87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Rectangle 17"/>
              <p:cNvSpPr/>
              <p:nvPr/>
            </p:nvSpPr>
            <p:spPr>
              <a:xfrm>
                <a:off x="442320" y="3984189"/>
                <a:ext cx="4572000" cy="496996"/>
              </a:xfrm>
              <a:prstGeom prst="rect">
                <a:avLst/>
              </a:prstGeom>
            </p:spPr>
            <p:txBody>
              <a:bodyPr>
                <a:spAutoFit/>
              </a:bodyPr>
              <a:lstStyle/>
              <a:p>
                <a:pPr lvl="0" algn="just">
                  <a:lnSpc>
                    <a:spcPct val="150000"/>
                  </a:lnSpc>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Arial" panose="020B0604020202020204" pitchFamily="34" charset="0"/>
                  </a:rPr>
                  <a:t> x = 0,2; y = 0,3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z = 0,5.</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2320" y="3984189"/>
                <a:ext cx="4572000" cy="496996"/>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15951" y="3061873"/>
                <a:ext cx="4028988" cy="9673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2+3+5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10</m:t>
                          </m:r>
                        </m:den>
                      </m:f>
                      <m:r>
                        <a:rPr lang="en-US" sz="2000" i="1">
                          <a:latin typeface="Cambria Math" panose="02040503050406030204" pitchFamily="18" charset="0"/>
                          <a:ea typeface="Calibri" panose="020F0502020204030204" pitchFamily="34" charset="0"/>
                          <a:cs typeface="Arial" panose="020B0604020202020204" pitchFamily="34" charset="0"/>
                        </a:rPr>
                        <m:t>=0,1</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915951" y="3061873"/>
                <a:ext cx="4028988" cy="967381"/>
              </a:xfrm>
              <a:prstGeom prst="rect">
                <a:avLst/>
              </a:prstGeom>
              <a:blipFill>
                <a:blip r:embed="rId7"/>
                <a:stretch>
                  <a:fillRect/>
                </a:stretch>
              </a:blipFill>
            </p:spPr>
            <p:txBody>
              <a:bodyPr/>
              <a:lstStyle/>
              <a:p>
                <a:r>
                  <a:rPr lang="en-US">
                    <a:noFill/>
                  </a:rPr>
                  <a:t> </a:t>
                </a:r>
              </a:p>
            </p:txBody>
          </p:sp>
        </mc:Fallback>
      </mc:AlternateContent>
      <p:sp>
        <p:nvSpPr>
          <p:cNvPr id="21" name="Rectangle 20"/>
          <p:cNvSpPr/>
          <p:nvPr/>
        </p:nvSpPr>
        <p:spPr>
          <a:xfrm>
            <a:off x="376731" y="4502099"/>
            <a:ext cx="8218625" cy="553998"/>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chia 1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0,2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0,3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0,5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4236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5" grpId="0" animBg="1"/>
      <p:bldP spid="5" grpId="0"/>
      <p:bldP spid="9" grpId="0"/>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6426300" cy="396300"/>
          </a:xfrm>
        </p:spPr>
        <p:txBody>
          <a:bodyPr/>
          <a:lstStyle/>
          <a:p>
            <a:r>
              <a:rPr lang="vi-VN" sz="2500" dirty="0">
                <a:latin typeface="+mn-lt"/>
              </a:rPr>
              <a:t>LUYỆN TẬP</a:t>
            </a:r>
            <a:endParaRPr lang="en-US" sz="2500" dirty="0">
              <a:latin typeface="+mn-lt"/>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cs typeface="Arial"/>
              </a:rPr>
              <a:t>Bài 6.17 (SGK-Tr14)</a:t>
            </a:r>
            <a:endParaRPr lang="en-US" sz="2000" b="1" kern="0" dirty="0">
              <a:latin typeface="Arial"/>
              <a:cs typeface="Arial"/>
              <a:sym typeface="Arial"/>
            </a:endParaRPr>
          </a:p>
        </p:txBody>
      </p:sp>
      <p:sp>
        <p:nvSpPr>
          <p:cNvPr id="2" name="Rectangle 1"/>
          <p:cNvSpPr/>
          <p:nvPr/>
        </p:nvSpPr>
        <p:spPr>
          <a:xfrm>
            <a:off x="821515" y="1800459"/>
            <a:ext cx="7641414" cy="1015663"/>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Cho biết x và y là hai đại lượng tỉ lệ thuận. Thay mỗi dấu “?</a:t>
            </a:r>
            <a:r>
              <a:rPr lang="en-US" sz="2000" dirty="0">
                <a:latin typeface="+mn-lt"/>
                <a:ea typeface="Times New Roman" panose="02020603050405020304" pitchFamily="18" charset="0"/>
              </a:rPr>
              <a:t>”</a:t>
            </a:r>
            <a:r>
              <a:rPr lang="vi-VN" sz="2000" dirty="0">
                <a:latin typeface="+mn-lt"/>
                <a:ea typeface="Times New Roman" panose="02020603050405020304" pitchFamily="18" charset="0"/>
              </a:rPr>
              <a:t> trong bảng sau bằng số thích hợp.</a:t>
            </a:r>
            <a:endParaRPr lang="en-US" sz="2000" dirty="0">
              <a:effectLst/>
              <a:latin typeface="+mn-l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16337781"/>
              </p:ext>
            </p:extLst>
          </p:nvPr>
        </p:nvGraphicFramePr>
        <p:xfrm>
          <a:off x="1284460" y="3318311"/>
          <a:ext cx="6403817" cy="1104900"/>
        </p:xfrm>
        <a:graphic>
          <a:graphicData uri="http://schemas.openxmlformats.org/drawingml/2006/table">
            <a:tbl>
              <a:tblPr firstRow="1" firstCol="1" bandRow="1"/>
              <a:tblGrid>
                <a:gridCol w="914831">
                  <a:extLst>
                    <a:ext uri="{9D8B030D-6E8A-4147-A177-3AD203B41FA5}">
                      <a16:colId xmlns:a16="http://schemas.microsoft.com/office/drawing/2014/main" val="1701451073"/>
                    </a:ext>
                  </a:extLst>
                </a:gridCol>
                <a:gridCol w="914831">
                  <a:extLst>
                    <a:ext uri="{9D8B030D-6E8A-4147-A177-3AD203B41FA5}">
                      <a16:colId xmlns:a16="http://schemas.microsoft.com/office/drawing/2014/main" val="1911467994"/>
                    </a:ext>
                  </a:extLst>
                </a:gridCol>
                <a:gridCol w="914831">
                  <a:extLst>
                    <a:ext uri="{9D8B030D-6E8A-4147-A177-3AD203B41FA5}">
                      <a16:colId xmlns:a16="http://schemas.microsoft.com/office/drawing/2014/main" val="48701398"/>
                    </a:ext>
                  </a:extLst>
                </a:gridCol>
                <a:gridCol w="914831">
                  <a:extLst>
                    <a:ext uri="{9D8B030D-6E8A-4147-A177-3AD203B41FA5}">
                      <a16:colId xmlns:a16="http://schemas.microsoft.com/office/drawing/2014/main" val="667761085"/>
                    </a:ext>
                  </a:extLst>
                </a:gridCol>
                <a:gridCol w="914831">
                  <a:extLst>
                    <a:ext uri="{9D8B030D-6E8A-4147-A177-3AD203B41FA5}">
                      <a16:colId xmlns:a16="http://schemas.microsoft.com/office/drawing/2014/main" val="3057899648"/>
                    </a:ext>
                  </a:extLst>
                </a:gridCol>
                <a:gridCol w="914831">
                  <a:extLst>
                    <a:ext uri="{9D8B030D-6E8A-4147-A177-3AD203B41FA5}">
                      <a16:colId xmlns:a16="http://schemas.microsoft.com/office/drawing/2014/main" val="551436322"/>
                    </a:ext>
                  </a:extLst>
                </a:gridCol>
                <a:gridCol w="914831">
                  <a:extLst>
                    <a:ext uri="{9D8B030D-6E8A-4147-A177-3AD203B41FA5}">
                      <a16:colId xmlns:a16="http://schemas.microsoft.com/office/drawing/2014/main" val="3109765647"/>
                    </a:ext>
                  </a:extLst>
                </a:gridCol>
              </a:tblGrid>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932063"/>
                  </a:ext>
                </a:extLst>
              </a:tr>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0967721"/>
                  </a:ext>
                </a:extLst>
              </a:tr>
            </a:tbl>
          </a:graphicData>
        </a:graphic>
      </p:graphicFrame>
      <p:pic>
        <p:nvPicPr>
          <p:cNvPr id="8"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13265" y="535593"/>
            <a:ext cx="1003978" cy="1268851"/>
          </a:xfrm>
          <a:prstGeom prst="rect">
            <a:avLst/>
          </a:prstGeom>
        </p:spPr>
      </p:pic>
      <p:grpSp>
        <p:nvGrpSpPr>
          <p:cNvPr id="10" name="Group 9"/>
          <p:cNvGrpSpPr/>
          <p:nvPr/>
        </p:nvGrpSpPr>
        <p:grpSpPr>
          <a:xfrm>
            <a:off x="4693953" y="2301219"/>
            <a:ext cx="3133311" cy="807224"/>
            <a:chOff x="4386714" y="2248325"/>
            <a:chExt cx="3133311" cy="807224"/>
          </a:xfrm>
        </p:grpSpPr>
        <p:sp>
          <p:nvSpPr>
            <p:cNvPr id="9" name="Rounded Rectangle 8"/>
            <p:cNvSpPr/>
            <p:nvPr/>
          </p:nvSpPr>
          <p:spPr>
            <a:xfrm>
              <a:off x="4386714" y="2248325"/>
              <a:ext cx="2820549" cy="807224"/>
            </a:xfrm>
            <a:prstGeom prst="roundRect">
              <a:avLst/>
            </a:prstGeom>
            <a:solidFill>
              <a:srgbClr val="F0EA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6" name="Group 5"/>
            <p:cNvGrpSpPr/>
            <p:nvPr/>
          </p:nvGrpSpPr>
          <p:grpSpPr>
            <a:xfrm>
              <a:off x="4489126" y="2289902"/>
              <a:ext cx="3030899" cy="723147"/>
              <a:chOff x="4489126" y="2289902"/>
              <a:chExt cx="3030899" cy="723147"/>
            </a:xfrm>
          </p:grpSpPr>
          <mc:AlternateContent xmlns:mc="http://schemas.openxmlformats.org/markup-compatibility/2006" xmlns:a14="http://schemas.microsoft.com/office/drawing/2010/main">
            <mc:Choice Requires="a14">
              <p:sp>
                <p:nvSpPr>
                  <p:cNvPr id="4" name="Rectangle 3"/>
                  <p:cNvSpPr/>
                  <p:nvPr/>
                </p:nvSpPr>
                <p:spPr>
                  <a:xfrm>
                    <a:off x="5489581" y="2337321"/>
                    <a:ext cx="2030444" cy="553998"/>
                  </a:xfrm>
                  <a:prstGeom prst="rect">
                    <a:avLst/>
                  </a:prstGeom>
                </p:spPr>
                <p:txBody>
                  <a:bodyPr wrap="square">
                    <a:spAutoFit/>
                  </a:bodyPr>
                  <a:lstStyle/>
                  <a:p>
                    <a:pPr algn="just">
                      <a:lnSpc>
                        <a:spcPct val="150000"/>
                      </a:lnSpc>
                      <a:spcAft>
                        <a:spcPts val="600"/>
                      </a:spcAft>
                    </a:pPr>
                    <a14:m>
                      <m:oMath xmlns:m="http://schemas.openxmlformats.org/officeDocument/2006/math">
                        <m:r>
                          <a:rPr lang="nl-NL" sz="200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solidFill>
                          <a:srgbClr val="333333"/>
                        </a:solidFill>
                        <a:latin typeface="+mj-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−3</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89581" y="2337321"/>
                    <a:ext cx="2030444" cy="55399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89126" y="2289902"/>
                    <a:ext cx="1073691"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𝑦</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489126" y="2289902"/>
                    <a:ext cx="1073691" cy="723147"/>
                  </a:xfrm>
                  <a:prstGeom prst="rect">
                    <a:avLst/>
                  </a:prstGeom>
                  <a:blipFill>
                    <a:blip r:embed="rId27"/>
                    <a:stretch>
                      <a:fillRect/>
                    </a:stretch>
                  </a:blipFill>
                </p:spPr>
                <p:txBody>
                  <a:bodyPr/>
                  <a:lstStyle/>
                  <a:p>
                    <a:r>
                      <a:rPr lang="en-US">
                        <a:noFill/>
                      </a:rPr>
                      <a:t> </a:t>
                    </a:r>
                  </a:p>
                </p:txBody>
              </p:sp>
            </mc:Fallback>
          </mc:AlternateContent>
        </p:grpSp>
      </p:grpSp>
      <p:sp>
        <p:nvSpPr>
          <p:cNvPr id="11" name="Rectangle 10"/>
          <p:cNvSpPr/>
          <p:nvPr/>
        </p:nvSpPr>
        <p:spPr>
          <a:xfrm>
            <a:off x="3281674"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-12</a:t>
            </a:r>
            <a:endParaRPr lang="en-US" sz="2000" b="1" dirty="0">
              <a:solidFill>
                <a:srgbClr val="FF0000"/>
              </a:solidFill>
            </a:endParaRPr>
          </a:p>
        </p:txBody>
      </p:sp>
      <p:sp>
        <p:nvSpPr>
          <p:cNvPr id="14" name="Rectangle 13"/>
          <p:cNvSpPr/>
          <p:nvPr/>
        </p:nvSpPr>
        <p:spPr>
          <a:xfrm>
            <a:off x="4153623"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-15</a:t>
            </a:r>
            <a:endParaRPr lang="en-US" sz="2000" b="1" dirty="0">
              <a:solidFill>
                <a:srgbClr val="FF0000"/>
              </a:solidFill>
            </a:endParaRPr>
          </a:p>
        </p:txBody>
      </p:sp>
      <p:sp>
        <p:nvSpPr>
          <p:cNvPr id="15" name="Rectangle 14"/>
          <p:cNvSpPr/>
          <p:nvPr/>
        </p:nvSpPr>
        <p:spPr>
          <a:xfrm>
            <a:off x="5127064" y="3368077"/>
            <a:ext cx="4122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-3</a:t>
            </a:r>
            <a:endParaRPr lang="en-US" sz="2000" b="1" dirty="0">
              <a:solidFill>
                <a:srgbClr val="FF0000"/>
              </a:solidFill>
            </a:endParaRPr>
          </a:p>
        </p:txBody>
      </p:sp>
      <p:sp>
        <p:nvSpPr>
          <p:cNvPr id="16" name="Rectangle 15"/>
          <p:cNvSpPr/>
          <p:nvPr/>
        </p:nvSpPr>
        <p:spPr>
          <a:xfrm>
            <a:off x="6104227" y="3371457"/>
            <a:ext cx="4122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-6</a:t>
            </a:r>
            <a:endParaRPr lang="en-US" sz="2000" b="1" dirty="0">
              <a:solidFill>
                <a:srgbClr val="FF0000"/>
              </a:solidFill>
            </a:endParaRPr>
          </a:p>
        </p:txBody>
      </p:sp>
      <p:sp>
        <p:nvSpPr>
          <p:cNvPr id="17" name="Rectangle 16"/>
          <p:cNvSpPr/>
          <p:nvPr/>
        </p:nvSpPr>
        <p:spPr>
          <a:xfrm>
            <a:off x="6889010" y="3394578"/>
            <a:ext cx="6254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-0,5</a:t>
            </a:r>
            <a:endParaRPr lang="en-US" sz="2000" b="1"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P spid="11"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29</a:t>
            </a:fld>
            <a:endParaRPr>
              <a:solidFill>
                <a:schemeClr val="lt2"/>
              </a:solidFill>
            </a:endParaRPr>
          </a:p>
        </p:txBody>
      </p:sp>
      <p:sp>
        <p:nvSpPr>
          <p:cNvPr id="7" name="Title 1"/>
          <p:cNvSpPr txBox="1">
            <a:spLocks/>
          </p:cNvSpPr>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a:latin typeface="+mn-lt"/>
              </a:rPr>
              <a:t>LUYỆN TẬP</a:t>
            </a:r>
            <a:endParaRPr lang="en-US" sz="2500" b="1" dirty="0">
              <a:latin typeface="+mn-lt"/>
            </a:endParaRPr>
          </a:p>
        </p:txBody>
      </p:sp>
      <p:grpSp>
        <p:nvGrpSpPr>
          <p:cNvPr id="15" name="Google Shape;631;p26">
            <a:extLst>
              <a:ext uri="{FF2B5EF4-FFF2-40B4-BE49-F238E27FC236}">
                <a16:creationId xmlns:a16="http://schemas.microsoft.com/office/drawing/2014/main" id="{9762E55E-010B-4763-B2AE-52DEAD6FF910}"/>
              </a:ext>
            </a:extLst>
          </p:cNvPr>
          <p:cNvGrpSpPr/>
          <p:nvPr/>
        </p:nvGrpSpPr>
        <p:grpSpPr>
          <a:xfrm>
            <a:off x="7783545" y="3318794"/>
            <a:ext cx="1089794" cy="934631"/>
            <a:chOff x="1339725" y="238075"/>
            <a:chExt cx="2758000" cy="2769525"/>
          </a:xfrm>
        </p:grpSpPr>
        <p:sp>
          <p:nvSpPr>
            <p:cNvPr id="1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cs typeface="Arial"/>
              </a:rPr>
              <a:t>Bài</a:t>
            </a:r>
            <a:r>
              <a:rPr lang="en-US" sz="2000" b="1" dirty="0">
                <a:cs typeface="Arial"/>
              </a:rPr>
              <a:t> 6.18 (SGK-Tr14)</a:t>
            </a:r>
            <a:endParaRPr lang="en-US" sz="2000" b="1" kern="0" dirty="0">
              <a:latin typeface="Arial"/>
              <a:cs typeface="Arial"/>
              <a:sym typeface="Arial"/>
            </a:endParaRPr>
          </a:p>
        </p:txBody>
      </p:sp>
      <p:sp>
        <p:nvSpPr>
          <p:cNvPr id="4" name="Rectangle 3"/>
          <p:cNvSpPr/>
          <p:nvPr/>
        </p:nvSpPr>
        <p:spPr>
          <a:xfrm>
            <a:off x="797966" y="1197266"/>
            <a:ext cx="7463405" cy="1015663"/>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dưới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7257161"/>
              </p:ext>
            </p:extLst>
          </p:nvPr>
        </p:nvGraphicFramePr>
        <p:xfrm>
          <a:off x="1795542" y="2227759"/>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1328870"/>
              </p:ext>
            </p:extLst>
          </p:nvPr>
        </p:nvGraphicFramePr>
        <p:xfrm>
          <a:off x="1795543" y="3487632"/>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10" name="Rectangle 1"/>
          <p:cNvSpPr>
            <a:spLocks noChangeArrowheads="1"/>
          </p:cNvSpPr>
          <p:nvPr/>
        </p:nvSpPr>
        <p:spPr bwMode="auto">
          <a:xfrm>
            <a:off x="1071235" y="2131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a:ln>
                <a:noFill/>
              </a:ln>
              <a:solidFill>
                <a:schemeClr val="tx1"/>
              </a:solidFill>
              <a:effectLst/>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cap="none" normalizeH="0" baseline="0" dirty="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826;p14"/>
          <p:cNvGrpSpPr/>
          <p:nvPr/>
        </p:nvGrpSpPr>
        <p:grpSpPr>
          <a:xfrm>
            <a:off x="1837046" y="939511"/>
            <a:ext cx="1671751" cy="1693743"/>
            <a:chOff x="4704572" y="1963292"/>
            <a:chExt cx="1671751" cy="1693743"/>
          </a:xfrm>
        </p:grpSpPr>
        <p:sp>
          <p:nvSpPr>
            <p:cNvPr id="13" name="Google Shape;827;p14"/>
            <p:cNvSpPr/>
            <p:nvPr/>
          </p:nvSpPr>
          <p:spPr>
            <a:xfrm rot="-80445">
              <a:off x="4723722" y="1982175"/>
              <a:ext cx="1633452" cy="1655976"/>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828;p14"/>
            <p:cNvSpPr/>
            <p:nvPr/>
          </p:nvSpPr>
          <p:spPr>
            <a:xfrm rot="-80445">
              <a:off x="4837043" y="2115274"/>
              <a:ext cx="1414825" cy="142430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5" name="Rectangle 14"/>
          <p:cNvSpPr/>
          <p:nvPr/>
        </p:nvSpPr>
        <p:spPr>
          <a:xfrm>
            <a:off x="1381810" y="1131111"/>
            <a:ext cx="2596154" cy="129029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a:solidFill>
                  <a:schemeClr val="tx1"/>
                </a:solidFill>
                <a:latin typeface="Arial" panose="020B0604020202020204" pitchFamily="34" charset="0"/>
              </a:rPr>
              <a:t>V</a:t>
            </a:r>
            <a:r>
              <a:rPr lang="en-US" sz="2900" b="1" dirty="0">
                <a:solidFill>
                  <a:schemeClr val="tx1"/>
                </a:solidFill>
              </a:rPr>
              <a:t>I: </a:t>
            </a: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2" name="Rectangle 1"/>
          <p:cNvSpPr/>
          <p:nvPr/>
        </p:nvSpPr>
        <p:spPr>
          <a:xfrm>
            <a:off x="672998" y="3155351"/>
            <a:ext cx="7819948" cy="553998"/>
          </a:xfrm>
          <a:prstGeom prst="rect">
            <a:avLst/>
          </a:prstGeom>
        </p:spPr>
        <p:txBody>
          <a:bodyPr wrap="square">
            <a:spAutoFit/>
          </a:bodyPr>
          <a:lstStyle/>
          <a:p>
            <a:pPr algn="just">
              <a:lnSpc>
                <a:spcPct val="150000"/>
              </a:lnSpc>
              <a:spcAft>
                <a:spcPts val="600"/>
              </a:spcAft>
            </a:pPr>
            <a:r>
              <a:rPr lang="en-US" sz="2000" dirty="0" err="1">
                <a:latin typeface="+mn-lt"/>
                <a:ea typeface="Calibri" panose="020F0502020204030204" pitchFamily="34" charset="0"/>
                <a:cs typeface="Arial" panose="020B0604020202020204" pitchFamily="34" charset="0"/>
              </a:rPr>
              <a:t>Dễ</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thấy</a:t>
            </a:r>
            <a:r>
              <a:rPr lang="en-US" sz="2000" dirty="0">
                <a:latin typeface="+mn-lt"/>
                <a:ea typeface="Calibri" panose="020F0502020204030204" pitchFamily="34" charset="0"/>
                <a:cs typeface="Arial" panose="020B0604020202020204" pitchFamily="34" charset="0"/>
              </a:rPr>
              <a:t> y = 3x </a:t>
            </a:r>
            <a:r>
              <a:rPr lang="en-US" sz="2000" dirty="0" err="1">
                <a:latin typeface="+mn-lt"/>
                <a:ea typeface="Calibri" panose="020F0502020204030204" pitchFamily="34" charset="0"/>
                <a:cs typeface="Arial" panose="020B0604020202020204" pitchFamily="34" charset="0"/>
              </a:rPr>
              <a:t>nên</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x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y </a:t>
            </a:r>
            <a:r>
              <a:rPr lang="en-US" sz="2000" dirty="0" err="1">
                <a:latin typeface="+mn-lt"/>
                <a:ea typeface="Calibri" panose="020F0502020204030204" pitchFamily="34" charset="0"/>
                <a:cs typeface="Arial" panose="020B0604020202020204" pitchFamily="34" charset="0"/>
              </a:rPr>
              <a:t>là</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tỉ</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lệ</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thuận</a:t>
            </a:r>
            <a:r>
              <a:rPr lang="en-US" sz="2000" dirty="0">
                <a:latin typeface="+mn-lt"/>
                <a:ea typeface="Calibri" panose="020F0502020204030204" pitchFamily="34" charset="0"/>
                <a:cs typeface="Arial" panose="020B0604020202020204" pitchFamily="34" charset="0"/>
              </a:rPr>
              <a:t>.</a:t>
            </a:r>
            <a:endParaRPr lang="en-US" sz="2000" dirty="0">
              <a:latin typeface="+mn-l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6309440"/>
              </p:ext>
            </p:extLst>
          </p:nvPr>
        </p:nvGraphicFramePr>
        <p:xfrm>
          <a:off x="1949162" y="1896831"/>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a:ln>
                <a:noFill/>
              </a:ln>
              <a:solidFill>
                <a:schemeClr val="tx1"/>
              </a:solidFill>
              <a:effectLst/>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2B3547"/>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kern="0" cap="none" spc="0" normalizeH="0" baseline="0" noProof="0" dirty="0">
                <a:ln>
                  <a:noFill/>
                </a:ln>
                <a:solidFill>
                  <a:srgbClr val="2B3547"/>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altLang="en-US" sz="2000" b="0" i="0" u="none" strike="noStrike" kern="0" cap="none" spc="0" normalizeH="0" baseline="0" noProof="0" dirty="0">
              <a:ln>
                <a:noFill/>
              </a:ln>
              <a:solidFill>
                <a:srgbClr val="2B3547"/>
              </a:solidFill>
              <a:effectLst/>
              <a:uLnTx/>
              <a:uFillTx/>
              <a:latin typeface="Arial"/>
              <a:cs typeface="Arial"/>
              <a:sym typeface="Arial"/>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11191792"/>
              </p:ext>
            </p:extLst>
          </p:nvPr>
        </p:nvGraphicFramePr>
        <p:xfrm>
          <a:off x="1843429" y="1635967"/>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4" name="Rectangle 3"/>
          <p:cNvSpPr/>
          <p:nvPr/>
        </p:nvSpPr>
        <p:spPr>
          <a:xfrm>
            <a:off x="932541" y="3825648"/>
            <a:ext cx="7216445" cy="496996"/>
          </a:xfrm>
          <a:prstGeom prst="rect">
            <a:avLst/>
          </a:prstGeom>
        </p:spPr>
        <p:txBody>
          <a:bodyPr wrap="square">
            <a:spAutoFit/>
          </a:bodyPr>
          <a:lstStyle/>
          <a:p>
            <a:pPr lvl="0" algn="just">
              <a:lnSpc>
                <a:spcPct val="150000"/>
              </a:lnSpc>
              <a:spcAft>
                <a:spcPts val="600"/>
              </a:spcAft>
              <a:defRPr/>
            </a:pPr>
            <a:r>
              <a:rPr lang="en-US" sz="2000" dirty="0" err="1">
                <a:ea typeface="Times New Roman" panose="02020603050405020304" pitchFamily="18" charset="0"/>
                <a:cs typeface="Arial" panose="020B0604020202020204" pitchFamily="34" charset="0"/>
              </a:rPr>
              <a:t>Vậy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x </a:t>
            </a:r>
            <a:r>
              <a:rPr lang="en-US" sz="2000" dirty="0" err="1">
                <a:ea typeface="Times New Roman" panose="02020603050405020304" pitchFamily="18" charset="0"/>
                <a:cs typeface="Arial" panose="020B0604020202020204" pitchFamily="34" charset="0"/>
              </a:rPr>
              <a:t>và</a:t>
            </a:r>
            <a:r>
              <a:rPr lang="en-US" sz="2000" dirty="0">
                <a:ea typeface="Times New Roman" panose="02020603050405020304" pitchFamily="18" charset="0"/>
                <a:cs typeface="Arial" panose="020B0604020202020204" pitchFamily="34" charset="0"/>
              </a:rPr>
              <a:t> y </a:t>
            </a:r>
            <a:r>
              <a:rPr lang="en-US" sz="2000" dirty="0" err="1">
                <a:ea typeface="Times New Roman" panose="02020603050405020304" pitchFamily="18" charset="0"/>
                <a:cs typeface="Arial" panose="020B0604020202020204" pitchFamily="34" charset="0"/>
              </a:rPr>
              <a:t>không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phải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lệ</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thuận</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12" name="Group 11"/>
          <p:cNvGrpSpPr/>
          <p:nvPr/>
        </p:nvGrpSpPr>
        <p:grpSpPr>
          <a:xfrm>
            <a:off x="932541" y="2827511"/>
            <a:ext cx="4612181" cy="1036630"/>
            <a:chOff x="932541" y="2827510"/>
            <a:chExt cx="4612181" cy="1036630"/>
          </a:xfrm>
        </p:grpSpPr>
        <mc:AlternateContent xmlns:mc="http://schemas.openxmlformats.org/markup-compatibility/2006" xmlns:a14="http://schemas.microsoft.com/office/drawing/2010/main">
          <mc:Choice Requires="a14">
            <p:sp>
              <p:nvSpPr>
                <p:cNvPr id="5" name="Rectangle 4"/>
                <p:cNvSpPr/>
                <p:nvPr/>
              </p:nvSpPr>
              <p:spPr>
                <a:xfrm>
                  <a:off x="3906517"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06517" y="2827510"/>
                  <a:ext cx="1638205" cy="103663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932541" y="3079908"/>
              <a:ext cx="3087705" cy="553998"/>
            </a:xfrm>
            <a:prstGeom prst="rect">
              <a:avLst/>
            </a:prstGeom>
          </p:spPr>
          <p:txBody>
            <a:bodyPr wrap="none">
              <a:spAutoFit/>
            </a:bodyPr>
            <a:lstStyle/>
            <a:p>
              <a:pPr lvl="0" algn="just">
                <a:lnSpc>
                  <a:spcPct val="150000"/>
                </a:lnSpc>
                <a:spcAft>
                  <a:spcPts val="600"/>
                </a:spcAft>
                <a:defRPr/>
              </a:pPr>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bảng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thấy</a:t>
              </a:r>
              <a:r>
                <a:rPr lang="en-US" sz="2000" dirty="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41952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760;p51"/>
          <p:cNvSpPr/>
          <p:nvPr/>
        </p:nvSpPr>
        <p:spPr>
          <a:xfrm rot="16200000">
            <a:off x="205638" y="4350111"/>
            <a:ext cx="613345" cy="6919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6.19 (SGK-Tr14)</a:t>
            </a: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a:ea typeface="Calibri" panose="020F0502020204030204" pitchFamily="34" charset="0"/>
                    <a:cs typeface="Arial" panose="020B0604020202020204" pitchFamily="34" charset="0"/>
                  </a:rPr>
                  <a:t>Vì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p>
              <a:p>
                <a:pPr algn="just">
                  <a:lnSpc>
                    <a:spcPct val="150000"/>
                  </a:lnSpc>
                </a:pPr>
                <a:r>
                  <a:rPr lang="en-US" sz="2000" dirty="0" err="1">
                    <a:ea typeface="Calibri" panose="020F0502020204030204" pitchFamily="34" charset="0"/>
                    <a:cs typeface="Arial" panose="020B0604020202020204" pitchFamily="34" charset="0"/>
                  </a:rPr>
                  <a:t>Thay</a:t>
                </a:r>
                <a:r>
                  <a:rPr lang="en-US" sz="2000" dirty="0">
                    <a:ea typeface="Calibri" panose="020F0502020204030204" pitchFamily="34" charset="0"/>
                    <a:cs typeface="Arial" panose="020B0604020202020204" pitchFamily="34" charset="0"/>
                  </a:rPr>
                  <a:t> (2) </a:t>
                </a:r>
                <a:r>
                  <a:rPr lang="en-US" sz="2000" dirty="0" err="1">
                    <a:ea typeface="Calibri" panose="020F0502020204030204" pitchFamily="34" charset="0"/>
                    <a:cs typeface="Arial" panose="020B0604020202020204" pitchFamily="34" charset="0"/>
                  </a:rPr>
                  <a:t>vào</a:t>
                </a:r>
                <a:r>
                  <a:rPr lang="en-US" sz="2000" dirty="0">
                    <a:ea typeface="Calibri" panose="020F0502020204030204" pitchFamily="34" charset="0"/>
                    <a:cs typeface="Arial" panose="020B0604020202020204" pitchFamily="34" charset="0"/>
                  </a:rPr>
                  <a:t> (1) ta </a:t>
                </a:r>
                <a:r>
                  <a:rPr lang="en-US" sz="2000" dirty="0" err="1">
                    <a:ea typeface="Calibri" panose="020F0502020204030204" pitchFamily="34" charset="0"/>
                    <a:cs typeface="Arial" panose="020B0604020202020204" pitchFamily="34" charset="0"/>
                  </a:rPr>
                  <a:t>được</a:t>
                </a:r>
                <a:r>
                  <a:rPr lang="en-US" sz="2000" dirty="0">
                    <a:ea typeface="Calibri" panose="020F0502020204030204" pitchFamily="34" charset="0"/>
                    <a:cs typeface="Arial" panose="020B0604020202020204" pitchFamily="34" charset="0"/>
                  </a:rPr>
                  <a:t>: y = a.(</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 (ab).z. </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pic>
        <p:nvPicPr>
          <p:cNvPr id="25" name="Picture 2">
            <a:extLst>
              <a:ext uri="{FF2B5EF4-FFF2-40B4-BE49-F238E27FC236}">
                <a16:creationId xmlns:a16="http://schemas.microsoft.com/office/drawing/2014/main" id="{021C4183-4C45-4CA8-9DAA-505F217A0148}"/>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682791" y="3843947"/>
            <a:ext cx="1175915" cy="1158811"/>
          </a:xfrm>
          <a:prstGeom prst="rect">
            <a:avLst/>
          </a:prstGeom>
        </p:spPr>
      </p:pic>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30" name="Google Shape;430;p37"/>
          <p:cNvSpPr/>
          <p:nvPr/>
        </p:nvSpPr>
        <p:spPr>
          <a:xfrm>
            <a:off x="5682773" y="1680419"/>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p:cNvSpPr txBox="1">
            <a:spLocks/>
          </p:cNvSpPr>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dirty="0">
                <a:latin typeface="+mn-lt"/>
              </a:rPr>
              <a:t>VẬN DỤNG</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 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Google Shape;339;p31"/>
          <p:cNvSpPr/>
          <p:nvPr/>
        </p:nvSpPr>
        <p:spPr>
          <a:xfrm>
            <a:off x="8521882" y="168297"/>
            <a:ext cx="423336" cy="42638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6.20 (SGK-Tr14)</a:t>
            </a: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228" y="3039301"/>
            <a:ext cx="2826205" cy="1955340"/>
          </a:xfrm>
          <a:prstGeom prst="rect">
            <a:avLst/>
          </a:prstGeom>
        </p:spPr>
      </p:pic>
      <p:pic>
        <p:nvPicPr>
          <p:cNvPr id="11" name="Picture 6"/>
          <p:cNvPicPr>
            <a:picLocks noChangeAspect="1"/>
          </p:cNvPicPr>
          <p:nvPr/>
        </p:nvPicPr>
        <p:blipFill>
          <a:blip r:embed="rId5"/>
          <a:srcRect/>
          <a:stretch>
            <a:fillRect/>
          </a:stretch>
        </p:blipFill>
        <p:spPr>
          <a:xfrm>
            <a:off x="5992528" y="3543807"/>
            <a:ext cx="1761584" cy="1370365"/>
          </a:xfrm>
          <a:prstGeom prst="rect">
            <a:avLst/>
          </a:prstGeom>
        </p:spPr>
      </p:pic>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413625" y="235062"/>
            <a:ext cx="947001" cy="48493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p:grpSp>
        <p:nvGrpSpPr>
          <p:cNvPr id="16" name="Google Shape;1358;p43">
            <a:extLst>
              <a:ext uri="{FF2B5EF4-FFF2-40B4-BE49-F238E27FC236}">
                <a16:creationId xmlns:a16="http://schemas.microsoft.com/office/drawing/2014/main" id="{FC3B8DB1-8058-424F-AEFA-D438D934CE77}"/>
              </a:ext>
            </a:extLst>
          </p:cNvPr>
          <p:cNvGrpSpPr/>
          <p:nvPr/>
        </p:nvGrpSpPr>
        <p:grpSpPr>
          <a:xfrm flipH="1">
            <a:off x="8046811" y="172079"/>
            <a:ext cx="939420" cy="873211"/>
            <a:chOff x="4752300" y="853075"/>
            <a:chExt cx="3477736" cy="3727292"/>
          </a:xfrm>
        </p:grpSpPr>
        <p:sp>
          <p:nvSpPr>
            <p:cNvPr id="17"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596188" y="930146"/>
            <a:ext cx="7663447" cy="1938992"/>
          </a:xfrm>
          <a:prstGeom prst="rect">
            <a:avLst/>
          </a:prstGeom>
        </p:spPr>
        <p:txBody>
          <a:bodyPr wrap="square">
            <a:spAutoFit/>
          </a:bodyPr>
          <a:lstStyle/>
          <a:p>
            <a:pPr algn="just">
              <a:lnSpc>
                <a:spcPct val="150000"/>
              </a:lnSpc>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&gt; 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thuận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96188" y="2773028"/>
            <a:ext cx="2176273" cy="553998"/>
          </a:xfrm>
          <a:prstGeom prst="rect">
            <a:avLst/>
          </a:prstGeom>
        </p:spPr>
        <p:txBody>
          <a:bodyPr wrap="square">
            <a:spAutoFit/>
          </a:bodyPr>
          <a:lstStyle/>
          <a:p>
            <a:pPr lvl="0" algn="just">
              <a:lnSpc>
                <a:spcPct val="150000"/>
              </a:lnSpc>
              <a:spcAft>
                <a:spcPts val="800"/>
              </a:spcAft>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p>
        </p:txBody>
      </p:sp>
      <p:sp>
        <p:nvSpPr>
          <p:cNvPr id="7" name="Rectangle 6"/>
          <p:cNvSpPr/>
          <p:nvPr/>
        </p:nvSpPr>
        <p:spPr>
          <a:xfrm>
            <a:off x="588873" y="3832106"/>
            <a:ext cx="6901892" cy="553998"/>
          </a:xfrm>
          <a:prstGeom prst="rect">
            <a:avLst/>
          </a:prstGeom>
        </p:spPr>
        <p:txBody>
          <a:bodyPr wrap="square">
            <a:spAutoFit/>
          </a:bodyPr>
          <a:lstStyle/>
          <a:p>
            <a:pPr lvl="0"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07656" y="3110792"/>
                <a:ext cx="107093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den>
                      </m:f>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507656" y="3110792"/>
                <a:ext cx="1070934" cy="676852"/>
              </a:xfrm>
              <a:prstGeom prst="rect">
                <a:avLst/>
              </a:prstGeom>
              <a:blipFill>
                <a:blip r:embed="rId3"/>
                <a:stretch>
                  <a:fillRect/>
                </a:stretch>
              </a:blipFill>
            </p:spPr>
            <p:txBody>
              <a:bodyPr/>
              <a:lstStyle/>
              <a:p>
                <a:r>
                  <a:rPr lang="en-US">
                    <a:noFill/>
                  </a:rPr>
                  <a:t> </a:t>
                </a:r>
              </a:p>
            </p:txBody>
          </p:sp>
        </mc:Fallback>
      </mc:AlternateContent>
      <p:grpSp>
        <p:nvGrpSpPr>
          <p:cNvPr id="59" name="Group 58"/>
          <p:cNvGrpSpPr/>
          <p:nvPr/>
        </p:nvGrpSpPr>
        <p:grpSpPr>
          <a:xfrm>
            <a:off x="3694580" y="2902400"/>
            <a:ext cx="2162997" cy="1071704"/>
            <a:chOff x="4082285" y="2693995"/>
            <a:chExt cx="2162997" cy="1071704"/>
          </a:xfrm>
        </p:grpSpPr>
        <mc:AlternateContent xmlns:mc="http://schemas.openxmlformats.org/markup-compatibility/2006" xmlns:a14="http://schemas.microsoft.com/office/drawing/2010/main">
          <mc:Choice Requires="a14">
            <p:sp>
              <p:nvSpPr>
                <p:cNvPr id="6" name="Rectangle 5"/>
                <p:cNvSpPr/>
                <p:nvPr/>
              </p:nvSpPr>
              <p:spPr>
                <a:xfrm>
                  <a:off x="4082285" y="2982194"/>
                  <a:ext cx="94173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2285" y="2982194"/>
                  <a:ext cx="941733"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88414" y="2693995"/>
                  <a:ext cx="788998" cy="1071704"/>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4,5.4</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88414" y="2693995"/>
                  <a:ext cx="788998" cy="10717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27713" y="2974493"/>
                  <a:ext cx="717569"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6</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27713" y="2974493"/>
                  <a:ext cx="717569" cy="656590"/>
                </a:xfrm>
                <a:prstGeom prst="rect">
                  <a:avLst/>
                </a:prstGeom>
                <a:blipFill>
                  <a:blip r:embed="rId6"/>
                  <a:stretch>
                    <a:fillRect/>
                  </a:stretch>
                </a:blipFill>
              </p:spPr>
              <p:txBody>
                <a:bodyPr/>
                <a:lstStyle/>
                <a:p>
                  <a:r>
                    <a:rPr lang="en-US">
                      <a:noFill/>
                    </a:rPr>
                    <a:t> </a:t>
                  </a:r>
                </a:p>
              </p:txBody>
            </p:sp>
          </mc:Fallback>
        </mc:AlternateContent>
      </p:grpSp>
      <p:grpSp>
        <p:nvGrpSpPr>
          <p:cNvPr id="60" name="Google Shape;728;p28">
            <a:extLst>
              <a:ext uri="{FF2B5EF4-FFF2-40B4-BE49-F238E27FC236}">
                <a16:creationId xmlns:a16="http://schemas.microsoft.com/office/drawing/2014/main" id="{075DB17A-7353-4D2F-A650-B4CE0C7E9E57}"/>
              </a:ext>
            </a:extLst>
          </p:cNvPr>
          <p:cNvGrpSpPr/>
          <p:nvPr/>
        </p:nvGrpSpPr>
        <p:grpSpPr>
          <a:xfrm>
            <a:off x="7636964" y="3327026"/>
            <a:ext cx="1162229" cy="1584839"/>
            <a:chOff x="797124" y="1924250"/>
            <a:chExt cx="1819110" cy="2485557"/>
          </a:xfrm>
        </p:grpSpPr>
        <p:sp>
          <p:nvSpPr>
            <p:cNvPr id="61"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41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EDF0EB"/>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500" b="1" i="0" u="none" strike="noStrike" kern="0" cap="none" spc="0" normalizeH="0" baseline="0" noProof="0">
              <a:ln>
                <a:noFill/>
              </a:ln>
              <a:solidFill>
                <a:srgbClr val="EDF0EB"/>
              </a:solidFill>
              <a:effectLst/>
              <a:uLnTx/>
              <a:uFillTx/>
              <a:latin typeface="Amatic SC"/>
              <a:cs typeface="Amatic SC"/>
              <a:sym typeface="Amatic SC"/>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sym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 6.21 (SGK-Tr14)</a:t>
            </a: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Arial" panose="020B0604020202020204" pitchFamily="34" charset="0"/>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752" y="2782449"/>
            <a:ext cx="2622941" cy="1779228"/>
          </a:xfrm>
          <a:prstGeom prst="rect">
            <a:avLst/>
          </a:prstGeom>
        </p:spPr>
      </p:pic>
      <p:grpSp>
        <p:nvGrpSpPr>
          <p:cNvPr id="90" name="Google Shape;2128;p45">
            <a:extLst>
              <a:ext uri="{FF2B5EF4-FFF2-40B4-BE49-F238E27FC236}">
                <a16:creationId xmlns:a16="http://schemas.microsoft.com/office/drawing/2014/main" id="{006B602B-F79E-4762-956E-58303D8B1720}"/>
              </a:ext>
            </a:extLst>
          </p:cNvPr>
          <p:cNvGrpSpPr/>
          <p:nvPr/>
        </p:nvGrpSpPr>
        <p:grpSpPr>
          <a:xfrm>
            <a:off x="5511345" y="3408881"/>
            <a:ext cx="1898953" cy="971681"/>
            <a:chOff x="4457303" y="2947545"/>
            <a:chExt cx="3062881" cy="1601544"/>
          </a:xfrm>
        </p:grpSpPr>
        <p:grpSp>
          <p:nvGrpSpPr>
            <p:cNvPr id="9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10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10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9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24583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859390" y="666728"/>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p:grpSp>
        <p:nvGrpSpPr>
          <p:cNvPr id="10" name="Google Shape;2128;p45">
            <a:extLst>
              <a:ext uri="{FF2B5EF4-FFF2-40B4-BE49-F238E27FC236}">
                <a16:creationId xmlns:a16="http://schemas.microsoft.com/office/drawing/2014/main" id="{006B602B-F79E-4762-956E-58303D8B1720}"/>
              </a:ext>
            </a:extLst>
          </p:cNvPr>
          <p:cNvGrpSpPr/>
          <p:nvPr/>
        </p:nvGrpSpPr>
        <p:grpSpPr>
          <a:xfrm>
            <a:off x="6976561" y="3668151"/>
            <a:ext cx="1569768" cy="774169"/>
            <a:chOff x="4457303" y="2947545"/>
            <a:chExt cx="3062881" cy="1601544"/>
          </a:xfrm>
        </p:grpSpPr>
        <p:grpSp>
          <p:nvGrpSpPr>
            <p:cNvPr id="1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2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2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1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698529" y="1239825"/>
                <a:ext cx="7692006" cy="1477328"/>
              </a:xfrm>
              <a:prstGeom prst="rect">
                <a:avLst/>
              </a:prstGeom>
            </p:spPr>
            <p:txBody>
              <a:bodyPr wrap="square">
                <a:spAutoFit/>
              </a:bodyPr>
              <a:lstStyle/>
              <a:p>
                <a:pPr marL="342900" indent="-342900" algn="just">
                  <a:lnSpc>
                    <a:spcPct val="150000"/>
                  </a:lnSpc>
                  <a:buFontTx/>
                  <a:buChar char="-"/>
                </a:pPr>
                <a:r>
                  <a:rPr lang="en-US" sz="2000" dirty="0" err="1">
                    <a:solidFill>
                      <a:srgbClr val="333333"/>
                    </a:solidFill>
                    <a:latin typeface="+mn-lt"/>
                    <a:ea typeface="Times New Roman" panose="02020603050405020304" pitchFamily="18" charset="0"/>
                    <a:cs typeface="Arial" panose="020B0604020202020204" pitchFamily="34" charset="0"/>
                  </a:rPr>
                  <a:t>Gọi</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hóa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chất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đựng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trong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chiếc</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lọ</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lần</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là</a:t>
                </a:r>
                <a:r>
                  <a:rPr lang="en-US" sz="2000" dirty="0">
                    <a:solidFill>
                      <a:srgbClr val="333333"/>
                    </a:solidFill>
                    <a:latin typeface="+mn-lt"/>
                    <a:ea typeface="Times New Roman" panose="02020603050405020304" pitchFamily="18" charset="0"/>
                    <a:cs typeface="Arial" panose="020B0604020202020204" pitchFamily="34" charset="0"/>
                  </a:rPr>
                  <a:t> x, y, z (</a:t>
                </a:r>
                <a:r>
                  <a:rPr lang="en-US" sz="2000" dirty="0" err="1">
                    <a:solidFill>
                      <a:srgbClr val="333333"/>
                    </a:solidFill>
                    <a:latin typeface="+mn-lt"/>
                    <a:ea typeface="Times New Roman" panose="02020603050405020304" pitchFamily="18" charset="0"/>
                    <a:cs typeface="Arial" panose="020B0604020202020204" pitchFamily="34" charset="0"/>
                  </a:rPr>
                  <a:t>lít</a:t>
                </a:r>
                <a:r>
                  <a:rPr lang="en-US" sz="2000" dirty="0">
                    <a:solidFill>
                      <a:srgbClr val="333333"/>
                    </a:solidFill>
                    <a:latin typeface="+mn-lt"/>
                    <a:ea typeface="Times New Roman" panose="02020603050405020304" pitchFamily="18" charset="0"/>
                    <a:cs typeface="Arial" panose="020B0604020202020204" pitchFamily="34" charset="0"/>
                  </a:rPr>
                  <a:t>, 0 &lt; x, y, z &lt; 1,5)</a:t>
                </a:r>
              </a:p>
              <a:p>
                <a:pPr marL="342900" indent="-342900" algn="just">
                  <a:lnSpc>
                    <a:spcPct val="150000"/>
                  </a:lnSpc>
                  <a:buFontTx/>
                  <a:buChar char="-"/>
                </a:pPr>
                <a:r>
                  <a:rPr lang="en-US" sz="2000" dirty="0">
                    <a:solidFill>
                      <a:srgbClr val="333333"/>
                    </a:solidFill>
                    <a:latin typeface="+mn-lt"/>
                    <a:ea typeface="Times New Roman" panose="02020603050405020304" pitchFamily="18" charset="0"/>
                    <a:cs typeface="Arial" panose="020B0604020202020204" pitchFamily="34" charset="0"/>
                  </a:rPr>
                  <a:t>Theo </a:t>
                </a:r>
                <a:r>
                  <a:rPr lang="en-US" sz="2000" dirty="0" err="1">
                    <a:solidFill>
                      <a:srgbClr val="333333"/>
                    </a:solidFill>
                    <a:latin typeface="+mn-lt"/>
                    <a:ea typeface="Times New Roman" panose="02020603050405020304" pitchFamily="18" charset="0"/>
                    <a:cs typeface="Arial" panose="020B0604020202020204" pitchFamily="34" charset="0"/>
                  </a:rPr>
                  <a:t>đề</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bài</a:t>
                </a:r>
                <a:r>
                  <a:rPr lang="en-US" sz="2000" dirty="0">
                    <a:solidFill>
                      <a:srgbClr val="333333"/>
                    </a:solidFill>
                    <a:latin typeface="+mn-lt"/>
                    <a:ea typeface="Times New Roman" panose="02020603050405020304" pitchFamily="18" charset="0"/>
                    <a:cs typeface="Arial" panose="020B0604020202020204" pitchFamily="34" charset="0"/>
                  </a:rPr>
                  <a:t>, ta </a:t>
                </a:r>
                <a:r>
                  <a:rPr lang="en-US" sz="2000" dirty="0" err="1">
                    <a:solidFill>
                      <a:srgbClr val="333333"/>
                    </a:solidFill>
                    <a:latin typeface="+mn-lt"/>
                    <a:ea typeface="Times New Roman" panose="02020603050405020304" pitchFamily="18" charset="0"/>
                    <a:cs typeface="Arial" panose="020B0604020202020204" pitchFamily="34" charset="0"/>
                  </a:rPr>
                  <a:t>có</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a:t>
                </a:r>
                <a:r>
                  <a:rPr lang="en-US" sz="2000" dirty="0">
                    <a:solidFill>
                      <a:srgbClr val="333333"/>
                    </a:solidFill>
                    <a:latin typeface="+mn-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solidFill>
                    <a:srgbClr val="333333"/>
                  </a:solidFill>
                  <a:latin typeface="+mn-lt"/>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8529" y="1239825"/>
                <a:ext cx="7692006" cy="1477328"/>
              </a:xfrm>
              <a:prstGeom prst="rect">
                <a:avLst/>
              </a:prstGeom>
              <a:blipFill>
                <a:blip r:embed="rId3"/>
                <a:stretch>
                  <a:fillRect l="-714" r="-872"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a:off x="2497656" y="3210779"/>
                <a:ext cx="4152419" cy="97680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15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solidFill>
                            <a:srgbClr val="333333"/>
                          </a:solidFill>
                          <a:ea typeface="Times New Roman" panose="02020603050405020304" pitchFamily="18" charset="0"/>
                          <a:cs typeface="Arial" panose="020B0604020202020204" pitchFamily="34"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497656" y="3210779"/>
                <a:ext cx="4152419" cy="9768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6370" y="2148784"/>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06370" y="2148784"/>
                <a:ext cx="1360180" cy="619465"/>
              </a:xfrm>
              <a:prstGeom prst="rect">
                <a:avLst/>
              </a:prstGeom>
              <a:blipFill>
                <a:blip r:embed="rId5"/>
                <a:stretch>
                  <a:fillRect/>
                </a:stretch>
              </a:blipFill>
            </p:spPr>
            <p:txBody>
              <a:bodyPr/>
              <a:lstStyle/>
              <a:p>
                <a:r>
                  <a:rPr lang="en-US">
                    <a:noFill/>
                  </a:rPr>
                  <a:t> </a:t>
                </a:r>
              </a:p>
            </p:txBody>
          </p:sp>
        </mc:Fallback>
      </mc:AlternateContent>
      <p:sp>
        <p:nvSpPr>
          <p:cNvPr id="125" name="Rectangle 124"/>
          <p:cNvSpPr/>
          <p:nvPr/>
        </p:nvSpPr>
        <p:spPr>
          <a:xfrm>
            <a:off x="698528" y="2789320"/>
            <a:ext cx="7567839" cy="553998"/>
          </a:xfrm>
          <a:prstGeom prst="rect">
            <a:avLst/>
          </a:prstGeom>
        </p:spPr>
        <p:txBody>
          <a:bodyPr wrap="square">
            <a:spAutoFit/>
          </a:bodyPr>
          <a:lstStyle/>
          <a:p>
            <a:pPr marL="342900" lvl="0" indent="-342900" algn="just">
              <a:lnSpc>
                <a:spcPct val="150000"/>
              </a:lnSpc>
              <a:buFontTx/>
              <a:buChar char="-"/>
            </a:pP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Áp</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dụng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tính</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của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dãy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tỉ</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số</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bằng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nhau</a:t>
            </a:r>
            <a:r>
              <a:rPr lang="en-US" sz="2000" dirty="0">
                <a:solidFill>
                  <a:srgbClr val="333333"/>
                </a:solidFill>
                <a:ea typeface="Times New Roman" panose="02020603050405020304" pitchFamily="18" charset="0"/>
                <a:cs typeface="Arial" panose="020B0604020202020204" pitchFamily="34" charset="0"/>
              </a:rPr>
              <a:t>, ta </a:t>
            </a:r>
            <a:r>
              <a:rPr lang="en-US" sz="2000" dirty="0" err="1">
                <a:solidFill>
                  <a:srgbClr val="333333"/>
                </a:solidFill>
                <a:ea typeface="Times New Roman" panose="02020603050405020304" pitchFamily="18" charset="0"/>
                <a:cs typeface="Arial" panose="020B0604020202020204" pitchFamily="34" charset="0"/>
              </a:rPr>
              <a:t>có</a:t>
            </a:r>
            <a:r>
              <a:rPr lang="en-US" sz="2000" dirty="0">
                <a:solidFill>
                  <a:srgbClr val="333333"/>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1489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p:bldP spid="5" grpId="0"/>
      <p:bldP spid="1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08694" y="706153"/>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866705" y="1441553"/>
                <a:ext cx="7692006"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333333"/>
                    </a:solidFill>
                    <a:effectLst/>
                    <a:uLnTx/>
                    <a:uFillTx/>
                    <a:latin typeface="Arial"/>
                    <a:ea typeface="Times New Roman" panose="02020603050405020304" pitchFamily="18" charset="0"/>
                    <a:cs typeface="Arial" panose="020B0604020202020204" pitchFamily="34" charset="0"/>
                    <a:sym typeface="Arial"/>
                  </a:rPr>
                  <a:t>Suy</a:t>
                </a:r>
                <a:r>
                  <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r>
                  <a:rPr kumimoji="0" lang="en-US" sz="2000" b="0" i="0" u="none" strike="noStrike" kern="0" cap="none" spc="0" normalizeH="0" baseline="0" noProof="0" dirty="0" err="1">
                    <a:ln>
                      <a:noFill/>
                    </a:ln>
                    <a:solidFill>
                      <a:srgbClr val="333333"/>
                    </a:solidFill>
                    <a:effectLst/>
                    <a:uLnTx/>
                    <a:uFillTx/>
                    <a:latin typeface="Arial"/>
                    <a:ea typeface="Times New Roman" panose="02020603050405020304" pitchFamily="18" charset="0"/>
                    <a:cs typeface="Arial" panose="020B0604020202020204" pitchFamily="34" charset="0"/>
                    <a:sym typeface="Arial"/>
                  </a:rPr>
                  <a:t>ra</a:t>
                </a:r>
                <a:r>
                  <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14:m>
                  <m:oMath xmlns:m="http://schemas.openxmlformats.org/officeDocument/2006/math">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𝑥</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=0,1 . 4=0,4;  </m:t>
                    </m:r>
                  </m:oMath>
                </a14:m>
                <a:endPar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866705" y="1441553"/>
                <a:ext cx="7692006" cy="553998"/>
              </a:xfrm>
              <a:prstGeom prst="rect">
                <a:avLst/>
              </a:prstGeom>
              <a:blipFill>
                <a:blip r:embed="rId3"/>
                <a:stretch>
                  <a:fillRect l="-792" b="-8791"/>
                </a:stretch>
              </a:blipFill>
            </p:spPr>
            <p:txBody>
              <a:bodyPr/>
              <a:lstStyle/>
              <a:p>
                <a:r>
                  <a:rPr lang="en-US">
                    <a:noFill/>
                  </a:rPr>
                  <a:t> </a:t>
                </a:r>
              </a:p>
            </p:txBody>
          </p:sp>
        </mc:Fallback>
      </mc:AlternateContent>
      <p:sp>
        <p:nvSpPr>
          <p:cNvPr id="2" name="Rectangle 1"/>
          <p:cNvSpPr/>
          <p:nvPr/>
        </p:nvSpPr>
        <p:spPr>
          <a:xfrm>
            <a:off x="866705" y="3168273"/>
            <a:ext cx="7279584" cy="1015663"/>
          </a:xfrm>
          <a:prstGeom prst="rect">
            <a:avLst/>
          </a:prstGeom>
        </p:spPr>
        <p:txBody>
          <a:bodyPr wrap="square">
            <a:spAutoFit/>
          </a:bodyPr>
          <a:lstStyle/>
          <a:p>
            <a:pPr lvl="0" algn="just">
              <a:lnSpc>
                <a:spcPct val="150000"/>
              </a:lnSpc>
              <a:defRPr/>
            </a:pPr>
            <a:r>
              <a:rPr lang="en-US" sz="2000" dirty="0" err="1">
                <a:solidFill>
                  <a:srgbClr val="333333"/>
                </a:solidFill>
                <a:ea typeface="Times New Roman" panose="02020603050405020304" pitchFamily="18" charset="0"/>
                <a:cs typeface="Arial" panose="020B0604020202020204" pitchFamily="34" charset="0"/>
              </a:rPr>
              <a:t>Vậy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hóa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trong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chiếc</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lọ</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lần</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là</a:t>
            </a:r>
            <a:r>
              <a:rPr lang="en-US" sz="2000" dirty="0">
                <a:solidFill>
                  <a:srgbClr val="333333"/>
                </a:solidFill>
                <a:ea typeface="Times New Roman" panose="02020603050405020304" pitchFamily="18" charset="0"/>
                <a:cs typeface="Arial" panose="020B0604020202020204" pitchFamily="34" charset="0"/>
              </a:rPr>
              <a:t> 0,4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0,5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và</a:t>
            </a:r>
            <a:r>
              <a:rPr lang="en-US" sz="2000" dirty="0">
                <a:solidFill>
                  <a:srgbClr val="333333"/>
                </a:solidFill>
                <a:ea typeface="Times New Roman" panose="02020603050405020304" pitchFamily="18" charset="0"/>
                <a:cs typeface="Arial" panose="020B0604020202020204" pitchFamily="34" charset="0"/>
              </a:rPr>
              <a:t> 0,6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762963" y="1936021"/>
                <a:ext cx="2223942"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5=0,5 ; </m:t>
                      </m:r>
                    </m:oMath>
                  </m:oMathPara>
                </a14:m>
                <a:endParaRPr lang="en-US" sz="2000" dirty="0">
                  <a:solidFill>
                    <a:srgbClr val="333333"/>
                  </a:solidFill>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62963" y="1936021"/>
                <a:ext cx="2223942"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62963" y="2485334"/>
                <a:ext cx="2023567"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6=0,6</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62963" y="2485334"/>
                <a:ext cx="2023567" cy="553998"/>
              </a:xfrm>
              <a:prstGeom prst="rect">
                <a:avLst/>
              </a:prstGeom>
              <a:blipFill>
                <a:blip r:embed="rId5"/>
                <a:stretch>
                  <a:fillRect/>
                </a:stretch>
              </a:blipFill>
            </p:spPr>
            <p:txBody>
              <a:bodyPr/>
              <a:lstStyle/>
              <a:p>
                <a:r>
                  <a:rPr lang="en-US">
                    <a:noFill/>
                  </a:rPr>
                  <a:t> </a:t>
                </a:r>
              </a:p>
            </p:txBody>
          </p:sp>
        </mc:Fallback>
      </mc:AlternateContent>
      <p:pic>
        <p:nvPicPr>
          <p:cNvPr id="124" name="Picture 1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482" y="1441553"/>
            <a:ext cx="2206891" cy="1497007"/>
          </a:xfrm>
          <a:prstGeom prst="rect">
            <a:avLst/>
          </a:prstGeom>
        </p:spPr>
      </p:pic>
    </p:spTree>
    <p:extLst>
      <p:ext uri="{BB962C8B-B14F-4D97-AF65-F5344CB8AC3E}">
        <p14:creationId xmlns:p14="http://schemas.microsoft.com/office/powerpoint/2010/main" val="23613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
                <a:solidFill>
                  <a:srgbClr val="7F8B91"/>
                </a:solidFill>
              </a:rPr>
              <a:pPr/>
              <a:t>39</a:t>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rPr>
              <a:t>HƯỚNG DẪN VỀ NHÀ</a:t>
            </a:r>
            <a:endParaRPr lang="vi-VN" sz="2400" b="1" dirty="0">
              <a:solidFill>
                <a:schemeClr val="tx1"/>
              </a:solidFill>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ea typeface="Calibri" panose="020F0502020204030204" pitchFamily="34" charset="0"/>
                <a:cs typeface="Times New Roman" panose="02020603050405020304" pitchFamily="18" charset="0"/>
              </a:rPr>
              <a:t>Hoàn thành các bài tập trong SBT.</a:t>
            </a:r>
          </a:p>
        </p:txBody>
      </p:sp>
      <p:sp>
        <p:nvSpPr>
          <p:cNvPr id="3" name="Rectangle 2"/>
          <p:cNvSpPr/>
          <p:nvPr/>
        </p:nvSpPr>
        <p:spPr>
          <a:xfrm>
            <a:off x="893345" y="2984914"/>
            <a:ext cx="7884895" cy="507831"/>
          </a:xfrm>
          <a:prstGeom prst="rect">
            <a:avLst/>
          </a:prstGeom>
        </p:spPr>
        <p:txBody>
          <a:bodyPr wrap="square">
            <a:spAutoFit/>
          </a:bodyPr>
          <a:lstStyle/>
          <a:p>
            <a:pPr marL="342900" lvl="0" indent="-342900">
              <a:lnSpc>
                <a:spcPct val="150000"/>
              </a:lnSpc>
              <a:buFont typeface="Symbol" panose="05050102010706020507" pitchFamily="18" charset="2"/>
              <a:buChar char=""/>
            </a:pP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bị</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bài</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mới</a:t>
            </a:r>
            <a:r>
              <a:rPr lang="en-US" sz="2000" dirty="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"Bài 23: Đại lượng tỉ lệ nghịch"</a:t>
            </a:r>
            <a:endParaRPr lang="en-US" sz="20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60762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Rectangle 4"/>
          <p:cNvSpPr/>
          <p:nvPr/>
        </p:nvSpPr>
        <p:spPr>
          <a:xfrm>
            <a:off x="3098851" y="869208"/>
            <a:ext cx="3439763" cy="461665"/>
          </a:xfrm>
          <a:prstGeom prst="rect">
            <a:avLst/>
          </a:prstGeom>
        </p:spPr>
        <p:txBody>
          <a:bodyPr wrap="square">
            <a:spAutoFit/>
          </a:bodyPr>
          <a:lstStyle/>
          <a:p>
            <a:pPr algn="ctr"/>
            <a:r>
              <a:rPr lang="en-US" sz="2400" b="1" dirty="0">
                <a:solidFill>
                  <a:schemeClr val="tx1"/>
                </a:solidFill>
              </a:rPr>
              <a:t>NỘI DUNG</a:t>
            </a:r>
          </a:p>
        </p:txBody>
      </p:sp>
      <p:sp>
        <p:nvSpPr>
          <p:cNvPr id="3" name="Rectangle 2"/>
          <p:cNvSpPr/>
          <p:nvPr/>
        </p:nvSpPr>
        <p:spPr>
          <a:xfrm>
            <a:off x="2350366" y="1485373"/>
            <a:ext cx="6434819" cy="507831"/>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tỉ lệ thuận</a:t>
            </a:r>
            <a:endParaRPr lang="en-US" sz="2000" dirty="0">
              <a:latin typeface="+mn-lt"/>
            </a:endParaRPr>
          </a:p>
        </p:txBody>
      </p:sp>
      <p:sp>
        <p:nvSpPr>
          <p:cNvPr id="7" name="Google Shape;657;p38"/>
          <p:cNvSpPr txBox="1">
            <a:spLocks/>
          </p:cNvSpPr>
          <p:nvPr/>
        </p:nvSpPr>
        <p:spPr>
          <a:xfrm rot="3110">
            <a:off x="1492770" y="1577422"/>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mj-lt"/>
              </a:rPr>
              <a:t>01</a:t>
            </a:r>
          </a:p>
        </p:txBody>
      </p:sp>
      <p:sp>
        <p:nvSpPr>
          <p:cNvPr id="4" name="Rectangle 3"/>
          <p:cNvSpPr/>
          <p:nvPr/>
        </p:nvSpPr>
        <p:spPr>
          <a:xfrm>
            <a:off x="2351191" y="2244994"/>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
        <p:nvSpPr>
          <p:cNvPr id="9" name="Google Shape;657;p38"/>
          <p:cNvSpPr txBox="1">
            <a:spLocks/>
          </p:cNvSpPr>
          <p:nvPr/>
        </p:nvSpPr>
        <p:spPr>
          <a:xfrm rot="3110">
            <a:off x="1472257" y="233844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mj-lt"/>
              </a:rPr>
              <a:t>02</a:t>
            </a:r>
          </a:p>
        </p:txBody>
      </p:sp>
      <p:pic>
        <p:nvPicPr>
          <p:cNvPr id="12" name="Picture 2"/>
          <p:cNvPicPr>
            <a:picLocks noChangeAspect="1"/>
          </p:cNvPicPr>
          <p:nvPr/>
        </p:nvPicPr>
        <p:blipFill rotWithShape="1">
          <a:blip r:embed="rId3"/>
          <a:srcRect t="31482"/>
          <a:stretch/>
        </p:blipFill>
        <p:spPr>
          <a:xfrm>
            <a:off x="5924854" y="3050989"/>
            <a:ext cx="1006870" cy="1510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61612"/>
            <a:ext cx="875499" cy="904682"/>
          </a:xfrm>
          <a:prstGeom prst="rect">
            <a:avLst/>
          </a:prstGeom>
        </p:spPr>
      </p:pic>
      <p:sp>
        <p:nvSpPr>
          <p:cNvPr id="19" name="Google Shape;299;p27"/>
          <p:cNvSpPr/>
          <p:nvPr/>
        </p:nvSpPr>
        <p:spPr>
          <a:xfrm rot="942510">
            <a:off x="8493103" y="204643"/>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a:solidFill>
                  <a:srgbClr val="FF0000"/>
                </a:solidFill>
                <a:latin typeface="Arial" panose="020B0604020202020204" pitchFamily="34" charset="0"/>
                <a:ea typeface="Calibri" panose="020F0502020204030204" pitchFamily="34" charset="0"/>
                <a:cs typeface="Arial"/>
                <a:sym typeface="Arial"/>
              </a:rPr>
              <a:t>1. </a:t>
            </a:r>
            <a:r>
              <a:rPr lang="vi-VN" b="1" dirty="0">
                <a:solidFill>
                  <a:srgbClr val="FF0000"/>
                </a:solidFill>
                <a:latin typeface="Arial" panose="020B0604020202020204" pitchFamily="34" charset="0"/>
                <a:ea typeface="Calibri" panose="020F0502020204030204" pitchFamily="34" charset="0"/>
                <a:cs typeface="Arial"/>
                <a:sym typeface="Arial"/>
              </a:rPr>
              <a:t>Đại lượng tỉ lệ thuận</a:t>
            </a:r>
          </a:p>
        </p:txBody>
      </p:sp>
      <p:sp>
        <p:nvSpPr>
          <p:cNvPr id="14" name="Google Shape;228;p20"/>
          <p:cNvSpPr/>
          <p:nvPr/>
        </p:nvSpPr>
        <p:spPr>
          <a:xfrm>
            <a:off x="8050829" y="4219949"/>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35" y="3139351"/>
            <a:ext cx="539476" cy="481446"/>
          </a:xfrm>
          <a:prstGeom prst="rect">
            <a:avLst/>
          </a:prstGeom>
        </p:spPr>
      </p:pic>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1:</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21" name="Picture 3">
            <a:extLst>
              <a:ext uri="{FF2B5EF4-FFF2-40B4-BE49-F238E27FC236}">
                <a16:creationId xmlns:a16="http://schemas.microsoft.com/office/drawing/2014/main" id="{96E85870-286D-4CCC-AA6B-47C2AF4CDE67}"/>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602510">
            <a:off x="509393" y="616719"/>
            <a:ext cx="398892" cy="586606"/>
          </a:xfrm>
          <a:prstGeom prst="rect">
            <a:avLst/>
          </a:prstGeom>
        </p:spPr>
      </p:pic>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a:t>THẢO LUẬN NHÓM</a:t>
            </a:r>
          </a:p>
        </p:txBody>
      </p:sp>
      <p:pic>
        <p:nvPicPr>
          <p:cNvPr id="23" name="Picture 4"/>
          <p:cNvPicPr>
            <a:picLocks noChangeAspect="1"/>
          </p:cNvPicPr>
          <p:nvPr/>
        </p:nvPicPr>
        <p:blipFill>
          <a:blip r:embed="rId4"/>
          <a:srcRect/>
          <a:stretch>
            <a:fillRect/>
          </a:stretch>
        </p:blipFill>
        <p:spPr>
          <a:xfrm>
            <a:off x="5768433" y="2134406"/>
            <a:ext cx="1099860" cy="983000"/>
          </a:xfrm>
          <a:prstGeom prst="rect">
            <a:avLst/>
          </a:prstGeom>
        </p:spPr>
      </p:pic>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val="4179722582"/>
                    </a:ext>
                  </a:extLst>
                </a:gridCol>
                <a:gridCol w="928010">
                  <a:extLst>
                    <a:ext uri="{9D8B030D-6E8A-4147-A177-3AD203B41FA5}">
                      <a16:colId xmlns:a16="http://schemas.microsoft.com/office/drawing/2014/main" val="2627577544"/>
                    </a:ext>
                  </a:extLst>
                </a:gridCol>
                <a:gridCol w="928010">
                  <a:extLst>
                    <a:ext uri="{9D8B030D-6E8A-4147-A177-3AD203B41FA5}">
                      <a16:colId xmlns:a16="http://schemas.microsoft.com/office/drawing/2014/main" val="322807333"/>
                    </a:ext>
                  </a:extLst>
                </a:gridCol>
                <a:gridCol w="928010">
                  <a:extLst>
                    <a:ext uri="{9D8B030D-6E8A-4147-A177-3AD203B41FA5}">
                      <a16:colId xmlns:a16="http://schemas.microsoft.com/office/drawing/2014/main" val="1058602601"/>
                    </a:ext>
                  </a:extLst>
                </a:gridCol>
                <a:gridCol w="928010">
                  <a:extLst>
                    <a:ext uri="{9D8B030D-6E8A-4147-A177-3AD203B41FA5}">
                      <a16:colId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7</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a:highlight>
                  <a:schemeClr val="accent1"/>
                </a:highlight>
              </a:rPr>
              <a:t>K</a:t>
            </a:r>
            <a:r>
              <a:rPr lang="en" sz="2200" dirty="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a:latin typeface="+mn-lt"/>
                <a:ea typeface="Calibri" panose="020F0502020204030204" pitchFamily="34" charset="0"/>
                <a:cs typeface="Times New Roman" panose="02020603050405020304" pitchFamily="18" charset="0"/>
              </a:rPr>
              <a:t>      </a:t>
            </a:r>
            <a:r>
              <a:rPr lang="vi-VN" sz="2000" dirty="0">
                <a:latin typeface="+mn-lt"/>
                <a:ea typeface="Calibri" panose="020F0502020204030204" pitchFamily="34" charset="0"/>
                <a:cs typeface="Times New Roman" panose="02020603050405020304" pitchFamily="18" charset="0"/>
              </a:rPr>
              <a:t>tỉ 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pic>
        <p:nvPicPr>
          <p:cNvPr id="14" name="Picture 2"/>
          <p:cNvPicPr>
            <a:picLocks noChangeAspect="1"/>
          </p:cNvPicPr>
          <p:nvPr/>
        </p:nvPicPr>
        <p:blipFill rotWithShape="1">
          <a:blip r:embed="rId3"/>
          <a:srcRect t="31482"/>
          <a:stretch/>
        </p:blipFill>
        <p:spPr>
          <a:xfrm>
            <a:off x="6612942" y="2946670"/>
            <a:ext cx="1272844" cy="18968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a:latin typeface="Arial" panose="020B0604020202020204" pitchFamily="34" charset="0"/>
                <a:ea typeface="Calibri" panose="020F0502020204030204" pitchFamily="34" charset="0"/>
                <a:cs typeface="Times New Roman" panose="02020603050405020304" pitchFamily="18" charset="0"/>
              </a:rPr>
              <a:t>(SGK – 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a:t>?</a:t>
            </a:r>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HĐ2:</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a:latin typeface="Arial" panose="020B0604020202020204" pitchFamily="34" charset="0"/>
                    <a:ea typeface="Calibri" panose="020F0502020204030204" pitchFamily="34" charset="0"/>
                    <a:cs typeface="Arial" panose="020B0604020202020204" pitchFamily="34" charset="0"/>
                  </a:rPr>
                  <a:t>Trong HĐ2: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3"/>
                <a:stretch>
                  <a:fillRect l="-1754" r="-1595" b="-851"/>
                </a:stretch>
              </a:blipFill>
            </p:spPr>
            <p:txBody>
              <a:bodyPr/>
              <a:lstStyle/>
              <a:p>
                <a:r>
                  <a:rPr lang="en-US">
                    <a:noFill/>
                  </a:rPr>
                  <a:t> </a:t>
                </a:r>
              </a:p>
            </p:txBody>
          </p:sp>
        </mc:Fallback>
      </mc:AlternateContent>
      <p:pic>
        <p:nvPicPr>
          <p:cNvPr id="9"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a:t>
            </a: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 HĐ2:</a:t>
                </a:r>
                <a:r>
                  <a:rPr kumimoji="0" lang="fr-FR" sz="2000" b="0" i="0" u="none" strike="noStrike" kern="0" cap="none" spc="0" normalizeH="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a:t>
                </a: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3"/>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extLst>
      <p:ext uri="{BB962C8B-B14F-4D97-AF65-F5344CB8AC3E}">
        <p14:creationId xmlns:p14="http://schemas.microsoft.com/office/powerpoint/2010/main" val="133824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2673</Words>
  <Application>Microsoft Office PowerPoint</Application>
  <PresentationFormat>On-screen Show (16:9)</PresentationFormat>
  <Paragraphs>295</Paragraphs>
  <Slides>40</Slides>
  <Notes>33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Roboto Condensed Light</vt:lpstr>
      <vt:lpstr>Symbol</vt:lpstr>
      <vt:lpstr>Autour One</vt:lpstr>
      <vt:lpstr>Cambria Math</vt:lpstr>
      <vt:lpstr>Nunito SemiBold</vt:lpstr>
      <vt:lpstr>Arial</vt:lpstr>
      <vt:lpstr>Mali Light</vt:lpstr>
      <vt:lpstr>Nunito</vt:lpstr>
      <vt:lpstr>Times New Roman</vt:lpstr>
      <vt:lpstr>Calibri</vt:lpstr>
      <vt:lpstr>Amatic SC</vt:lpstr>
      <vt:lpstr>Curio template</vt:lpstr>
      <vt:lpstr>SlidesCarnival base template</vt:lpstr>
      <vt:lpstr>Office Theme</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Admin</dc:creator>
  <cp:lastModifiedBy>Administrator</cp:lastModifiedBy>
  <cp:revision>110</cp:revision>
  <dcterms:modified xsi:type="dcterms:W3CDTF">2025-02-17T15:18:11Z</dcterms:modified>
</cp:coreProperties>
</file>