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1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1107" r:id="rId3"/>
    <p:sldId id="1122" r:id="rId4"/>
    <p:sldId id="1030" r:id="rId5"/>
    <p:sldId id="1106" r:id="rId6"/>
    <p:sldId id="1039" r:id="rId7"/>
    <p:sldId id="1088" r:id="rId8"/>
    <p:sldId id="994" r:id="rId9"/>
    <p:sldId id="852" r:id="rId10"/>
    <p:sldId id="1089" r:id="rId11"/>
    <p:sldId id="1126" r:id="rId12"/>
    <p:sldId id="1091" r:id="rId13"/>
    <p:sldId id="1092" r:id="rId14"/>
    <p:sldId id="1118" r:id="rId15"/>
    <p:sldId id="1110" r:id="rId16"/>
    <p:sldId id="1119" r:id="rId17"/>
    <p:sldId id="1120" r:id="rId18"/>
    <p:sldId id="1123" r:id="rId19"/>
    <p:sldId id="1114" r:id="rId20"/>
    <p:sldId id="359" r:id="rId21"/>
    <p:sldId id="1125" r:id="rId22"/>
    <p:sldId id="1115" r:id="rId23"/>
    <p:sldId id="1116" r:id="rId24"/>
    <p:sldId id="1124" r:id="rId25"/>
    <p:sldId id="986" r:id="rId26"/>
    <p:sldId id="1100" r:id="rId27"/>
    <p:sldId id="1101" r:id="rId28"/>
    <p:sldId id="1057" r:id="rId29"/>
    <p:sldId id="1102" r:id="rId30"/>
    <p:sldId id="1084" r:id="rId31"/>
    <p:sldId id="1103" r:id="rId32"/>
    <p:sldId id="1104" r:id="rId33"/>
    <p:sldId id="1105" r:id="rId34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8867AD-EF16-4402-9E9E-3FA5D933B004}">
          <p14:sldIdLst>
            <p14:sldId id="1107"/>
            <p14:sldId id="1122"/>
            <p14:sldId id="1030"/>
            <p14:sldId id="1106"/>
            <p14:sldId id="1039"/>
            <p14:sldId id="1088"/>
            <p14:sldId id="994"/>
            <p14:sldId id="852"/>
            <p14:sldId id="1089"/>
            <p14:sldId id="1126"/>
            <p14:sldId id="1091"/>
            <p14:sldId id="1092"/>
            <p14:sldId id="1118"/>
            <p14:sldId id="1110"/>
            <p14:sldId id="1119"/>
            <p14:sldId id="1120"/>
            <p14:sldId id="1123"/>
            <p14:sldId id="1114"/>
            <p14:sldId id="359"/>
            <p14:sldId id="1125"/>
            <p14:sldId id="1115"/>
            <p14:sldId id="1116"/>
            <p14:sldId id="1124"/>
            <p14:sldId id="986"/>
            <p14:sldId id="1100"/>
            <p14:sldId id="1101"/>
            <p14:sldId id="1057"/>
            <p14:sldId id="1102"/>
            <p14:sldId id="1084"/>
            <p14:sldId id="1103"/>
            <p14:sldId id="1104"/>
            <p14:sldId id="11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D13"/>
    <a:srgbClr val="FEF5E6"/>
    <a:srgbClr val="FAF0F0"/>
    <a:srgbClr val="F2EFF5"/>
    <a:srgbClr val="DEE7CF"/>
    <a:srgbClr val="DEF4F6"/>
    <a:srgbClr val="F5E4E3"/>
    <a:srgbClr val="1D5E75"/>
    <a:srgbClr val="255997"/>
    <a:srgbClr val="FDE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0" autoAdjust="0"/>
    <p:restoredTop sz="94057" autoAdjust="0"/>
  </p:normalViewPr>
  <p:slideViewPr>
    <p:cSldViewPr>
      <p:cViewPr varScale="1">
        <p:scale>
          <a:sx n="69" d="100"/>
          <a:sy n="69" d="100"/>
        </p:scale>
        <p:origin x="720" y="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553F7-B9DF-40E4-9460-D9E3E4AC60BE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F3B7D-E3BB-4AF2-97E7-41990B22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73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13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5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35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3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6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06374"/>
            <a:ext cx="2742486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06374"/>
            <a:ext cx="802431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47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EE9AEE-9601-4380-8F37-D825C4DA92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935F18-C8C0-4FDB-9FE4-8F2F040F68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71DEA0-F264-4D76-9405-CBB65C9E40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372BC2-361A-44D5-AE39-0B11E7638E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599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51C4B1-50F9-4321-A7A9-17BDE65512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7CC4CF-731A-439A-AA4D-B6EAC41F5E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1AC908-2907-4A36-9E65-219645AFB5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A4A62-FF7B-46DE-85FC-E7741EADEA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208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7DB4D2-AEC5-4818-860F-273312FEB4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747ACF-B11E-4443-B082-44824F8999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5EB681-B235-4F0B-AB70-4040FBAC00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B4BD9D-699F-4FA4-9DFA-63E0F58A4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626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2096C4-EA33-4DE9-A76B-C8CDA593D3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F74A91-6A96-4E27-8C42-B8D8A0489E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D5528B-C5C5-4206-A2AE-7DCB2F7D25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C91A6B-A4C7-434A-97E2-558FE28853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439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7272E3F-F793-4F3C-8EEC-DA9772DD82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71C283D-BE1E-4751-B9D9-E2101413F2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DB46369-9585-442C-B978-F1FD52E472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6ED43-661D-4F6F-B020-6B3F93FCD9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2503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1571110-C9A8-41D9-BC86-C538BFE27B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7174B8D-9005-4BDB-84C3-7474BDE6EC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4703F8C-BECC-414A-B993-4090D4BD8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9BA213-F42B-4E15-A908-7BA3519D04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25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9CC676D-F2B8-47B7-95F6-0ED85A122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F44BD1C-25CC-4DAF-9689-21894D41E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5FF00CD-97FE-4CDA-847D-8DB8BAA5D1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2B2F9-A40E-4EFA-AF4B-1323B72D5F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253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3F5946-E1ED-4300-BE2F-5093F89D79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032F8D-FDFB-4C6B-822A-7845D8F890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862B07-11AF-4CF4-95CC-E73B84E39B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269BAA-EB5B-459A-B3F0-1AB2F53ED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51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8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FB3569-8701-4A83-AE6E-678E1F3A05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5E0560-9A01-4F05-B0CC-845AC5DFF5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0E234-3266-417B-A749-2472B4C69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47FF05-D58F-4C30-9C6B-DFB2969585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634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AE3C94-E8FF-48DC-BB3E-A77AB11D90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02F551-768B-4AD9-8474-FA1A927BF4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6D75D7-2581-4F8B-8A22-A9B0F822C7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7C1B59-9BD1-4BFA-932D-D37FCF7055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795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7290F7-7827-4345-86CC-8461261DBE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41F8E5-C4BA-46EA-ABA4-2108C2C942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85A952-C0A8-491F-96E5-28CDD551CB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945230-1318-4BF5-94FB-13ED433B65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050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441" y="274639"/>
            <a:ext cx="10969943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F99F52-E702-4329-936C-39C547B2A0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810B871-23FA-43A4-90AA-AA099B40C3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01C734-1694-4658-9F81-8FD50F889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D5DB6A-71DB-421B-91C0-495B4C4FD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82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3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20015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20015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85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2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1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2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7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11894-28B8-4005-BA35-73238799DD5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0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898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9A2AF7-C8E5-4B14-B02E-E3E80437CA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71F546D-55EA-4182-9DC0-1FCC070EC3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47C0AF2-1255-45E6-906D-D433864CCF8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D05C7B6-E776-40BB-8CF4-BC0AAAB6A8E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B1FE8FF-192B-478F-9B3C-1ACA53D147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CDC6C7CA-0B5C-4367-B179-2206EACF27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9628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emf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0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2.png"/><Relationship Id="rId10" Type="http://schemas.openxmlformats.org/officeDocument/2006/relationships/image" Target="../media/image28.wmf"/><Relationship Id="rId4" Type="http://schemas.openxmlformats.org/officeDocument/2006/relationships/image" Target="../media/image23.png"/><Relationship Id="rId9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2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7.xml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6.png"/><Relationship Id="rId7" Type="http://schemas.openxmlformats.org/officeDocument/2006/relationships/slide" Target="slide16.xml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3.wav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microsoft.com/office/2007/relationships/media" Target="../media/media3.wav"/><Relationship Id="rId6" Type="http://schemas.openxmlformats.org/officeDocument/2006/relationships/image" Target="../media/image36.png"/><Relationship Id="rId11" Type="http://schemas.openxmlformats.org/officeDocument/2006/relationships/slide" Target="slide15.xml"/><Relationship Id="rId5" Type="http://schemas.openxmlformats.org/officeDocument/2006/relationships/image" Target="../media/image35.png"/><Relationship Id="rId15" Type="http://schemas.openxmlformats.org/officeDocument/2006/relationships/slide" Target="slide18.xml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slide" Target="slide14.xml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9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68.png"/><Relationship Id="rId3" Type="http://schemas.openxmlformats.org/officeDocument/2006/relationships/image" Target="../media/image23.png"/><Relationship Id="rId7" Type="http://schemas.openxmlformats.org/officeDocument/2006/relationships/image" Target="../media/image471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90.png"/><Relationship Id="rId10" Type="http://schemas.openxmlformats.org/officeDocument/2006/relationships/image" Target="../media/image480.png"/><Relationship Id="rId9" Type="http://schemas.openxmlformats.org/officeDocument/2006/relationships/image" Target="../media/image470.png"/><Relationship Id="rId14" Type="http://schemas.openxmlformats.org/officeDocument/2006/relationships/image" Target="../media/image7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23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7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67.png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5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3" Type="http://schemas.openxmlformats.org/officeDocument/2006/relationships/image" Target="../media/image67.png"/><Relationship Id="rId7" Type="http://schemas.openxmlformats.org/officeDocument/2006/relationships/image" Target="../media/image5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69.png"/><Relationship Id="rId10" Type="http://schemas.openxmlformats.org/officeDocument/2006/relationships/image" Target="../media/image590.png"/><Relationship Id="rId4" Type="http://schemas.openxmlformats.org/officeDocument/2006/relationships/image" Target="../media/image68.png"/><Relationship Id="rId9" Type="http://schemas.openxmlformats.org/officeDocument/2006/relationships/image" Target="../media/image5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69.png"/><Relationship Id="rId12" Type="http://schemas.openxmlformats.org/officeDocument/2006/relationships/image" Target="../media/image7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11" Type="http://schemas.openxmlformats.org/officeDocument/2006/relationships/image" Target="../media/image68.png"/><Relationship Id="rId10" Type="http://schemas.openxmlformats.org/officeDocument/2006/relationships/image" Target="../media/image67.png"/><Relationship Id="rId9" Type="http://schemas.openxmlformats.org/officeDocument/2006/relationships/image" Target="../media/image6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23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13291" y="3991569"/>
            <a:ext cx="1762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>
                <a:latin typeface="Arial" pitchFamily="34" charset="0"/>
                <a:cs typeface="Arial" pitchFamily="34" charset="0"/>
              </a:rPr>
              <a:t>LỚP: 8A</a:t>
            </a:r>
            <a:endParaRPr lang="vi-VN" sz="30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84"/>
          <a:stretch/>
        </p:blipFill>
        <p:spPr bwMode="auto">
          <a:xfrm>
            <a:off x="2487135" y="2210508"/>
            <a:ext cx="7546975" cy="126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7" b="59005"/>
          <a:stretch/>
        </p:blipFill>
        <p:spPr>
          <a:xfrm>
            <a:off x="4722812" y="3454484"/>
            <a:ext cx="2862509" cy="4955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8012" y="533399"/>
            <a:ext cx="10896600" cy="5638801"/>
          </a:xfrm>
          <a:prstGeom prst="rect">
            <a:avLst/>
          </a:prstGeom>
          <a:noFill/>
          <a:ln w="123825">
            <a:solidFill>
              <a:schemeClr val="tx1">
                <a:alpha val="8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t="10762" r="4865"/>
          <a:stretch/>
        </p:blipFill>
        <p:spPr>
          <a:xfrm flipH="1" flipV="1">
            <a:off x="8685212" y="-178721"/>
            <a:ext cx="3714756" cy="40455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69"/>
          <a:stretch/>
        </p:blipFill>
        <p:spPr>
          <a:xfrm rot="798563">
            <a:off x="-705190" y="4667470"/>
            <a:ext cx="4956298" cy="202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4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/>
          <p:cNvSpPr>
            <a:spLocks noChangeArrowheads="1"/>
          </p:cNvSpPr>
          <p:nvPr/>
        </p:nvSpPr>
        <p:spPr bwMode="gray">
          <a:xfrm>
            <a:off x="447214" y="95249"/>
            <a:ext cx="2446798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HÌNH THOI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012" y="609600"/>
            <a:ext cx="7848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Dấu hiệu nhận biết hình thoi.</a:t>
            </a:r>
            <a:endParaRPr lang="vi-VN" sz="26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70" y="3944254"/>
            <a:ext cx="3849434" cy="289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60412" y="1143000"/>
            <a:ext cx="11292777" cy="2936001"/>
            <a:chOff x="760412" y="1143000"/>
            <a:chExt cx="11292777" cy="2936001"/>
          </a:xfrm>
        </p:grpSpPr>
        <p:sp>
          <p:nvSpPr>
            <p:cNvPr id="16" name="Rounded Rectangle 15"/>
            <p:cNvSpPr/>
            <p:nvPr/>
          </p:nvSpPr>
          <p:spPr>
            <a:xfrm>
              <a:off x="760412" y="1143000"/>
              <a:ext cx="10668000" cy="2763292"/>
            </a:xfrm>
            <a:prstGeom prst="roundRect">
              <a:avLst>
                <a:gd name="adj" fmla="val 3662"/>
              </a:avLst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rgbClr val="FBD6B7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</a:gradFill>
            <a:ln w="3175"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2812" y="1261140"/>
              <a:ext cx="10363200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itchFamily="2" charset="2"/>
                <a:buChar char="v"/>
              </a:pPr>
              <a: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Định lí 2 : </a:t>
              </a:r>
              <a:b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2600" b="1">
                  <a:latin typeface="Arial" pitchFamily="34" charset="0"/>
                  <a:cs typeface="Arial" pitchFamily="34" charset="0"/>
                </a:rPr>
                <a:t>a) Hình bình hành có hai cạnh kề bằng nhau là hình thoi</a:t>
              </a:r>
              <a:br>
                <a:rPr lang="en-US" sz="2600" b="1">
                  <a:latin typeface="Arial" pitchFamily="34" charset="0"/>
                  <a:cs typeface="Arial" pitchFamily="34" charset="0"/>
                </a:rPr>
              </a:br>
              <a:r>
                <a:rPr lang="en-US" sz="2600" b="1">
                  <a:latin typeface="Arial" pitchFamily="34" charset="0"/>
                  <a:cs typeface="Arial" pitchFamily="34" charset="0"/>
                </a:rPr>
                <a:t>b) Hình bình hành có hai </a:t>
              </a:r>
              <a:r>
                <a:rPr lang="vi-VN" sz="2600" b="1">
                  <a:latin typeface="Arial" pitchFamily="34" charset="0"/>
                  <a:cs typeface="Arial" pitchFamily="34" charset="0"/>
                </a:rPr>
                <a:t>đường chéo</a:t>
              </a:r>
              <a:r>
                <a:rPr lang="en-US" sz="2600" b="1">
                  <a:latin typeface="Arial" pitchFamily="34" charset="0"/>
                  <a:cs typeface="Arial" pitchFamily="34" charset="0"/>
                </a:rPr>
                <a:t> vuông góc với nhau là hình thoi.</a:t>
              </a:r>
              <a:br>
                <a:rPr lang="en-US" sz="2600" b="1">
                  <a:latin typeface="Arial" pitchFamily="34" charset="0"/>
                  <a:cs typeface="Arial" pitchFamily="34" charset="0"/>
                </a:rPr>
              </a:br>
              <a:r>
                <a:rPr lang="en-US" sz="2600" b="1">
                  <a:latin typeface="Arial" pitchFamily="34" charset="0"/>
                  <a:cs typeface="Arial" pitchFamily="34" charset="0"/>
                </a:rPr>
                <a:t>c) Hình bình hành có một </a:t>
              </a:r>
              <a:r>
                <a:rPr lang="vi-VN" sz="2600" b="1">
                  <a:latin typeface="Arial" pitchFamily="34" charset="0"/>
                  <a:cs typeface="Arial" pitchFamily="34" charset="0"/>
                </a:rPr>
                <a:t>đường chéo</a:t>
              </a:r>
              <a:r>
                <a:rPr lang="en-US" sz="2600" b="1">
                  <a:latin typeface="Arial" pitchFamily="34" charset="0"/>
                  <a:cs typeface="Arial" pitchFamily="34" charset="0"/>
                </a:rPr>
                <a:t> là đường phân </a:t>
              </a:r>
              <a:br>
                <a:rPr lang="en-US" sz="2600" b="1">
                  <a:latin typeface="Arial" pitchFamily="34" charset="0"/>
                  <a:cs typeface="Arial" pitchFamily="34" charset="0"/>
                </a:rPr>
              </a:br>
              <a:r>
                <a:rPr lang="en-US" sz="2600" b="1">
                  <a:latin typeface="Arial" pitchFamily="34" charset="0"/>
                  <a:cs typeface="Arial" pitchFamily="34" charset="0"/>
                </a:rPr>
                <a:t>giác của một góc là hình thoi. </a:t>
              </a:r>
              <a:endParaRPr lang="en-US" sz="26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8834" y="2524646"/>
              <a:ext cx="1554355" cy="1554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661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2" y="2590800"/>
            <a:ext cx="1268614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03212" y="1143000"/>
            <a:ext cx="11553931" cy="1319855"/>
            <a:chOff x="303212" y="1143000"/>
            <a:chExt cx="11553931" cy="1319855"/>
          </a:xfrm>
        </p:grpSpPr>
        <p:sp>
          <p:nvSpPr>
            <p:cNvPr id="21" name="Rounded Rectangle 20"/>
            <p:cNvSpPr/>
            <p:nvPr/>
          </p:nvSpPr>
          <p:spPr>
            <a:xfrm>
              <a:off x="1812553" y="1200828"/>
              <a:ext cx="10044590" cy="1255324"/>
            </a:xfrm>
            <a:prstGeom prst="roundRect">
              <a:avLst>
                <a:gd name="adj" fmla="val 9218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2" y="1143000"/>
              <a:ext cx="1360526" cy="1319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777470" y="1577030"/>
              <a:ext cx="4882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spc="67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.VnCentury SchoolbookH" pitchFamily="34" charset="0"/>
                </a:rPr>
                <a:t>2</a:t>
              </a:r>
              <a:endParaRPr lang="en-US" sz="4400" b="1" spc="67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08212" y="1331915"/>
              <a:ext cx="7924800" cy="954085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lstStyle/>
            <a:p>
              <a:r>
                <a:rPr lang="en-US" sz="2600" b="1">
                  <a:latin typeface="Arial" pitchFamily="34" charset="0"/>
                  <a:cs typeface="Arial" pitchFamily="34" charset="0"/>
                </a:rPr>
                <a:t>Trong Hình 3.50 , tứ giác nào là hình thoi ?</a:t>
              </a:r>
              <a:br>
                <a:rPr lang="en-US" sz="2600" b="1">
                  <a:latin typeface="Arial" pitchFamily="34" charset="0"/>
                  <a:cs typeface="Arial" pitchFamily="34" charset="0"/>
                </a:rPr>
              </a:br>
              <a:r>
                <a:rPr lang="en-US" sz="2600" b="1">
                  <a:latin typeface="Arial" pitchFamily="34" charset="0"/>
                  <a:cs typeface="Arial" pitchFamily="34" charset="0"/>
                </a:rPr>
                <a:t>Vì sao ?</a:t>
              </a:r>
              <a:endParaRPr lang="vi-VN" sz="2800" b="1">
                <a:latin typeface="Arial" pitchFamily="34" charset="0"/>
                <a:cs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55612" y="3048000"/>
                <a:ext cx="7239000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a) Tứ giác ABCD là hình bình hành vì có các </a:t>
                </a:r>
                <a:br>
                  <a:rPr lang="en-US" sz="2500" b="1">
                    <a:latin typeface="Arial" pitchFamily="34" charset="0"/>
                    <a:cs typeface="Arial" pitchFamily="34" charset="0"/>
                  </a:rPr>
                </a:br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    góc đối  bằng nhau 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𝑨</m:t>
                        </m:r>
                      </m:e>
                    </m:acc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5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5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𝑩</m:t>
                        </m:r>
                      </m:e>
                    </m:acc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5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𝑫</m:t>
                        </m:r>
                      </m:e>
                    </m:acc>
                  </m:oMath>
                </a14:m>
                <a:endParaRPr lang="en-US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12" y="3048000"/>
                <a:ext cx="7239000" cy="874663"/>
              </a:xfrm>
              <a:prstGeom prst="rect">
                <a:avLst/>
              </a:prstGeom>
              <a:blipFill rotWithShape="1">
                <a:blip r:embed="rId6"/>
                <a:stretch>
                  <a:fillRect l="-1432" t="-4895" r="-1348" b="-16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789142" y="3964375"/>
            <a:ext cx="72501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Arial" pitchFamily="34" charset="0"/>
                <a:cs typeface="Arial" pitchFamily="34" charset="0"/>
              </a:rPr>
              <a:t>Mặt khác , Hình bình hành ABCD có hai cạnh kề AB và BC bằng nhau </a:t>
            </a:r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gray">
          <a:xfrm>
            <a:off x="447214" y="95249"/>
            <a:ext cx="2446798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HÌNH THOI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7012" y="609600"/>
            <a:ext cx="525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Dấu hiệu nhận biết hình thoi.</a:t>
            </a:r>
            <a:endParaRPr lang="vi-VN" sz="26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185149" y="2456151"/>
            <a:ext cx="3714750" cy="4260343"/>
            <a:chOff x="8289924" y="2456151"/>
            <a:chExt cx="3714750" cy="4260343"/>
          </a:xfrm>
        </p:grpSpPr>
        <p:sp>
          <p:nvSpPr>
            <p:cNvPr id="33" name="TextBox 32"/>
            <p:cNvSpPr txBox="1"/>
            <p:nvPr/>
          </p:nvSpPr>
          <p:spPr>
            <a:xfrm>
              <a:off x="9142412" y="6377940"/>
              <a:ext cx="1333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Hình 3.50</a:t>
              </a:r>
            </a:p>
          </p:txBody>
        </p:sp>
        <p:pic>
          <p:nvPicPr>
            <p:cNvPr id="18534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9924" y="2456151"/>
              <a:ext cx="3714750" cy="1879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534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4212" y="4114800"/>
              <a:ext cx="3614738" cy="2263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5724096"/>
                </p:ext>
              </p:extLst>
            </p:nvPr>
          </p:nvGraphicFramePr>
          <p:xfrm>
            <a:off x="11428412" y="3492473"/>
            <a:ext cx="286349" cy="327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" name="Equation" r:id="rId9" imgW="177480" imgH="203040" progId="Equation.DSMT4">
                    <p:embed/>
                  </p:oleObj>
                </mc:Choice>
                <mc:Fallback>
                  <p:oleObj name="Equation" r:id="rId9" imgW="1774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1428412" y="3492473"/>
                          <a:ext cx="286349" cy="3272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769781"/>
                </p:ext>
              </p:extLst>
            </p:nvPr>
          </p:nvGraphicFramePr>
          <p:xfrm>
            <a:off x="11199812" y="5733920"/>
            <a:ext cx="285750" cy="327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1" name="Equation" r:id="rId11" imgW="177480" imgH="203040" progId="Equation.DSMT4">
                    <p:embed/>
                  </p:oleObj>
                </mc:Choice>
                <mc:Fallback>
                  <p:oleObj name="Equation" r:id="rId11" imgW="177480" imgH="20304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99812" y="5733920"/>
                          <a:ext cx="285750" cy="327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TextBox 33"/>
          <p:cNvSpPr txBox="1"/>
          <p:nvPr/>
        </p:nvSpPr>
        <p:spPr>
          <a:xfrm>
            <a:off x="789142" y="4867861"/>
            <a:ext cx="72501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Arial" pitchFamily="34" charset="0"/>
                <a:cs typeface="Arial" pitchFamily="34" charset="0"/>
              </a:rPr>
              <a:t>Do đó, tứ giác ABCD là hình thoi.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3261" y="5386626"/>
            <a:ext cx="72501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Arial" pitchFamily="34" charset="0"/>
                <a:cs typeface="Arial" pitchFamily="34" charset="0"/>
              </a:rPr>
              <a:t>b) Tứ giác MNPQ không phải là hình thoi vì hai cạnh kề MN và NP không bằng nhau.</a:t>
            </a:r>
          </a:p>
        </p:txBody>
      </p:sp>
    </p:spTree>
    <p:extLst>
      <p:ext uri="{BB962C8B-B14F-4D97-AF65-F5344CB8AC3E}">
        <p14:creationId xmlns:p14="http://schemas.microsoft.com/office/powerpoint/2010/main" val="14909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39" y="685800"/>
            <a:ext cx="1806542" cy="156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2055812" y="689918"/>
            <a:ext cx="9894743" cy="812483"/>
          </a:xfrm>
          <a:prstGeom prst="roundRect">
            <a:avLst>
              <a:gd name="adj" fmla="val 5381"/>
            </a:avLst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rgbClr val="FBD6B7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 w="3175"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6" b="19797"/>
          <a:stretch/>
        </p:blipFill>
        <p:spPr bwMode="auto">
          <a:xfrm>
            <a:off x="420238" y="909522"/>
            <a:ext cx="1140274" cy="56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865834" y="1332751"/>
            <a:ext cx="5170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67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rPr>
              <a:t>1</a:t>
            </a:r>
            <a:endParaRPr lang="en-US" sz="4800" b="1" spc="67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Century SchoolbookH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6812" y="876631"/>
            <a:ext cx="9144000" cy="50780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just"/>
            <a:r>
              <a:rPr lang="vi-VN" sz="2500" b="1">
                <a:latin typeface="Arial" pitchFamily="34" charset="0"/>
                <a:cs typeface="Arial" pitchFamily="34" charset="0"/>
              </a:rPr>
              <a:t>Trong Hình 3.51, hình nào là hình thoi? Vì sao?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214" y="4114800"/>
            <a:ext cx="1120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en-US" sz="22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Hình 3.51a </a:t>
            </a:r>
            <a:r>
              <a:rPr lang="en-US" sz="2200" b="1">
                <a:latin typeface="Arial" pitchFamily="34" charset="0"/>
                <a:cs typeface="Arial" pitchFamily="34" charset="0"/>
              </a:rPr>
              <a:t>: </a:t>
            </a:r>
            <a:r>
              <a:rPr lang="vi-VN" sz="2200" b="1">
                <a:latin typeface="Arial" pitchFamily="34" charset="0"/>
                <a:cs typeface="Arial" pitchFamily="34" charset="0"/>
              </a:rPr>
              <a:t>Tứ giác đã cho có hai đường chéo cắt nhau tại trung điểm của mỗi đường và chúng vuông góc với nhau nên tứ giác đó là hình thoi.</a:t>
            </a:r>
            <a:endParaRPr lang="en-US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43" y="3778423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47214" y="4876800"/>
                <a:ext cx="11362198" cy="471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v"/>
                </a:pPr>
                <a:r>
                  <a:rPr lang="en-US" sz="2200" b="1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Hình 3.51b </a:t>
                </a:r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: Vì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  <a:cs typeface="Arial" pitchFamily="34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en-US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  <a:cs typeface="Arial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b="1" i="1"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b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b="1">
                    <a:latin typeface="Arial" pitchFamily="34" charset="0"/>
                    <a:cs typeface="Arial" pitchFamily="34" charset="0"/>
                  </a:rPr>
                  <a:t>, mà hai góc này ở vị trí so le trong nên AB // CD.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14" y="4876800"/>
                <a:ext cx="11362198" cy="471283"/>
              </a:xfrm>
              <a:prstGeom prst="rect">
                <a:avLst/>
              </a:prstGeom>
              <a:blipFill rotWithShape="1">
                <a:blip r:embed="rId6"/>
                <a:stretch>
                  <a:fillRect l="-536" t="-7792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utoShape 4"/>
          <p:cNvSpPr>
            <a:spLocks noChangeArrowheads="1"/>
          </p:cNvSpPr>
          <p:nvPr/>
        </p:nvSpPr>
        <p:spPr bwMode="gray">
          <a:xfrm>
            <a:off x="447214" y="95249"/>
            <a:ext cx="2446798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HÌNH THOI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D91506-A8A4-4464-B635-F535AE09F5E5}"/>
              </a:ext>
            </a:extLst>
          </p:cNvPr>
          <p:cNvGrpSpPr/>
          <p:nvPr/>
        </p:nvGrpSpPr>
        <p:grpSpPr>
          <a:xfrm>
            <a:off x="2454996" y="1413163"/>
            <a:ext cx="8362950" cy="2438400"/>
            <a:chOff x="2454996" y="1413163"/>
            <a:chExt cx="8362950" cy="2438400"/>
          </a:xfrm>
        </p:grpSpPr>
        <p:sp>
          <p:nvSpPr>
            <p:cNvPr id="21" name="TextBox 20"/>
            <p:cNvSpPr txBox="1"/>
            <p:nvPr/>
          </p:nvSpPr>
          <p:spPr>
            <a:xfrm>
              <a:off x="7055846" y="3403103"/>
              <a:ext cx="1613535" cy="4468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8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Hình 3.51</a:t>
              </a:r>
            </a:p>
          </p:txBody>
        </p:sp>
        <p:pic>
          <p:nvPicPr>
            <p:cNvPr id="18637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996" y="1413163"/>
              <a:ext cx="8362950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TextBox 26"/>
          <p:cNvSpPr txBox="1"/>
          <p:nvPr/>
        </p:nvSpPr>
        <p:spPr>
          <a:xfrm>
            <a:off x="794726" y="5380209"/>
            <a:ext cx="11090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>
                <a:latin typeface="Arial" pitchFamily="34" charset="0"/>
                <a:cs typeface="Arial" pitchFamily="34" charset="0"/>
              </a:rPr>
              <a:t>Mà AB = CD nên tứ giác ABCD là hình bình hành.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94726" y="5843222"/>
                <a:ext cx="11090886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Mặt khác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800" b="1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latin typeface="Cambria Math"/>
                                <a:cs typeface="Arial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sz="1800" b="1" i="1"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en-US" sz="18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1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/>
                                <a:cs typeface="Arial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/>
                                <a:cs typeface="Arial" pitchFamily="34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b="1">
                    <a:latin typeface="Arial" pitchFamily="34" charset="0"/>
                    <a:cs typeface="Arial" pitchFamily="34" charset="0"/>
                  </a:rPr>
                  <a:t> hay DB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/>
                            <a:cs typeface="Arial" pitchFamily="34" charset="0"/>
                          </a:rPr>
                          <m:t>𝑨𝑫𝑪</m:t>
                        </m:r>
                      </m:e>
                    </m:acc>
                  </m:oMath>
                </a14:m>
                <a:r>
                  <a:rPr lang="en-US" b="1">
                    <a:latin typeface="Arial" pitchFamily="34" charset="0"/>
                    <a:cs typeface="Arial" pitchFamily="34" charset="0"/>
                  </a:rPr>
                  <a:t> . Do đó ABCD là hình thoi.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726" y="5843222"/>
                <a:ext cx="11090886" cy="472630"/>
              </a:xfrm>
              <a:prstGeom prst="rect">
                <a:avLst/>
              </a:prstGeom>
              <a:blipFill rotWithShape="1">
                <a:blip r:embed="rId8"/>
                <a:stretch>
                  <a:fillRect l="-659" t="-6494" b="-31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440077" y="6329158"/>
            <a:ext cx="113621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en-US" sz="2200" b="1">
                <a:latin typeface="Arial" pitchFamily="34" charset="0"/>
                <a:cs typeface="Arial" pitchFamily="34" charset="0"/>
              </a:rPr>
              <a:t>Tứ giác trong Hình 3.51c không phải là hình thoi vì các cạnh không bằng nhau.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3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4" grpId="0"/>
      <p:bldP spid="27" grpId="0"/>
      <p:bldP spid="28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579" y="1973241"/>
            <a:ext cx="1330821" cy="133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610" y="1922535"/>
            <a:ext cx="1330821" cy="133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586" y="4222980"/>
            <a:ext cx="1330821" cy="133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17" y="4172274"/>
            <a:ext cx="1330821" cy="133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686" y="3659964"/>
            <a:ext cx="2633663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28" y="1378831"/>
            <a:ext cx="2633663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653" y="1022580"/>
            <a:ext cx="2640013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16" y="3299055"/>
            <a:ext cx="264636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21"/>
          <p:cNvSpPr/>
          <p:nvPr/>
        </p:nvSpPr>
        <p:spPr>
          <a:xfrm>
            <a:off x="819290" y="64521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648420" y="133101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4490" y="133101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495690" y="64521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581290" y="277368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691737" y="2030016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24324" name="Picture 4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12" y="5832411"/>
            <a:ext cx="1965590" cy="52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Oval 36"/>
          <p:cNvSpPr/>
          <p:nvPr/>
        </p:nvSpPr>
        <p:spPr>
          <a:xfrm>
            <a:off x="1691737" y="2030016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908">
            <a:off x="7233826" y="1102459"/>
            <a:ext cx="587568" cy="58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908">
            <a:off x="6667703" y="5840546"/>
            <a:ext cx="587568" cy="5875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908">
            <a:off x="9255083" y="2179164"/>
            <a:ext cx="485594" cy="48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908">
            <a:off x="4314498" y="1628751"/>
            <a:ext cx="587568" cy="58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908">
            <a:off x="3798896" y="2700389"/>
            <a:ext cx="401317" cy="40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2" y="271216"/>
            <a:ext cx="5577022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Nhac nen 0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253665" y="-381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3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7081 -0.01482 C -0.06925 -0.01505 -0.06118 -0.01621 -0.04074 -0.01621 C -0.01002 -0.01598 0.00222 -0.01528 0.03059 -0.01598 C 0.04843 -0.01667 0.06952 -0.01783 0.08501 -0.01783 C 0.11976 -0.01783 0.12705 -0.01644 0.12705 -0.01528 C 0.12809 -0.01343 0.0824 -0.01181 0.02734 -0.01158 C -0.02877 -0.01135 -0.07472 -0.01343 -0.07081 -0.01482 Z " pathEditMode="relative" rAng="0" ptsTypes="fffffff">
                                      <p:cBhvr>
                                        <p:cTn id="44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tinger_03_S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28" y="3962400"/>
            <a:ext cx="6460116" cy="286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Freeform 32"/>
          <p:cNvSpPr/>
          <p:nvPr/>
        </p:nvSpPr>
        <p:spPr bwMode="auto">
          <a:xfrm flipV="1">
            <a:off x="232964" y="463159"/>
            <a:ext cx="298450" cy="211691"/>
          </a:xfrm>
          <a:custGeom>
            <a:avLst/>
            <a:gdLst>
              <a:gd name="connsiteX0" fmla="*/ 304800 w 311150"/>
              <a:gd name="connsiteY0" fmla="*/ 0 h 234950"/>
              <a:gd name="connsiteX1" fmla="*/ 0 w 311150"/>
              <a:gd name="connsiteY1" fmla="*/ 149225 h 234950"/>
              <a:gd name="connsiteX2" fmla="*/ 311150 w 311150"/>
              <a:gd name="connsiteY2" fmla="*/ 234950 h 234950"/>
              <a:gd name="connsiteX3" fmla="*/ 304800 w 311150"/>
              <a:gd name="connsiteY3" fmla="*/ 0 h 234950"/>
              <a:gd name="connsiteX0" fmla="*/ 295275 w 301625"/>
              <a:gd name="connsiteY0" fmla="*/ 0 h 234950"/>
              <a:gd name="connsiteX1" fmla="*/ 0 w 301625"/>
              <a:gd name="connsiteY1" fmla="*/ 156369 h 234950"/>
              <a:gd name="connsiteX2" fmla="*/ 301625 w 301625"/>
              <a:gd name="connsiteY2" fmla="*/ 234950 h 234950"/>
              <a:gd name="connsiteX3" fmla="*/ 295275 w 301625"/>
              <a:gd name="connsiteY3" fmla="*/ 0 h 234950"/>
              <a:gd name="connsiteX0" fmla="*/ 296127 w 302477"/>
              <a:gd name="connsiteY0" fmla="*/ 0 h 234950"/>
              <a:gd name="connsiteX1" fmla="*/ 852 w 302477"/>
              <a:gd name="connsiteY1" fmla="*/ 156369 h 234950"/>
              <a:gd name="connsiteX2" fmla="*/ 302477 w 302477"/>
              <a:gd name="connsiteY2" fmla="*/ 234950 h 234950"/>
              <a:gd name="connsiteX3" fmla="*/ 296127 w 302477"/>
              <a:gd name="connsiteY3" fmla="*/ 0 h 234950"/>
              <a:gd name="connsiteX0" fmla="*/ 296127 w 302477"/>
              <a:gd name="connsiteY0" fmla="*/ 0 h 234950"/>
              <a:gd name="connsiteX1" fmla="*/ 852 w 302477"/>
              <a:gd name="connsiteY1" fmla="*/ 156369 h 234950"/>
              <a:gd name="connsiteX2" fmla="*/ 302477 w 302477"/>
              <a:gd name="connsiteY2" fmla="*/ 234950 h 234950"/>
              <a:gd name="connsiteX3" fmla="*/ 296127 w 302477"/>
              <a:gd name="connsiteY3" fmla="*/ 0 h 234950"/>
              <a:gd name="connsiteX0" fmla="*/ 305652 w 305652"/>
              <a:gd name="connsiteY0" fmla="*/ 0 h 239712"/>
              <a:gd name="connsiteX1" fmla="*/ 852 w 305652"/>
              <a:gd name="connsiteY1" fmla="*/ 161131 h 239712"/>
              <a:gd name="connsiteX2" fmla="*/ 302477 w 305652"/>
              <a:gd name="connsiteY2" fmla="*/ 239712 h 239712"/>
              <a:gd name="connsiteX3" fmla="*/ 305652 w 305652"/>
              <a:gd name="connsiteY3" fmla="*/ 0 h 239712"/>
              <a:gd name="connsiteX0" fmla="*/ 305652 w 305652"/>
              <a:gd name="connsiteY0" fmla="*/ 0 h 239712"/>
              <a:gd name="connsiteX1" fmla="*/ 852 w 305652"/>
              <a:gd name="connsiteY1" fmla="*/ 161131 h 239712"/>
              <a:gd name="connsiteX2" fmla="*/ 302477 w 305652"/>
              <a:gd name="connsiteY2" fmla="*/ 239712 h 239712"/>
              <a:gd name="connsiteX3" fmla="*/ 305652 w 305652"/>
              <a:gd name="connsiteY3" fmla="*/ 0 h 239712"/>
              <a:gd name="connsiteX0" fmla="*/ 305627 w 309720"/>
              <a:gd name="connsiteY0" fmla="*/ 0 h 237331"/>
              <a:gd name="connsiteX1" fmla="*/ 827 w 309720"/>
              <a:gd name="connsiteY1" fmla="*/ 161131 h 237331"/>
              <a:gd name="connsiteX2" fmla="*/ 309596 w 309720"/>
              <a:gd name="connsiteY2" fmla="*/ 237331 h 237331"/>
              <a:gd name="connsiteX3" fmla="*/ 305627 w 309720"/>
              <a:gd name="connsiteY3" fmla="*/ 0 h 237331"/>
              <a:gd name="connsiteX0" fmla="*/ 305643 w 305643"/>
              <a:gd name="connsiteY0" fmla="*/ 0 h 237331"/>
              <a:gd name="connsiteX1" fmla="*/ 843 w 305643"/>
              <a:gd name="connsiteY1" fmla="*/ 161131 h 237331"/>
              <a:gd name="connsiteX2" fmla="*/ 304849 w 305643"/>
              <a:gd name="connsiteY2" fmla="*/ 237331 h 237331"/>
              <a:gd name="connsiteX3" fmla="*/ 305643 w 305643"/>
              <a:gd name="connsiteY3" fmla="*/ 0 h 237331"/>
              <a:gd name="connsiteX0" fmla="*/ 305805 w 305805"/>
              <a:gd name="connsiteY0" fmla="*/ 0 h 237713"/>
              <a:gd name="connsiteX1" fmla="*/ 1005 w 305805"/>
              <a:gd name="connsiteY1" fmla="*/ 161131 h 237713"/>
              <a:gd name="connsiteX2" fmla="*/ 305011 w 305805"/>
              <a:gd name="connsiteY2" fmla="*/ 237331 h 237713"/>
              <a:gd name="connsiteX3" fmla="*/ 305805 w 305805"/>
              <a:gd name="connsiteY3" fmla="*/ 0 h 237713"/>
              <a:gd name="connsiteX0" fmla="*/ 306764 w 306764"/>
              <a:gd name="connsiteY0" fmla="*/ 0 h 237734"/>
              <a:gd name="connsiteX1" fmla="*/ 1964 w 306764"/>
              <a:gd name="connsiteY1" fmla="*/ 161131 h 237734"/>
              <a:gd name="connsiteX2" fmla="*/ 305970 w 306764"/>
              <a:gd name="connsiteY2" fmla="*/ 237331 h 237734"/>
              <a:gd name="connsiteX3" fmla="*/ 306764 w 306764"/>
              <a:gd name="connsiteY3" fmla="*/ 0 h 23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64" h="237734">
                <a:moveTo>
                  <a:pt x="306764" y="0"/>
                </a:moveTo>
                <a:cubicBezTo>
                  <a:pt x="258346" y="6879"/>
                  <a:pt x="21808" y="82815"/>
                  <a:pt x="1964" y="161131"/>
                </a:cubicBezTo>
                <a:cubicBezTo>
                  <a:pt x="-21319" y="203994"/>
                  <a:pt x="167328" y="242094"/>
                  <a:pt x="305970" y="237331"/>
                </a:cubicBezTo>
                <a:cubicBezTo>
                  <a:pt x="307028" y="157427"/>
                  <a:pt x="305706" y="79904"/>
                  <a:pt x="306764" y="0"/>
                </a:cubicBezTo>
                <a:close/>
              </a:path>
            </a:pathLst>
          </a:custGeom>
          <a:solidFill>
            <a:srgbClr val="48886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82189" y="152399"/>
            <a:ext cx="11503423" cy="3654862"/>
          </a:xfrm>
          <a:prstGeom prst="roundRect">
            <a:avLst>
              <a:gd name="adj" fmla="val 6778"/>
            </a:avLst>
          </a:prstGeom>
          <a:gradFill flip="none" rotWithShape="1">
            <a:gsLst>
              <a:gs pos="0">
                <a:srgbClr val="88C2A4"/>
              </a:gs>
              <a:gs pos="50000">
                <a:srgbClr val="C0E2C9"/>
              </a:gs>
              <a:gs pos="100000">
                <a:srgbClr val="9BCDA7"/>
              </a:gs>
            </a:gsLst>
            <a:lin ang="10800000" scaled="1"/>
            <a:tileRect/>
          </a:gradFill>
          <a:ln w="3175" algn="ctr">
            <a:noFill/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eaLnBrk="0" hangingPunct="0"/>
            <a:endParaRPr lang="en-US" b="1" i="1">
              <a:solidFill>
                <a:srgbClr val="0A2068"/>
              </a:solidFill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/>
          <a:stretch/>
        </p:blipFill>
        <p:spPr bwMode="auto">
          <a:xfrm>
            <a:off x="233531" y="77969"/>
            <a:ext cx="1288881" cy="42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19159" y="77969"/>
            <a:ext cx="1065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Câu 1</a:t>
            </a:r>
          </a:p>
        </p:txBody>
      </p:sp>
      <p:pic>
        <p:nvPicPr>
          <p:cNvPr id="3" name="Am thanh phep thua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24012" y="7772400"/>
            <a:ext cx="304800" cy="304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84629" y="194370"/>
            <a:ext cx="103485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Hãy chọn câu </a:t>
            </a:r>
            <a:r>
              <a:rPr lang="vi-VN" sz="2800" b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sai:</a:t>
            </a:r>
            <a:endParaRPr lang="vi-VN" sz="2800" b="1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A.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 Tứ giác có 4 cạnh bằng nhau là hình thoi</a:t>
            </a:r>
          </a:p>
          <a:p>
            <a:r>
              <a:rPr lang="vi-VN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B.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 Tứ giác có hai đường chéo vuông góc với nhau và bằng </a:t>
            </a:r>
            <a: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nhau là hình thoi</a:t>
            </a:r>
          </a:p>
          <a:p>
            <a:r>
              <a:rPr lang="vi-VN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C.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 Hình bình hành có đường chéo là phân giác của một góc </a:t>
            </a:r>
            <a: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là hình thoi</a:t>
            </a:r>
          </a:p>
          <a:p>
            <a:r>
              <a:rPr lang="vi-VN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D.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 Hình bình hành có hai đường chéo vuông góc với nhau </a:t>
            </a:r>
            <a: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là hình thoi</a:t>
            </a:r>
            <a:endParaRPr lang="en-US" sz="3000" b="1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29920" y="4184425"/>
            <a:ext cx="5164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Chọn đáp án </a:t>
            </a:r>
            <a:r>
              <a:rPr lang="en-US" sz="28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</a:t>
            </a:r>
          </a:p>
          <a:p>
            <a:r>
              <a:rPr lang="en-US" sz="28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Tứ giác ABCD trên hình có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AC = BD </a:t>
            </a:r>
            <a:r>
              <a:rPr lang="en-US" sz="28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𝑨𝑪⊥ BD </a:t>
            </a:r>
            <a:r>
              <a:rPr lang="en-US" sz="28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nhưng không phải hình thoi</a:t>
            </a:r>
          </a:p>
        </p:txBody>
      </p:sp>
      <p:sp>
        <p:nvSpPr>
          <p:cNvPr id="30" name="Oval 29"/>
          <p:cNvSpPr/>
          <p:nvPr/>
        </p:nvSpPr>
        <p:spPr>
          <a:xfrm>
            <a:off x="1384629" y="1016752"/>
            <a:ext cx="572502" cy="5725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9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12" y="5334000"/>
            <a:ext cx="1332684" cy="128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26DBC11-DA92-49B6-A8DC-68F7070BD690}"/>
              </a:ext>
            </a:extLst>
          </p:cNvPr>
          <p:cNvGrpSpPr/>
          <p:nvPr/>
        </p:nvGrpSpPr>
        <p:grpSpPr>
          <a:xfrm>
            <a:off x="6236493" y="3833813"/>
            <a:ext cx="4299983" cy="3049685"/>
            <a:chOff x="6236493" y="3833813"/>
            <a:chExt cx="4299983" cy="304968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A1042D72-5DC3-47E2-B333-36B8C3C86E7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236493" y="3875186"/>
              <a:ext cx="4010025" cy="30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FCE24D2E-DCE1-49E8-A318-980CD5B3F8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9153" y="4584710"/>
              <a:ext cx="2791460" cy="13320"/>
            </a:xfrm>
            <a:prstGeom prst="line">
              <a:avLst/>
            </a:prstGeom>
            <a:noFill/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0D24E612-18AC-4780-BB99-896D1EFCCB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39113" y="4189413"/>
              <a:ext cx="8094" cy="2431921"/>
            </a:xfrm>
            <a:prstGeom prst="line">
              <a:avLst/>
            </a:prstGeom>
            <a:noFill/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C502B265-1BF7-42C3-85B5-6F5C08D8C2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9151" y="4567247"/>
              <a:ext cx="958056" cy="2054087"/>
            </a:xfrm>
            <a:prstGeom prst="line">
              <a:avLst/>
            </a:prstGeom>
            <a:noFill/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286DDB7E-6F4D-4C3D-B716-D56DB3F171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39098" y="4603608"/>
              <a:ext cx="1841503" cy="2022954"/>
            </a:xfrm>
            <a:prstGeom prst="line">
              <a:avLst/>
            </a:prstGeom>
            <a:noFill/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CC89A481-DA54-4D17-8093-E1C7341359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139111" y="4189412"/>
              <a:ext cx="1841502" cy="408617"/>
            </a:xfrm>
            <a:prstGeom prst="line">
              <a:avLst/>
            </a:prstGeom>
            <a:noFill/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7B540A73-BECF-4B50-B2AD-31B08D8933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89152" y="4189413"/>
              <a:ext cx="949960" cy="396732"/>
            </a:xfrm>
            <a:prstGeom prst="line">
              <a:avLst/>
            </a:prstGeom>
            <a:noFill/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A6E53D19-0067-444C-92E4-4F0C28E3F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1505" y="4645816"/>
              <a:ext cx="339725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vi-VN" sz="22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36B132A9-7E36-4CD2-B6BE-7C34B1865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0375" y="3833813"/>
              <a:ext cx="322263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vi-VN" sz="22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FECC28-F2E7-4525-9783-EE68EE4BC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8501" y="4409116"/>
              <a:ext cx="307975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vi-VN" sz="22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5B39E7-5983-4856-94B0-906C212A6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0901" y="6446645"/>
              <a:ext cx="322263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vi-VN" sz="22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F0AAC5-427C-48F0-98C0-6C20E6E7B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1159" y="4373102"/>
              <a:ext cx="322263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vi-VN" sz="22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D</a:t>
              </a:r>
              <a:endPara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8" name="Group 19">
              <a:extLst>
                <a:ext uri="{FF2B5EF4-FFF2-40B4-BE49-F238E27FC236}">
                  <a16:creationId xmlns:a16="http://schemas.microsoft.com/office/drawing/2014/main" id="{91450A30-A7C6-450F-BEE2-252AA141DB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85447" y="4531231"/>
              <a:ext cx="92075" cy="92075"/>
              <a:chOff x="5098" y="3249"/>
              <a:chExt cx="58" cy="58"/>
            </a:xfrm>
          </p:grpSpPr>
          <p:sp>
            <p:nvSpPr>
              <p:cNvPr id="19" name="Oval 17">
                <a:extLst>
                  <a:ext uri="{FF2B5EF4-FFF2-40B4-BE49-F238E27FC236}">
                    <a16:creationId xmlns:a16="http://schemas.microsoft.com/office/drawing/2014/main" id="{8CA7F3F0-C43D-4BB0-832D-5E0A8C559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8" y="3249"/>
                <a:ext cx="58" cy="58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" name="Oval 18">
                <a:extLst>
                  <a:ext uri="{FF2B5EF4-FFF2-40B4-BE49-F238E27FC236}">
                    <a16:creationId xmlns:a16="http://schemas.microsoft.com/office/drawing/2014/main" id="{535BA7C3-7F9E-4801-BFFE-95795B4EB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8" y="3249"/>
                <a:ext cx="58" cy="58"/>
              </a:xfrm>
              <a:prstGeom prst="ellips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8A04014-D19D-4558-A05C-47CF604F5506}"/>
                </a:ext>
              </a:extLst>
            </p:cNvPr>
            <p:cNvSpPr/>
            <p:nvPr/>
          </p:nvSpPr>
          <p:spPr>
            <a:xfrm>
              <a:off x="8139098" y="4485193"/>
              <a:ext cx="145744" cy="9207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41892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28" y="3962400"/>
            <a:ext cx="5010584" cy="286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Freeform 32"/>
          <p:cNvSpPr/>
          <p:nvPr/>
        </p:nvSpPr>
        <p:spPr bwMode="auto">
          <a:xfrm flipV="1">
            <a:off x="232964" y="463159"/>
            <a:ext cx="298450" cy="211691"/>
          </a:xfrm>
          <a:custGeom>
            <a:avLst/>
            <a:gdLst>
              <a:gd name="connsiteX0" fmla="*/ 304800 w 311150"/>
              <a:gd name="connsiteY0" fmla="*/ 0 h 234950"/>
              <a:gd name="connsiteX1" fmla="*/ 0 w 311150"/>
              <a:gd name="connsiteY1" fmla="*/ 149225 h 234950"/>
              <a:gd name="connsiteX2" fmla="*/ 311150 w 311150"/>
              <a:gd name="connsiteY2" fmla="*/ 234950 h 234950"/>
              <a:gd name="connsiteX3" fmla="*/ 304800 w 311150"/>
              <a:gd name="connsiteY3" fmla="*/ 0 h 234950"/>
              <a:gd name="connsiteX0" fmla="*/ 295275 w 301625"/>
              <a:gd name="connsiteY0" fmla="*/ 0 h 234950"/>
              <a:gd name="connsiteX1" fmla="*/ 0 w 301625"/>
              <a:gd name="connsiteY1" fmla="*/ 156369 h 234950"/>
              <a:gd name="connsiteX2" fmla="*/ 301625 w 301625"/>
              <a:gd name="connsiteY2" fmla="*/ 234950 h 234950"/>
              <a:gd name="connsiteX3" fmla="*/ 295275 w 301625"/>
              <a:gd name="connsiteY3" fmla="*/ 0 h 234950"/>
              <a:gd name="connsiteX0" fmla="*/ 296127 w 302477"/>
              <a:gd name="connsiteY0" fmla="*/ 0 h 234950"/>
              <a:gd name="connsiteX1" fmla="*/ 852 w 302477"/>
              <a:gd name="connsiteY1" fmla="*/ 156369 h 234950"/>
              <a:gd name="connsiteX2" fmla="*/ 302477 w 302477"/>
              <a:gd name="connsiteY2" fmla="*/ 234950 h 234950"/>
              <a:gd name="connsiteX3" fmla="*/ 296127 w 302477"/>
              <a:gd name="connsiteY3" fmla="*/ 0 h 234950"/>
              <a:gd name="connsiteX0" fmla="*/ 296127 w 302477"/>
              <a:gd name="connsiteY0" fmla="*/ 0 h 234950"/>
              <a:gd name="connsiteX1" fmla="*/ 852 w 302477"/>
              <a:gd name="connsiteY1" fmla="*/ 156369 h 234950"/>
              <a:gd name="connsiteX2" fmla="*/ 302477 w 302477"/>
              <a:gd name="connsiteY2" fmla="*/ 234950 h 234950"/>
              <a:gd name="connsiteX3" fmla="*/ 296127 w 302477"/>
              <a:gd name="connsiteY3" fmla="*/ 0 h 234950"/>
              <a:gd name="connsiteX0" fmla="*/ 305652 w 305652"/>
              <a:gd name="connsiteY0" fmla="*/ 0 h 239712"/>
              <a:gd name="connsiteX1" fmla="*/ 852 w 305652"/>
              <a:gd name="connsiteY1" fmla="*/ 161131 h 239712"/>
              <a:gd name="connsiteX2" fmla="*/ 302477 w 305652"/>
              <a:gd name="connsiteY2" fmla="*/ 239712 h 239712"/>
              <a:gd name="connsiteX3" fmla="*/ 305652 w 305652"/>
              <a:gd name="connsiteY3" fmla="*/ 0 h 239712"/>
              <a:gd name="connsiteX0" fmla="*/ 305652 w 305652"/>
              <a:gd name="connsiteY0" fmla="*/ 0 h 239712"/>
              <a:gd name="connsiteX1" fmla="*/ 852 w 305652"/>
              <a:gd name="connsiteY1" fmla="*/ 161131 h 239712"/>
              <a:gd name="connsiteX2" fmla="*/ 302477 w 305652"/>
              <a:gd name="connsiteY2" fmla="*/ 239712 h 239712"/>
              <a:gd name="connsiteX3" fmla="*/ 305652 w 305652"/>
              <a:gd name="connsiteY3" fmla="*/ 0 h 239712"/>
              <a:gd name="connsiteX0" fmla="*/ 305627 w 309720"/>
              <a:gd name="connsiteY0" fmla="*/ 0 h 237331"/>
              <a:gd name="connsiteX1" fmla="*/ 827 w 309720"/>
              <a:gd name="connsiteY1" fmla="*/ 161131 h 237331"/>
              <a:gd name="connsiteX2" fmla="*/ 309596 w 309720"/>
              <a:gd name="connsiteY2" fmla="*/ 237331 h 237331"/>
              <a:gd name="connsiteX3" fmla="*/ 305627 w 309720"/>
              <a:gd name="connsiteY3" fmla="*/ 0 h 237331"/>
              <a:gd name="connsiteX0" fmla="*/ 305643 w 305643"/>
              <a:gd name="connsiteY0" fmla="*/ 0 h 237331"/>
              <a:gd name="connsiteX1" fmla="*/ 843 w 305643"/>
              <a:gd name="connsiteY1" fmla="*/ 161131 h 237331"/>
              <a:gd name="connsiteX2" fmla="*/ 304849 w 305643"/>
              <a:gd name="connsiteY2" fmla="*/ 237331 h 237331"/>
              <a:gd name="connsiteX3" fmla="*/ 305643 w 305643"/>
              <a:gd name="connsiteY3" fmla="*/ 0 h 237331"/>
              <a:gd name="connsiteX0" fmla="*/ 305805 w 305805"/>
              <a:gd name="connsiteY0" fmla="*/ 0 h 237713"/>
              <a:gd name="connsiteX1" fmla="*/ 1005 w 305805"/>
              <a:gd name="connsiteY1" fmla="*/ 161131 h 237713"/>
              <a:gd name="connsiteX2" fmla="*/ 305011 w 305805"/>
              <a:gd name="connsiteY2" fmla="*/ 237331 h 237713"/>
              <a:gd name="connsiteX3" fmla="*/ 305805 w 305805"/>
              <a:gd name="connsiteY3" fmla="*/ 0 h 237713"/>
              <a:gd name="connsiteX0" fmla="*/ 306764 w 306764"/>
              <a:gd name="connsiteY0" fmla="*/ 0 h 237734"/>
              <a:gd name="connsiteX1" fmla="*/ 1964 w 306764"/>
              <a:gd name="connsiteY1" fmla="*/ 161131 h 237734"/>
              <a:gd name="connsiteX2" fmla="*/ 305970 w 306764"/>
              <a:gd name="connsiteY2" fmla="*/ 237331 h 237734"/>
              <a:gd name="connsiteX3" fmla="*/ 306764 w 306764"/>
              <a:gd name="connsiteY3" fmla="*/ 0 h 23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64" h="237734">
                <a:moveTo>
                  <a:pt x="306764" y="0"/>
                </a:moveTo>
                <a:cubicBezTo>
                  <a:pt x="258346" y="6879"/>
                  <a:pt x="21808" y="82815"/>
                  <a:pt x="1964" y="161131"/>
                </a:cubicBezTo>
                <a:cubicBezTo>
                  <a:pt x="-21319" y="203994"/>
                  <a:pt x="167328" y="242094"/>
                  <a:pt x="305970" y="237331"/>
                </a:cubicBezTo>
                <a:cubicBezTo>
                  <a:pt x="307028" y="157427"/>
                  <a:pt x="305706" y="79904"/>
                  <a:pt x="306764" y="0"/>
                </a:cubicBezTo>
                <a:close/>
              </a:path>
            </a:pathLst>
          </a:custGeom>
          <a:solidFill>
            <a:srgbClr val="48886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82189" y="152399"/>
            <a:ext cx="11503423" cy="3276601"/>
          </a:xfrm>
          <a:prstGeom prst="roundRect">
            <a:avLst>
              <a:gd name="adj" fmla="val 6778"/>
            </a:avLst>
          </a:prstGeom>
          <a:gradFill flip="none" rotWithShape="1">
            <a:gsLst>
              <a:gs pos="0">
                <a:srgbClr val="88C2A4"/>
              </a:gs>
              <a:gs pos="50000">
                <a:srgbClr val="C0E2C9"/>
              </a:gs>
              <a:gs pos="100000">
                <a:srgbClr val="9BCDA7"/>
              </a:gs>
            </a:gsLst>
            <a:lin ang="10800000" scaled="1"/>
            <a:tileRect/>
          </a:gradFill>
          <a:ln w="3175" algn="ctr">
            <a:noFill/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eaLnBrk="0" hangingPunct="0"/>
            <a:endParaRPr lang="en-US" b="1" i="1">
              <a:solidFill>
                <a:srgbClr val="0A2068"/>
              </a:solidFill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/>
          <a:stretch/>
        </p:blipFill>
        <p:spPr bwMode="auto">
          <a:xfrm>
            <a:off x="233531" y="77969"/>
            <a:ext cx="1288881" cy="42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19159" y="77969"/>
            <a:ext cx="1065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Câu 2</a:t>
            </a:r>
          </a:p>
        </p:txBody>
      </p:sp>
      <p:pic>
        <p:nvPicPr>
          <p:cNvPr id="3" name="Am thanh phep thua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24012" y="7772400"/>
            <a:ext cx="304800" cy="304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84629" y="194370"/>
            <a:ext cx="103485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Điền từ thích hợp vào chỗ trống: “Tứ giác có hai đường chéo … là hình thoi”</a:t>
            </a:r>
          </a:p>
          <a:p>
            <a:r>
              <a:rPr lang="vi-VN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A.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bằng nhau              </a:t>
            </a:r>
          </a:p>
          <a:p>
            <a:r>
              <a:rPr lang="vi-VN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giao nhau tại trung điểm mỗi đường và vuông góc với </a:t>
            </a:r>
            <a: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</a:p>
          <a:p>
            <a:r>
              <a:rPr lang="vi-VN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C.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giao nhau tại trung điểm mỗi đường</a:t>
            </a:r>
          </a:p>
          <a:p>
            <a:r>
              <a:rPr lang="vi-VN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D.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bằng nhau và giao nhau tại trung điểm mỗi đường</a:t>
            </a:r>
            <a:endParaRPr lang="en-US" sz="3000" b="1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66494" y="35052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Chọn đáp án </a:t>
            </a:r>
            <a:r>
              <a:rPr lang="en-US" sz="32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1330910" y="1504448"/>
            <a:ext cx="572502" cy="5725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9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12" y="5334000"/>
            <a:ext cx="1332684" cy="128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37694" y="4180344"/>
            <a:ext cx="79715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8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Giải thích : </a:t>
            </a:r>
            <a:br>
              <a:rPr lang="en-US" sz="28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</a:b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“Tứ giác có hai đường chéo </a:t>
            </a:r>
            <a:r>
              <a:rPr lang="vi-VN" sz="2800" b="1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giao nhau tại trung điểm mỗi đường và vuông góc với </a:t>
            </a:r>
            <a:r>
              <a:rPr lang="en-US" sz="2800" b="1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2800" b="1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vi-VN" sz="2800" b="1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là hình thoi”</a:t>
            </a:r>
            <a:endParaRPr lang="en-US" sz="2800" b="1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  <p:bldP spid="30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/>
          <p:cNvSpPr/>
          <p:nvPr/>
        </p:nvSpPr>
        <p:spPr bwMode="auto">
          <a:xfrm flipV="1">
            <a:off x="232964" y="463159"/>
            <a:ext cx="298450" cy="211691"/>
          </a:xfrm>
          <a:custGeom>
            <a:avLst/>
            <a:gdLst>
              <a:gd name="connsiteX0" fmla="*/ 304800 w 311150"/>
              <a:gd name="connsiteY0" fmla="*/ 0 h 234950"/>
              <a:gd name="connsiteX1" fmla="*/ 0 w 311150"/>
              <a:gd name="connsiteY1" fmla="*/ 149225 h 234950"/>
              <a:gd name="connsiteX2" fmla="*/ 311150 w 311150"/>
              <a:gd name="connsiteY2" fmla="*/ 234950 h 234950"/>
              <a:gd name="connsiteX3" fmla="*/ 304800 w 311150"/>
              <a:gd name="connsiteY3" fmla="*/ 0 h 234950"/>
              <a:gd name="connsiteX0" fmla="*/ 295275 w 301625"/>
              <a:gd name="connsiteY0" fmla="*/ 0 h 234950"/>
              <a:gd name="connsiteX1" fmla="*/ 0 w 301625"/>
              <a:gd name="connsiteY1" fmla="*/ 156369 h 234950"/>
              <a:gd name="connsiteX2" fmla="*/ 301625 w 301625"/>
              <a:gd name="connsiteY2" fmla="*/ 234950 h 234950"/>
              <a:gd name="connsiteX3" fmla="*/ 295275 w 301625"/>
              <a:gd name="connsiteY3" fmla="*/ 0 h 234950"/>
              <a:gd name="connsiteX0" fmla="*/ 296127 w 302477"/>
              <a:gd name="connsiteY0" fmla="*/ 0 h 234950"/>
              <a:gd name="connsiteX1" fmla="*/ 852 w 302477"/>
              <a:gd name="connsiteY1" fmla="*/ 156369 h 234950"/>
              <a:gd name="connsiteX2" fmla="*/ 302477 w 302477"/>
              <a:gd name="connsiteY2" fmla="*/ 234950 h 234950"/>
              <a:gd name="connsiteX3" fmla="*/ 296127 w 302477"/>
              <a:gd name="connsiteY3" fmla="*/ 0 h 234950"/>
              <a:gd name="connsiteX0" fmla="*/ 296127 w 302477"/>
              <a:gd name="connsiteY0" fmla="*/ 0 h 234950"/>
              <a:gd name="connsiteX1" fmla="*/ 852 w 302477"/>
              <a:gd name="connsiteY1" fmla="*/ 156369 h 234950"/>
              <a:gd name="connsiteX2" fmla="*/ 302477 w 302477"/>
              <a:gd name="connsiteY2" fmla="*/ 234950 h 234950"/>
              <a:gd name="connsiteX3" fmla="*/ 296127 w 302477"/>
              <a:gd name="connsiteY3" fmla="*/ 0 h 234950"/>
              <a:gd name="connsiteX0" fmla="*/ 305652 w 305652"/>
              <a:gd name="connsiteY0" fmla="*/ 0 h 239712"/>
              <a:gd name="connsiteX1" fmla="*/ 852 w 305652"/>
              <a:gd name="connsiteY1" fmla="*/ 161131 h 239712"/>
              <a:gd name="connsiteX2" fmla="*/ 302477 w 305652"/>
              <a:gd name="connsiteY2" fmla="*/ 239712 h 239712"/>
              <a:gd name="connsiteX3" fmla="*/ 305652 w 305652"/>
              <a:gd name="connsiteY3" fmla="*/ 0 h 239712"/>
              <a:gd name="connsiteX0" fmla="*/ 305652 w 305652"/>
              <a:gd name="connsiteY0" fmla="*/ 0 h 239712"/>
              <a:gd name="connsiteX1" fmla="*/ 852 w 305652"/>
              <a:gd name="connsiteY1" fmla="*/ 161131 h 239712"/>
              <a:gd name="connsiteX2" fmla="*/ 302477 w 305652"/>
              <a:gd name="connsiteY2" fmla="*/ 239712 h 239712"/>
              <a:gd name="connsiteX3" fmla="*/ 305652 w 305652"/>
              <a:gd name="connsiteY3" fmla="*/ 0 h 239712"/>
              <a:gd name="connsiteX0" fmla="*/ 305627 w 309720"/>
              <a:gd name="connsiteY0" fmla="*/ 0 h 237331"/>
              <a:gd name="connsiteX1" fmla="*/ 827 w 309720"/>
              <a:gd name="connsiteY1" fmla="*/ 161131 h 237331"/>
              <a:gd name="connsiteX2" fmla="*/ 309596 w 309720"/>
              <a:gd name="connsiteY2" fmla="*/ 237331 h 237331"/>
              <a:gd name="connsiteX3" fmla="*/ 305627 w 309720"/>
              <a:gd name="connsiteY3" fmla="*/ 0 h 237331"/>
              <a:gd name="connsiteX0" fmla="*/ 305643 w 305643"/>
              <a:gd name="connsiteY0" fmla="*/ 0 h 237331"/>
              <a:gd name="connsiteX1" fmla="*/ 843 w 305643"/>
              <a:gd name="connsiteY1" fmla="*/ 161131 h 237331"/>
              <a:gd name="connsiteX2" fmla="*/ 304849 w 305643"/>
              <a:gd name="connsiteY2" fmla="*/ 237331 h 237331"/>
              <a:gd name="connsiteX3" fmla="*/ 305643 w 305643"/>
              <a:gd name="connsiteY3" fmla="*/ 0 h 237331"/>
              <a:gd name="connsiteX0" fmla="*/ 305805 w 305805"/>
              <a:gd name="connsiteY0" fmla="*/ 0 h 237713"/>
              <a:gd name="connsiteX1" fmla="*/ 1005 w 305805"/>
              <a:gd name="connsiteY1" fmla="*/ 161131 h 237713"/>
              <a:gd name="connsiteX2" fmla="*/ 305011 w 305805"/>
              <a:gd name="connsiteY2" fmla="*/ 237331 h 237713"/>
              <a:gd name="connsiteX3" fmla="*/ 305805 w 305805"/>
              <a:gd name="connsiteY3" fmla="*/ 0 h 237713"/>
              <a:gd name="connsiteX0" fmla="*/ 306764 w 306764"/>
              <a:gd name="connsiteY0" fmla="*/ 0 h 237734"/>
              <a:gd name="connsiteX1" fmla="*/ 1964 w 306764"/>
              <a:gd name="connsiteY1" fmla="*/ 161131 h 237734"/>
              <a:gd name="connsiteX2" fmla="*/ 305970 w 306764"/>
              <a:gd name="connsiteY2" fmla="*/ 237331 h 237734"/>
              <a:gd name="connsiteX3" fmla="*/ 306764 w 306764"/>
              <a:gd name="connsiteY3" fmla="*/ 0 h 23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64" h="237734">
                <a:moveTo>
                  <a:pt x="306764" y="0"/>
                </a:moveTo>
                <a:cubicBezTo>
                  <a:pt x="258346" y="6879"/>
                  <a:pt x="21808" y="82815"/>
                  <a:pt x="1964" y="161131"/>
                </a:cubicBezTo>
                <a:cubicBezTo>
                  <a:pt x="-21319" y="203994"/>
                  <a:pt x="167328" y="242094"/>
                  <a:pt x="305970" y="237331"/>
                </a:cubicBezTo>
                <a:cubicBezTo>
                  <a:pt x="307028" y="157427"/>
                  <a:pt x="305706" y="79904"/>
                  <a:pt x="306764" y="0"/>
                </a:cubicBezTo>
                <a:close/>
              </a:path>
            </a:pathLst>
          </a:custGeom>
          <a:solidFill>
            <a:srgbClr val="48886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82189" y="152399"/>
            <a:ext cx="11503423" cy="3048001"/>
          </a:xfrm>
          <a:prstGeom prst="roundRect">
            <a:avLst>
              <a:gd name="adj" fmla="val 6778"/>
            </a:avLst>
          </a:prstGeom>
          <a:gradFill flip="none" rotWithShape="1">
            <a:gsLst>
              <a:gs pos="0">
                <a:srgbClr val="88C2A4"/>
              </a:gs>
              <a:gs pos="50000">
                <a:srgbClr val="C0E2C9"/>
              </a:gs>
              <a:gs pos="100000">
                <a:srgbClr val="9BCDA7"/>
              </a:gs>
            </a:gsLst>
            <a:lin ang="10800000" scaled="1"/>
            <a:tileRect/>
          </a:gradFill>
          <a:ln w="3175" algn="ctr">
            <a:noFill/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eaLnBrk="0" hangingPunct="0"/>
            <a:endParaRPr lang="en-US" b="1" i="1">
              <a:solidFill>
                <a:srgbClr val="0A2068"/>
              </a:solidFill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/>
          <a:stretch/>
        </p:blipFill>
        <p:spPr bwMode="auto">
          <a:xfrm>
            <a:off x="233531" y="77969"/>
            <a:ext cx="1288881" cy="42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19159" y="77969"/>
            <a:ext cx="1065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Câu 3</a:t>
            </a:r>
          </a:p>
        </p:txBody>
      </p:sp>
      <p:pic>
        <p:nvPicPr>
          <p:cNvPr id="3" name="Am thanh phep thua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24012" y="7772400"/>
            <a:ext cx="304800" cy="304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84629" y="292656"/>
            <a:ext cx="1034858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Tứ giác dưới đây là hình thoi theo dấu hiệu nào?</a:t>
            </a:r>
            <a:endParaRPr lang="en-US" sz="2800" b="1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30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30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000" b="1">
                <a:ea typeface="Times New Roman" panose="02020603050405020304" pitchFamily="18" charset="0"/>
                <a:cs typeface="Arial" panose="020B0604020202020204" pitchFamily="34" charset="0"/>
              </a:rPr>
              <a:t>Tứ giác có 4 cạnh bằng nhau</a:t>
            </a:r>
          </a:p>
          <a:p>
            <a:r>
              <a:rPr lang="vi-VN" sz="30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B.</a:t>
            </a:r>
            <a:r>
              <a:rPr lang="vi-VN" sz="3000" b="1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000" b="1">
                <a:ea typeface="Times New Roman" panose="02020603050405020304" pitchFamily="18" charset="0"/>
                <a:cs typeface="Arial" panose="020B0604020202020204" pitchFamily="34" charset="0"/>
              </a:rPr>
              <a:t>Tứ giác có hai đường chéo vuông góc</a:t>
            </a:r>
          </a:p>
          <a:p>
            <a:r>
              <a:rPr lang="vi-VN" sz="30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C.</a:t>
            </a:r>
            <a:r>
              <a:rPr lang="vi-VN" sz="3000" b="1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000" b="1">
                <a:ea typeface="Times New Roman" panose="02020603050405020304" pitchFamily="18" charset="0"/>
                <a:cs typeface="Arial" panose="020B0604020202020204" pitchFamily="34" charset="0"/>
              </a:rPr>
              <a:t>Hình bình hành có hai đường chéo bằng nhau</a:t>
            </a:r>
          </a:p>
          <a:p>
            <a:r>
              <a:rPr lang="vi-VN" sz="30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D.</a:t>
            </a:r>
            <a:r>
              <a:rPr lang="vi-VN" sz="3000" b="1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000" b="1">
                <a:ea typeface="Times New Roman" panose="02020603050405020304" pitchFamily="18" charset="0"/>
                <a:cs typeface="Arial" panose="020B0604020202020204" pitchFamily="34" charset="0"/>
              </a:rPr>
              <a:t>Tứ giác có hai đường chéo giao nhau tại trung điểm </a:t>
            </a:r>
            <a:r>
              <a:rPr lang="en-US" sz="3000" b="1"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3000" b="1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000" b="1"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vi-VN" sz="3000" b="1">
                <a:ea typeface="Times New Roman" panose="02020603050405020304" pitchFamily="18" charset="0"/>
                <a:cs typeface="Arial" panose="020B0604020202020204" pitchFamily="34" charset="0"/>
              </a:rPr>
              <a:t>mỗi đường</a:t>
            </a:r>
            <a:endParaRPr lang="en-US" sz="3000" b="1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99035" y="3657601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Chọn đáp án </a:t>
            </a:r>
            <a:r>
              <a:rPr lang="en-US" sz="32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A</a:t>
            </a:r>
          </a:p>
        </p:txBody>
      </p:sp>
      <p:sp>
        <p:nvSpPr>
          <p:cNvPr id="30" name="Oval 29"/>
          <p:cNvSpPr/>
          <p:nvPr/>
        </p:nvSpPr>
        <p:spPr>
          <a:xfrm>
            <a:off x="1352730" y="726242"/>
            <a:ext cx="572502" cy="5725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9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12" y="5334000"/>
            <a:ext cx="1332684" cy="128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199035" y="4406205"/>
            <a:ext cx="4981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8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Giải thích : </a:t>
            </a:r>
            <a:br>
              <a:rPr lang="en-US" sz="28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</a:b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Tứ giác có 4 cạnh bằng nhau là hình thoi </a:t>
            </a:r>
            <a: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" y="3227070"/>
            <a:ext cx="4714875" cy="264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5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  <p:bldP spid="30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/>
          <p:cNvSpPr/>
          <p:nvPr/>
        </p:nvSpPr>
        <p:spPr bwMode="auto">
          <a:xfrm flipV="1">
            <a:off x="232964" y="463159"/>
            <a:ext cx="298450" cy="211691"/>
          </a:xfrm>
          <a:custGeom>
            <a:avLst/>
            <a:gdLst>
              <a:gd name="connsiteX0" fmla="*/ 304800 w 311150"/>
              <a:gd name="connsiteY0" fmla="*/ 0 h 234950"/>
              <a:gd name="connsiteX1" fmla="*/ 0 w 311150"/>
              <a:gd name="connsiteY1" fmla="*/ 149225 h 234950"/>
              <a:gd name="connsiteX2" fmla="*/ 311150 w 311150"/>
              <a:gd name="connsiteY2" fmla="*/ 234950 h 234950"/>
              <a:gd name="connsiteX3" fmla="*/ 304800 w 311150"/>
              <a:gd name="connsiteY3" fmla="*/ 0 h 234950"/>
              <a:gd name="connsiteX0" fmla="*/ 295275 w 301625"/>
              <a:gd name="connsiteY0" fmla="*/ 0 h 234950"/>
              <a:gd name="connsiteX1" fmla="*/ 0 w 301625"/>
              <a:gd name="connsiteY1" fmla="*/ 156369 h 234950"/>
              <a:gd name="connsiteX2" fmla="*/ 301625 w 301625"/>
              <a:gd name="connsiteY2" fmla="*/ 234950 h 234950"/>
              <a:gd name="connsiteX3" fmla="*/ 295275 w 301625"/>
              <a:gd name="connsiteY3" fmla="*/ 0 h 234950"/>
              <a:gd name="connsiteX0" fmla="*/ 296127 w 302477"/>
              <a:gd name="connsiteY0" fmla="*/ 0 h 234950"/>
              <a:gd name="connsiteX1" fmla="*/ 852 w 302477"/>
              <a:gd name="connsiteY1" fmla="*/ 156369 h 234950"/>
              <a:gd name="connsiteX2" fmla="*/ 302477 w 302477"/>
              <a:gd name="connsiteY2" fmla="*/ 234950 h 234950"/>
              <a:gd name="connsiteX3" fmla="*/ 296127 w 302477"/>
              <a:gd name="connsiteY3" fmla="*/ 0 h 234950"/>
              <a:gd name="connsiteX0" fmla="*/ 296127 w 302477"/>
              <a:gd name="connsiteY0" fmla="*/ 0 h 234950"/>
              <a:gd name="connsiteX1" fmla="*/ 852 w 302477"/>
              <a:gd name="connsiteY1" fmla="*/ 156369 h 234950"/>
              <a:gd name="connsiteX2" fmla="*/ 302477 w 302477"/>
              <a:gd name="connsiteY2" fmla="*/ 234950 h 234950"/>
              <a:gd name="connsiteX3" fmla="*/ 296127 w 302477"/>
              <a:gd name="connsiteY3" fmla="*/ 0 h 234950"/>
              <a:gd name="connsiteX0" fmla="*/ 305652 w 305652"/>
              <a:gd name="connsiteY0" fmla="*/ 0 h 239712"/>
              <a:gd name="connsiteX1" fmla="*/ 852 w 305652"/>
              <a:gd name="connsiteY1" fmla="*/ 161131 h 239712"/>
              <a:gd name="connsiteX2" fmla="*/ 302477 w 305652"/>
              <a:gd name="connsiteY2" fmla="*/ 239712 h 239712"/>
              <a:gd name="connsiteX3" fmla="*/ 305652 w 305652"/>
              <a:gd name="connsiteY3" fmla="*/ 0 h 239712"/>
              <a:gd name="connsiteX0" fmla="*/ 305652 w 305652"/>
              <a:gd name="connsiteY0" fmla="*/ 0 h 239712"/>
              <a:gd name="connsiteX1" fmla="*/ 852 w 305652"/>
              <a:gd name="connsiteY1" fmla="*/ 161131 h 239712"/>
              <a:gd name="connsiteX2" fmla="*/ 302477 w 305652"/>
              <a:gd name="connsiteY2" fmla="*/ 239712 h 239712"/>
              <a:gd name="connsiteX3" fmla="*/ 305652 w 305652"/>
              <a:gd name="connsiteY3" fmla="*/ 0 h 239712"/>
              <a:gd name="connsiteX0" fmla="*/ 305627 w 309720"/>
              <a:gd name="connsiteY0" fmla="*/ 0 h 237331"/>
              <a:gd name="connsiteX1" fmla="*/ 827 w 309720"/>
              <a:gd name="connsiteY1" fmla="*/ 161131 h 237331"/>
              <a:gd name="connsiteX2" fmla="*/ 309596 w 309720"/>
              <a:gd name="connsiteY2" fmla="*/ 237331 h 237331"/>
              <a:gd name="connsiteX3" fmla="*/ 305627 w 309720"/>
              <a:gd name="connsiteY3" fmla="*/ 0 h 237331"/>
              <a:gd name="connsiteX0" fmla="*/ 305643 w 305643"/>
              <a:gd name="connsiteY0" fmla="*/ 0 h 237331"/>
              <a:gd name="connsiteX1" fmla="*/ 843 w 305643"/>
              <a:gd name="connsiteY1" fmla="*/ 161131 h 237331"/>
              <a:gd name="connsiteX2" fmla="*/ 304849 w 305643"/>
              <a:gd name="connsiteY2" fmla="*/ 237331 h 237331"/>
              <a:gd name="connsiteX3" fmla="*/ 305643 w 305643"/>
              <a:gd name="connsiteY3" fmla="*/ 0 h 237331"/>
              <a:gd name="connsiteX0" fmla="*/ 305805 w 305805"/>
              <a:gd name="connsiteY0" fmla="*/ 0 h 237713"/>
              <a:gd name="connsiteX1" fmla="*/ 1005 w 305805"/>
              <a:gd name="connsiteY1" fmla="*/ 161131 h 237713"/>
              <a:gd name="connsiteX2" fmla="*/ 305011 w 305805"/>
              <a:gd name="connsiteY2" fmla="*/ 237331 h 237713"/>
              <a:gd name="connsiteX3" fmla="*/ 305805 w 305805"/>
              <a:gd name="connsiteY3" fmla="*/ 0 h 237713"/>
              <a:gd name="connsiteX0" fmla="*/ 306764 w 306764"/>
              <a:gd name="connsiteY0" fmla="*/ 0 h 237734"/>
              <a:gd name="connsiteX1" fmla="*/ 1964 w 306764"/>
              <a:gd name="connsiteY1" fmla="*/ 161131 h 237734"/>
              <a:gd name="connsiteX2" fmla="*/ 305970 w 306764"/>
              <a:gd name="connsiteY2" fmla="*/ 237331 h 237734"/>
              <a:gd name="connsiteX3" fmla="*/ 306764 w 306764"/>
              <a:gd name="connsiteY3" fmla="*/ 0 h 23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64" h="237734">
                <a:moveTo>
                  <a:pt x="306764" y="0"/>
                </a:moveTo>
                <a:cubicBezTo>
                  <a:pt x="258346" y="6879"/>
                  <a:pt x="21808" y="82815"/>
                  <a:pt x="1964" y="161131"/>
                </a:cubicBezTo>
                <a:cubicBezTo>
                  <a:pt x="-21319" y="203994"/>
                  <a:pt x="167328" y="242094"/>
                  <a:pt x="305970" y="237331"/>
                </a:cubicBezTo>
                <a:cubicBezTo>
                  <a:pt x="307028" y="157427"/>
                  <a:pt x="305706" y="79904"/>
                  <a:pt x="306764" y="0"/>
                </a:cubicBezTo>
                <a:close/>
              </a:path>
            </a:pathLst>
          </a:custGeom>
          <a:solidFill>
            <a:srgbClr val="48886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82189" y="152399"/>
            <a:ext cx="11503423" cy="3048001"/>
          </a:xfrm>
          <a:prstGeom prst="roundRect">
            <a:avLst>
              <a:gd name="adj" fmla="val 6778"/>
            </a:avLst>
          </a:prstGeom>
          <a:gradFill flip="none" rotWithShape="1">
            <a:gsLst>
              <a:gs pos="0">
                <a:srgbClr val="88C2A4"/>
              </a:gs>
              <a:gs pos="50000">
                <a:srgbClr val="C0E2C9"/>
              </a:gs>
              <a:gs pos="100000">
                <a:srgbClr val="9BCDA7"/>
              </a:gs>
            </a:gsLst>
            <a:lin ang="10800000" scaled="1"/>
            <a:tileRect/>
          </a:gradFill>
          <a:ln w="3175" algn="ctr">
            <a:noFill/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eaLnBrk="0" hangingPunct="0"/>
            <a:endParaRPr lang="en-US" b="1" i="1">
              <a:solidFill>
                <a:srgbClr val="0A2068"/>
              </a:solidFill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/>
          <a:stretch/>
        </p:blipFill>
        <p:spPr bwMode="auto">
          <a:xfrm>
            <a:off x="233531" y="77969"/>
            <a:ext cx="1288881" cy="42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19159" y="77969"/>
            <a:ext cx="1065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Câu 3</a:t>
            </a:r>
          </a:p>
        </p:txBody>
      </p:sp>
      <p:pic>
        <p:nvPicPr>
          <p:cNvPr id="3" name="Am thanh phep thua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24012" y="7772400"/>
            <a:ext cx="304800" cy="304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84629" y="310397"/>
            <a:ext cx="1034858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Hình thoi không có tính chất nào dưới đây?</a:t>
            </a:r>
          </a:p>
          <a:p>
            <a:r>
              <a:rPr lang="vi-VN" sz="30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vi-VN" sz="3000" b="1">
                <a:ea typeface="Times New Roman" panose="02020603050405020304" pitchFamily="18" charset="0"/>
                <a:cs typeface="Arial" panose="020B0604020202020204" pitchFamily="34" charset="0"/>
              </a:rPr>
              <a:t>Hai đường chéo cắt nhau tại trung điểm mỗi đường</a:t>
            </a:r>
          </a:p>
          <a:p>
            <a:r>
              <a:rPr lang="vi-VN" sz="3000" b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B.</a:t>
            </a:r>
            <a:r>
              <a:rPr lang="vi-VN" sz="3000" b="1">
                <a:ea typeface="Times New Roman" panose="02020603050405020304" pitchFamily="18" charset="0"/>
                <a:cs typeface="Arial" panose="020B0604020202020204" pitchFamily="34" charset="0"/>
              </a:rPr>
              <a:t> Hai đường chéo là các đường phân giác của các góc của hình thoi</a:t>
            </a:r>
          </a:p>
          <a:p>
            <a:r>
              <a:rPr lang="vi-VN" sz="3000" b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C.</a:t>
            </a:r>
            <a:r>
              <a:rPr lang="vi-VN" sz="3000" b="1">
                <a:ea typeface="Times New Roman" panose="02020603050405020304" pitchFamily="18" charset="0"/>
                <a:cs typeface="Arial" panose="020B0604020202020204" pitchFamily="34" charset="0"/>
              </a:rPr>
              <a:t> Hai đường chéo vuông góc với nhau</a:t>
            </a:r>
          </a:p>
          <a:p>
            <a:r>
              <a:rPr lang="vi-VN" sz="3000" b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D.</a:t>
            </a:r>
            <a:r>
              <a:rPr lang="vi-VN" sz="3000" b="1">
                <a:ea typeface="Times New Roman" panose="02020603050405020304" pitchFamily="18" charset="0"/>
                <a:cs typeface="Arial" panose="020B0604020202020204" pitchFamily="34" charset="0"/>
              </a:rPr>
              <a:t> Hai đường chéo bằng nhau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03812" y="3974812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Chọn đáp án </a:t>
            </a:r>
            <a:r>
              <a:rPr lang="en-US" sz="32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</a:t>
            </a:r>
          </a:p>
        </p:txBody>
      </p:sp>
      <p:sp>
        <p:nvSpPr>
          <p:cNvPr id="30" name="Oval 29"/>
          <p:cNvSpPr/>
          <p:nvPr/>
        </p:nvSpPr>
        <p:spPr>
          <a:xfrm>
            <a:off x="1293812" y="2569439"/>
            <a:ext cx="572502" cy="5725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9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12" y="5334000"/>
            <a:ext cx="1332684" cy="128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103812" y="4876800"/>
            <a:ext cx="4981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8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Giải thích : </a:t>
            </a:r>
            <a:br>
              <a:rPr lang="en-US" sz="2800" b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</a:br>
            <a:r>
              <a:rPr lang="vi-VN" sz="2800" b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H</a:t>
            </a:r>
            <a:r>
              <a:rPr lang="vi-VN" sz="2800" b="1">
                <a:ea typeface="Times New Roman" panose="02020603050405020304" pitchFamily="18" charset="0"/>
                <a:cs typeface="Arial" panose="020B0604020202020204" pitchFamily="34" charset="0"/>
              </a:rPr>
              <a:t>ình thoi </a:t>
            </a:r>
            <a:r>
              <a:rPr lang="en-US" sz="2800" b="1">
                <a:ea typeface="Times New Roman" panose="02020603050405020304" pitchFamily="18" charset="0"/>
                <a:cs typeface="Arial" panose="020B0604020202020204" pitchFamily="34" charset="0"/>
              </a:rPr>
              <a:t>không có hai đường chéo bằng nhau.</a:t>
            </a:r>
            <a:endParaRPr lang="en-US" sz="2800" b="1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87" y="4065271"/>
            <a:ext cx="4714875" cy="264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60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  <p:bldP spid="30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8012" y="533399"/>
            <a:ext cx="10896600" cy="5638801"/>
          </a:xfrm>
          <a:prstGeom prst="rect">
            <a:avLst/>
          </a:prstGeom>
          <a:noFill/>
          <a:ln w="123825">
            <a:solidFill>
              <a:schemeClr val="tx1">
                <a:alpha val="8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6812" y="5334000"/>
            <a:ext cx="1901825" cy="147510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2" y="1905000"/>
            <a:ext cx="6019800" cy="145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50" y="755938"/>
            <a:ext cx="3362311" cy="4706647"/>
          </a:xfrm>
          <a:prstGeom prst="rect">
            <a:avLst/>
          </a:prstGeom>
        </p:spPr>
      </p:pic>
      <p:pic>
        <p:nvPicPr>
          <p:cNvPr id="7178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" b="26271"/>
          <a:stretch/>
        </p:blipFill>
        <p:spPr bwMode="auto">
          <a:xfrm>
            <a:off x="4418012" y="2043916"/>
            <a:ext cx="5269849" cy="73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9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56" name="Line 28">
            <a:extLst>
              <a:ext uri="{FF2B5EF4-FFF2-40B4-BE49-F238E27FC236}">
                <a16:creationId xmlns:a16="http://schemas.microsoft.com/office/drawing/2014/main" id="{C69E7C90-6293-41E5-8DA1-62967A3CD8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5569" y="3272743"/>
            <a:ext cx="0" cy="16764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107" name="Freeform 10">
            <a:extLst>
              <a:ext uri="{FF2B5EF4-FFF2-40B4-BE49-F238E27FC236}">
                <a16:creationId xmlns:a16="http://schemas.microsoft.com/office/drawing/2014/main" id="{DA924360-D975-444B-B18E-B51F5125D506}"/>
              </a:ext>
            </a:extLst>
          </p:cNvPr>
          <p:cNvSpPr>
            <a:spLocks/>
          </p:cNvSpPr>
          <p:nvPr/>
        </p:nvSpPr>
        <p:spPr bwMode="auto">
          <a:xfrm>
            <a:off x="3765095" y="3267981"/>
            <a:ext cx="804863" cy="1676400"/>
          </a:xfrm>
          <a:custGeom>
            <a:avLst/>
            <a:gdLst>
              <a:gd name="T0" fmla="*/ 0 w 507"/>
              <a:gd name="T1" fmla="*/ 0 h 1056"/>
              <a:gd name="T2" fmla="*/ 2147483646 w 507"/>
              <a:gd name="T3" fmla="*/ 2147483646 h 105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07" h="1056">
                <a:moveTo>
                  <a:pt x="0" y="0"/>
                </a:moveTo>
                <a:lnTo>
                  <a:pt x="507" y="1056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108" name="Line 23">
            <a:extLst>
              <a:ext uri="{FF2B5EF4-FFF2-40B4-BE49-F238E27FC236}">
                <a16:creationId xmlns:a16="http://schemas.microsoft.com/office/drawing/2014/main" id="{C4DEF19E-9C39-468B-B38F-2C6B454199F0}"/>
              </a:ext>
            </a:extLst>
          </p:cNvPr>
          <p:cNvSpPr>
            <a:spLocks noChangeShapeType="1"/>
          </p:cNvSpPr>
          <p:nvPr/>
        </p:nvSpPr>
        <p:spPr bwMode="auto">
          <a:xfrm>
            <a:off x="1869619" y="3272743"/>
            <a:ext cx="1905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109" name="Freeform 11">
            <a:extLst>
              <a:ext uri="{FF2B5EF4-FFF2-40B4-BE49-F238E27FC236}">
                <a16:creationId xmlns:a16="http://schemas.microsoft.com/office/drawing/2014/main" id="{875EDFDF-B577-4BC4-B217-5746D731BEC2}"/>
              </a:ext>
            </a:extLst>
          </p:cNvPr>
          <p:cNvSpPr>
            <a:spLocks/>
          </p:cNvSpPr>
          <p:nvPr/>
        </p:nvSpPr>
        <p:spPr bwMode="auto">
          <a:xfrm>
            <a:off x="1879145" y="3267981"/>
            <a:ext cx="804863" cy="1676400"/>
          </a:xfrm>
          <a:custGeom>
            <a:avLst/>
            <a:gdLst>
              <a:gd name="T0" fmla="*/ 0 w 507"/>
              <a:gd name="T1" fmla="*/ 0 h 1056"/>
              <a:gd name="T2" fmla="*/ 2147483646 w 507"/>
              <a:gd name="T3" fmla="*/ 2147483646 h 105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07" h="1056">
                <a:moveTo>
                  <a:pt x="0" y="0"/>
                </a:moveTo>
                <a:lnTo>
                  <a:pt x="507" y="1056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130" name="Text Box 2">
            <a:extLst>
              <a:ext uri="{FF2B5EF4-FFF2-40B4-BE49-F238E27FC236}">
                <a16:creationId xmlns:a16="http://schemas.microsoft.com/office/drawing/2014/main" id="{7B78DB45-E8E3-46E9-B1EB-551C71BF8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2" y="2270125"/>
            <a:ext cx="83566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solidFill>
                  <a:srgbClr val="0033CC"/>
                </a:solidFill>
                <a:latin typeface=".VnArial Narrow" panose="020B7200000000000000" pitchFamily="34" charset="0"/>
              </a:rPr>
              <a:t>                                                          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267F0CE6-615C-48E2-B362-097644E99A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8745" y="4811032"/>
            <a:ext cx="136525" cy="1365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800">
              <a:latin typeface=".VnTime" panose="020B7200000000000000" pitchFamily="34" charset="0"/>
            </a:endParaRPr>
          </a:p>
        </p:txBody>
      </p:sp>
      <p:sp>
        <p:nvSpPr>
          <p:cNvPr id="47112" name="Line 6">
            <a:extLst>
              <a:ext uri="{FF2B5EF4-FFF2-40B4-BE49-F238E27FC236}">
                <a16:creationId xmlns:a16="http://schemas.microsoft.com/office/drawing/2014/main" id="{7197D964-C19E-4BC6-8DE0-8FF2B44313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69620" y="4949143"/>
            <a:ext cx="2697163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113" name="Line 7">
            <a:extLst>
              <a:ext uri="{FF2B5EF4-FFF2-40B4-BE49-F238E27FC236}">
                <a16:creationId xmlns:a16="http://schemas.microsoft.com/office/drawing/2014/main" id="{08AEE355-920C-40D8-8CD0-F29C6605D741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1040944" y="4110943"/>
            <a:ext cx="1676400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47115" name="Group 12">
            <a:extLst>
              <a:ext uri="{FF2B5EF4-FFF2-40B4-BE49-F238E27FC236}">
                <a16:creationId xmlns:a16="http://schemas.microsoft.com/office/drawing/2014/main" id="{67165D6F-3077-4882-9CE7-AC9309958E37}"/>
              </a:ext>
            </a:extLst>
          </p:cNvPr>
          <p:cNvGrpSpPr>
            <a:grpSpLocks/>
          </p:cNvGrpSpPr>
          <p:nvPr/>
        </p:nvGrpSpPr>
        <p:grpSpPr bwMode="auto">
          <a:xfrm>
            <a:off x="668337" y="352853"/>
            <a:ext cx="11049000" cy="1298575"/>
            <a:chOff x="195" y="172"/>
            <a:chExt cx="5369" cy="818"/>
          </a:xfrm>
        </p:grpSpPr>
        <p:sp>
          <p:nvSpPr>
            <p:cNvPr id="47149" name="Text Box 13">
              <a:extLst>
                <a:ext uri="{FF2B5EF4-FFF2-40B4-BE49-F238E27FC236}">
                  <a16:creationId xmlns:a16="http://schemas.microsoft.com/office/drawing/2014/main" id="{44361B5D-FD7C-4242-9B99-057DA77EF1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" y="182"/>
              <a:ext cx="5369" cy="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336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00" b="1" u="sng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2:</a:t>
              </a:r>
              <a:r>
                <a:rPr lang="en-US" altLang="en-US" sz="2600">
                  <a:solidFill>
                    <a:srgbClr val="800000"/>
                  </a:solidFill>
                  <a:latin typeface=".VnArial" panose="020B7200000000000000" pitchFamily="34" charset="0"/>
                </a:rPr>
                <a:t> Cho h×nh thang ABCD (</a:t>
              </a:r>
              <a:r>
                <a:rPr lang="en-US" altLang="en-US" sz="2600">
                  <a:solidFill>
                    <a:srgbClr val="800000"/>
                  </a:solidFill>
                  <a:latin typeface=".VnTime" panose="020B7200000000000000" pitchFamily="34" charset="0"/>
                </a:rPr>
                <a:t>AB // DC; </a:t>
              </a:r>
              <a:r>
                <a:rPr lang="en-US" altLang="en-US" sz="2600">
                  <a:solidFill>
                    <a:srgbClr val="800000"/>
                  </a:solidFill>
                  <a:latin typeface=".VnArial" panose="020B7200000000000000" pitchFamily="34" charset="0"/>
                </a:rPr>
                <a:t>D = 90  ; AB &lt; DC) cã c¹nh AB b»ng c¹nh BC. Đường th¼ng qua A song song víi BC c¾t c¹nh DC ë E.</a:t>
              </a:r>
            </a:p>
          </p:txBody>
        </p:sp>
        <p:sp>
          <p:nvSpPr>
            <p:cNvPr id="47151" name="Freeform 15">
              <a:extLst>
                <a:ext uri="{FF2B5EF4-FFF2-40B4-BE49-F238E27FC236}">
                  <a16:creationId xmlns:a16="http://schemas.microsoft.com/office/drawing/2014/main" id="{10F6B587-6C3A-43D8-B5BA-CE124CBAD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4" y="172"/>
              <a:ext cx="192" cy="63"/>
            </a:xfrm>
            <a:custGeom>
              <a:avLst/>
              <a:gdLst>
                <a:gd name="T0" fmla="*/ 0 w 192"/>
                <a:gd name="T1" fmla="*/ 62 h 63"/>
                <a:gd name="T2" fmla="*/ 94 w 192"/>
                <a:gd name="T3" fmla="*/ 0 h 63"/>
                <a:gd name="T4" fmla="*/ 192 w 192"/>
                <a:gd name="T5" fmla="*/ 63 h 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63">
                  <a:moveTo>
                    <a:pt x="0" y="62"/>
                  </a:moveTo>
                  <a:lnTo>
                    <a:pt x="94" y="0"/>
                  </a:lnTo>
                  <a:lnTo>
                    <a:pt x="192" y="63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7116" name="Text Box 17">
            <a:extLst>
              <a:ext uri="{FF2B5EF4-FFF2-40B4-BE49-F238E27FC236}">
                <a16:creationId xmlns:a16="http://schemas.microsoft.com/office/drawing/2014/main" id="{8448DF6A-EBDD-4A17-917C-701FBF19F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4" y="1376362"/>
            <a:ext cx="93122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solidFill>
                  <a:srgbClr val="0033CC"/>
                </a:solidFill>
                <a:latin typeface=".VnArial Narrow" panose="020B7200000000000000" pitchFamily="34" charset="0"/>
              </a:rPr>
              <a:t>   1. Chøng minh tø gi¸c ABCE lµ h×nh thoi.</a:t>
            </a:r>
          </a:p>
        </p:txBody>
      </p:sp>
      <p:sp>
        <p:nvSpPr>
          <p:cNvPr id="47117" name="Text Box 18">
            <a:extLst>
              <a:ext uri="{FF2B5EF4-FFF2-40B4-BE49-F238E27FC236}">
                <a16:creationId xmlns:a16="http://schemas.microsoft.com/office/drawing/2014/main" id="{52CD7D91-A9EB-47B1-81F9-691F328A2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783" y="4819082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800000"/>
                </a:solidFill>
                <a:latin typeface=".VnTime" panose="020B7200000000000000" pitchFamily="34" charset="0"/>
              </a:rPr>
              <a:t>D</a:t>
            </a:r>
          </a:p>
        </p:txBody>
      </p:sp>
      <p:sp>
        <p:nvSpPr>
          <p:cNvPr id="47118" name="Text Box 19">
            <a:extLst>
              <a:ext uri="{FF2B5EF4-FFF2-40B4-BE49-F238E27FC236}">
                <a16:creationId xmlns:a16="http://schemas.microsoft.com/office/drawing/2014/main" id="{8CABC918-A31D-4658-B1E8-5B3011105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144" y="2967944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800000"/>
                </a:solidFill>
                <a:latin typeface=".VnTime" panose="020B7200000000000000" pitchFamily="34" charset="0"/>
              </a:rPr>
              <a:t>A</a:t>
            </a:r>
          </a:p>
        </p:txBody>
      </p:sp>
      <p:sp>
        <p:nvSpPr>
          <p:cNvPr id="47119" name="Text Box 20">
            <a:extLst>
              <a:ext uri="{FF2B5EF4-FFF2-40B4-BE49-F238E27FC236}">
                <a16:creationId xmlns:a16="http://schemas.microsoft.com/office/drawing/2014/main" id="{E8C1FDFB-E27E-4B63-B323-380B9340F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394" y="2967944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800000"/>
                </a:solidFill>
                <a:latin typeface=".VnTime" panose="020B7200000000000000" pitchFamily="34" charset="0"/>
              </a:rPr>
              <a:t>B</a:t>
            </a:r>
          </a:p>
        </p:txBody>
      </p:sp>
      <p:sp>
        <p:nvSpPr>
          <p:cNvPr id="47120" name="Text Box 21">
            <a:extLst>
              <a:ext uri="{FF2B5EF4-FFF2-40B4-BE49-F238E27FC236}">
                <a16:creationId xmlns:a16="http://schemas.microsoft.com/office/drawing/2014/main" id="{30BD344A-058C-4E26-B4B4-F9D0F7126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6144" y="4949144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800000"/>
                </a:solidFill>
                <a:latin typeface=".VnTime" panose="020B7200000000000000" pitchFamily="34" charset="0"/>
              </a:rPr>
              <a:t>C</a:t>
            </a:r>
          </a:p>
        </p:txBody>
      </p:sp>
      <p:sp>
        <p:nvSpPr>
          <p:cNvPr id="47121" name="Text Box 22">
            <a:extLst>
              <a:ext uri="{FF2B5EF4-FFF2-40B4-BE49-F238E27FC236}">
                <a16:creationId xmlns:a16="http://schemas.microsoft.com/office/drawing/2014/main" id="{487E3E55-75B2-4F95-BF3C-2E51BF8A0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944" y="4949144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800000"/>
                </a:solidFill>
                <a:latin typeface=".VnTime" panose="020B7200000000000000" pitchFamily="34" charset="0"/>
              </a:rPr>
              <a:t>E</a:t>
            </a:r>
          </a:p>
        </p:txBody>
      </p:sp>
      <p:sp>
        <p:nvSpPr>
          <p:cNvPr id="47122" name="Line 24">
            <a:extLst>
              <a:ext uri="{FF2B5EF4-FFF2-40B4-BE49-F238E27FC236}">
                <a16:creationId xmlns:a16="http://schemas.microsoft.com/office/drawing/2014/main" id="{D702F5EC-6B34-4324-AAE1-A74A5122E4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3544" y="3196543"/>
            <a:ext cx="76200" cy="15240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123" name="Line 25">
            <a:extLst>
              <a:ext uri="{FF2B5EF4-FFF2-40B4-BE49-F238E27FC236}">
                <a16:creationId xmlns:a16="http://schemas.microsoft.com/office/drawing/2014/main" id="{5B448099-BE55-41C5-AAF8-BE04F85CA7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88944" y="3958543"/>
            <a:ext cx="76200" cy="15240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124" name="Line 26">
            <a:extLst>
              <a:ext uri="{FF2B5EF4-FFF2-40B4-BE49-F238E27FC236}">
                <a16:creationId xmlns:a16="http://schemas.microsoft.com/office/drawing/2014/main" id="{601612BF-5CCC-48AC-9567-7496751C1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4482" y="4949143"/>
            <a:ext cx="1905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155" name="Text Box 27">
            <a:extLst>
              <a:ext uri="{FF2B5EF4-FFF2-40B4-BE49-F238E27FC236}">
                <a16:creationId xmlns:a16="http://schemas.microsoft.com/office/drawing/2014/main" id="{619E04B1-9D5E-4E6A-8A47-3D34D98BE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4" y="1890738"/>
            <a:ext cx="1104900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2500">
                <a:solidFill>
                  <a:srgbClr val="0033CC"/>
                </a:solidFill>
                <a:latin typeface=".VnArial Narrow" panose="020B7200000000000000" pitchFamily="34" charset="0"/>
              </a:rPr>
              <a:t>   2. H¹ BH vu«ng gãc víi DC t¹i H. AC c¾t BH t¹i I. Chøng minh r»ng EI vu«ng gãc víi BC.</a:t>
            </a:r>
          </a:p>
        </p:txBody>
      </p:sp>
      <p:sp>
        <p:nvSpPr>
          <p:cNvPr id="48157" name="Text Box 29">
            <a:extLst>
              <a:ext uri="{FF2B5EF4-FFF2-40B4-BE49-F238E27FC236}">
                <a16:creationId xmlns:a16="http://schemas.microsoft.com/office/drawing/2014/main" id="{1CABFF92-2FF9-4BF1-BAE7-6D794096E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5544" y="4949144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800000"/>
                </a:solidFill>
                <a:latin typeface=".VnTime" panose="020B7200000000000000" pitchFamily="34" charset="0"/>
              </a:rPr>
              <a:t>H</a:t>
            </a:r>
          </a:p>
        </p:txBody>
      </p:sp>
      <p:sp>
        <p:nvSpPr>
          <p:cNvPr id="48158" name="Freeform 30">
            <a:extLst>
              <a:ext uri="{FF2B5EF4-FFF2-40B4-BE49-F238E27FC236}">
                <a16:creationId xmlns:a16="http://schemas.microsoft.com/office/drawing/2014/main" id="{2028EA8D-A360-4B68-96F1-6194D42B97E8}"/>
              </a:ext>
            </a:extLst>
          </p:cNvPr>
          <p:cNvSpPr>
            <a:spLocks/>
          </p:cNvSpPr>
          <p:nvPr/>
        </p:nvSpPr>
        <p:spPr bwMode="auto">
          <a:xfrm>
            <a:off x="1879144" y="3277506"/>
            <a:ext cx="2681288" cy="1657350"/>
          </a:xfrm>
          <a:custGeom>
            <a:avLst/>
            <a:gdLst>
              <a:gd name="T0" fmla="*/ 0 w 1689"/>
              <a:gd name="T1" fmla="*/ 0 h 1044"/>
              <a:gd name="T2" fmla="*/ 2147483646 w 1689"/>
              <a:gd name="T3" fmla="*/ 2147483646 h 104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689" h="1044">
                <a:moveTo>
                  <a:pt x="0" y="0"/>
                </a:moveTo>
                <a:lnTo>
                  <a:pt x="1689" y="1044"/>
                </a:lnTo>
              </a:path>
            </a:pathLst>
          </a:custGeom>
          <a:noFill/>
          <a:ln w="28575">
            <a:solidFill>
              <a:srgbClr val="000099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159" name="Text Box 31">
            <a:extLst>
              <a:ext uri="{FF2B5EF4-FFF2-40B4-BE49-F238E27FC236}">
                <a16:creationId xmlns:a16="http://schemas.microsoft.com/office/drawing/2014/main" id="{01912B24-D6C8-4F76-AB97-867F0CCA9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6969" y="4033156"/>
            <a:ext cx="27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800000"/>
                </a:solidFill>
                <a:latin typeface=".VnTime" panose="020B7200000000000000" pitchFamily="34" charset="0"/>
              </a:rPr>
              <a:t>I</a:t>
            </a:r>
          </a:p>
        </p:txBody>
      </p:sp>
      <p:sp>
        <p:nvSpPr>
          <p:cNvPr id="48160" name="Freeform 32">
            <a:extLst>
              <a:ext uri="{FF2B5EF4-FFF2-40B4-BE49-F238E27FC236}">
                <a16:creationId xmlns:a16="http://schemas.microsoft.com/office/drawing/2014/main" id="{608390FD-FF58-4619-8E5E-AFA48BC1259E}"/>
              </a:ext>
            </a:extLst>
          </p:cNvPr>
          <p:cNvSpPr>
            <a:spLocks/>
          </p:cNvSpPr>
          <p:nvPr/>
        </p:nvSpPr>
        <p:spPr bwMode="auto">
          <a:xfrm>
            <a:off x="2684008" y="3691843"/>
            <a:ext cx="2638425" cy="1252538"/>
          </a:xfrm>
          <a:custGeom>
            <a:avLst/>
            <a:gdLst>
              <a:gd name="T0" fmla="*/ 0 w 1662"/>
              <a:gd name="T1" fmla="*/ 2147483646 h 789"/>
              <a:gd name="T2" fmla="*/ 2147483646 w 1662"/>
              <a:gd name="T3" fmla="*/ 0 h 78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662" h="789">
                <a:moveTo>
                  <a:pt x="0" y="789"/>
                </a:moveTo>
                <a:lnTo>
                  <a:pt x="1662" y="0"/>
                </a:lnTo>
              </a:path>
            </a:pathLst>
          </a:custGeom>
          <a:noFill/>
          <a:ln w="28575">
            <a:solidFill>
              <a:srgbClr val="CC0066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162" name="Text Box 34">
            <a:extLst>
              <a:ext uri="{FF2B5EF4-FFF2-40B4-BE49-F238E27FC236}">
                <a16:creationId xmlns:a16="http://schemas.microsoft.com/office/drawing/2014/main" id="{293C2BF7-3CF5-49F3-99AF-2DBE53538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7994" y="3729944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800000"/>
                </a:solidFill>
                <a:latin typeface=".VnTime" panose="020B7200000000000000" pitchFamily="34" charset="0"/>
              </a:rPr>
              <a:t>?</a:t>
            </a:r>
          </a:p>
        </p:txBody>
      </p:sp>
      <p:sp>
        <p:nvSpPr>
          <p:cNvPr id="48163" name="Oval 35">
            <a:extLst>
              <a:ext uri="{FF2B5EF4-FFF2-40B4-BE49-F238E27FC236}">
                <a16:creationId xmlns:a16="http://schemas.microsoft.com/office/drawing/2014/main" id="{5723BB4C-9D05-4CE7-A518-E4BAEA59B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294" y="439034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800">
              <a:latin typeface=".VnTime" panose="020B7200000000000000" pitchFamily="34" charset="0"/>
            </a:endParaRPr>
          </a:p>
        </p:txBody>
      </p:sp>
      <p:sp>
        <p:nvSpPr>
          <p:cNvPr id="48165" name="Freeform 37">
            <a:extLst>
              <a:ext uri="{FF2B5EF4-FFF2-40B4-BE49-F238E27FC236}">
                <a16:creationId xmlns:a16="http://schemas.microsoft.com/office/drawing/2014/main" id="{3771DEFA-0656-4B64-BBB6-D1E4F6422FFA}"/>
              </a:ext>
            </a:extLst>
          </p:cNvPr>
          <p:cNvSpPr>
            <a:spLocks/>
          </p:cNvSpPr>
          <p:nvPr/>
        </p:nvSpPr>
        <p:spPr bwMode="auto">
          <a:xfrm>
            <a:off x="2684008" y="3277506"/>
            <a:ext cx="1081087" cy="1662112"/>
          </a:xfrm>
          <a:custGeom>
            <a:avLst/>
            <a:gdLst>
              <a:gd name="T0" fmla="*/ 0 w 681"/>
              <a:gd name="T1" fmla="*/ 2147483646 h 1047"/>
              <a:gd name="T2" fmla="*/ 2147483646 w 681"/>
              <a:gd name="T3" fmla="*/ 0 h 104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81" h="1047">
                <a:moveTo>
                  <a:pt x="0" y="1047"/>
                </a:moveTo>
                <a:lnTo>
                  <a:pt x="681" y="0"/>
                </a:lnTo>
              </a:path>
            </a:pathLst>
          </a:custGeom>
          <a:noFill/>
          <a:ln w="28575">
            <a:solidFill>
              <a:srgbClr val="000099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166" name="Rectangle 38">
            <a:extLst>
              <a:ext uri="{FF2B5EF4-FFF2-40B4-BE49-F238E27FC236}">
                <a16:creationId xmlns:a16="http://schemas.microsoft.com/office/drawing/2014/main" id="{4DB4D33F-08EB-45B5-835C-B20D7974CA45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924062">
            <a:off x="3253920" y="4018869"/>
            <a:ext cx="136525" cy="13652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800">
              <a:latin typeface=".VnTime" panose="020B7200000000000000" pitchFamily="34" charset="0"/>
            </a:endParaRPr>
          </a:p>
        </p:txBody>
      </p:sp>
      <p:sp>
        <p:nvSpPr>
          <p:cNvPr id="47136" name="Oval 39">
            <a:extLst>
              <a:ext uri="{FF2B5EF4-FFF2-40B4-BE49-F238E27FC236}">
                <a16:creationId xmlns:a16="http://schemas.microsoft.com/office/drawing/2014/main" id="{F8BBABE6-0D5F-46FE-B21A-4D65EC84F4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47012" y="391207"/>
            <a:ext cx="82550" cy="82550"/>
          </a:xfrm>
          <a:prstGeom prst="ellips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800">
              <a:latin typeface=".VnTime" panose="020B7200000000000000" pitchFamily="34" charset="0"/>
            </a:endParaRPr>
          </a:p>
        </p:txBody>
      </p:sp>
      <p:sp>
        <p:nvSpPr>
          <p:cNvPr id="48170" name="Text Box 42">
            <a:extLst>
              <a:ext uri="{FF2B5EF4-FFF2-40B4-BE49-F238E27FC236}">
                <a16:creationId xmlns:a16="http://schemas.microsoft.com/office/drawing/2014/main" id="{3CE92A0A-0838-4EB0-9A25-D7A3471FE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3544" y="3958544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800000"/>
                </a:solidFill>
                <a:latin typeface=".VnTime" panose="020B7200000000000000" pitchFamily="34" charset="0"/>
              </a:rPr>
              <a:t>O</a:t>
            </a:r>
          </a:p>
        </p:txBody>
      </p:sp>
      <p:sp>
        <p:nvSpPr>
          <p:cNvPr id="48171" name="Oval 43">
            <a:extLst>
              <a:ext uri="{FF2B5EF4-FFF2-40B4-BE49-F238E27FC236}">
                <a16:creationId xmlns:a16="http://schemas.microsoft.com/office/drawing/2014/main" id="{DAD0DA7C-1E1A-482B-9914-D852E58B9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0894" y="406966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800">
              <a:latin typeface=".VnTime" panose="020B7200000000000000" pitchFamily="34" charset="0"/>
            </a:endParaRPr>
          </a:p>
        </p:txBody>
      </p:sp>
      <p:sp>
        <p:nvSpPr>
          <p:cNvPr id="161856" name="Text Box 64">
            <a:extLst>
              <a:ext uri="{FF2B5EF4-FFF2-40B4-BE49-F238E27FC236}">
                <a16:creationId xmlns:a16="http://schemas.microsoft.com/office/drawing/2014/main" id="{349A17E7-2975-47B4-847A-130E19661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92" y="3957638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00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AC  BE</a:t>
            </a:r>
          </a:p>
        </p:txBody>
      </p:sp>
      <p:sp>
        <p:nvSpPr>
          <p:cNvPr id="161857" name="Text Box 65">
            <a:extLst>
              <a:ext uri="{FF2B5EF4-FFF2-40B4-BE49-F238E27FC236}">
                <a16:creationId xmlns:a16="http://schemas.microsoft.com/office/drawing/2014/main" id="{293B933D-0C30-42FA-88FC-E53824570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18" y="4402139"/>
            <a:ext cx="1370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660066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cã BH  EC</a:t>
            </a:r>
          </a:p>
        </p:txBody>
      </p:sp>
      <p:sp>
        <p:nvSpPr>
          <p:cNvPr id="161858" name="Text Box 66">
            <a:extLst>
              <a:ext uri="{FF2B5EF4-FFF2-40B4-BE49-F238E27FC236}">
                <a16:creationId xmlns:a16="http://schemas.microsoft.com/office/drawing/2014/main" id="{1EB5881A-037C-4FBD-9E91-ECFE1AA31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731" y="4764088"/>
            <a:ext cx="2562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00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I lµ trùc t©m  BEC</a:t>
            </a:r>
          </a:p>
        </p:txBody>
      </p:sp>
      <p:sp>
        <p:nvSpPr>
          <p:cNvPr id="161859" name="Text Box 67">
            <a:extLst>
              <a:ext uri="{FF2B5EF4-FFF2-40B4-BE49-F238E27FC236}">
                <a16:creationId xmlns:a16="http://schemas.microsoft.com/office/drawing/2014/main" id="{BA12D96C-4B9F-4212-985F-3AB302F55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992" y="5634038"/>
            <a:ext cx="120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00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EI  BC</a:t>
            </a:r>
          </a:p>
        </p:txBody>
      </p:sp>
      <p:sp>
        <p:nvSpPr>
          <p:cNvPr id="161860" name="Text Box 68">
            <a:extLst>
              <a:ext uri="{FF2B5EF4-FFF2-40B4-BE49-F238E27FC236}">
                <a16:creationId xmlns:a16="http://schemas.microsoft.com/office/drawing/2014/main" id="{E3D08208-E955-4DFD-99B4-C4E38EB09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30" y="3087688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00"/>
                </a:solidFill>
                <a:latin typeface=".VnTime" panose="020B7200000000000000" pitchFamily="34" charset="0"/>
              </a:rPr>
              <a:t>H×nh thoi ABCE </a:t>
            </a:r>
          </a:p>
        </p:txBody>
      </p:sp>
      <p:sp>
        <p:nvSpPr>
          <p:cNvPr id="161861" name="Text Box 69">
            <a:extLst>
              <a:ext uri="{FF2B5EF4-FFF2-40B4-BE49-F238E27FC236}">
                <a16:creationId xmlns:a16="http://schemas.microsoft.com/office/drawing/2014/main" id="{D4D12114-7782-4DD5-918B-49CAD4D7F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792" y="3576638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800000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</a:t>
            </a:r>
          </a:p>
        </p:txBody>
      </p:sp>
      <p:sp>
        <p:nvSpPr>
          <p:cNvPr id="161862" name="Text Box 70">
            <a:extLst>
              <a:ext uri="{FF2B5EF4-FFF2-40B4-BE49-F238E27FC236}">
                <a16:creationId xmlns:a16="http://schemas.microsoft.com/office/drawing/2014/main" id="{50FF1FE6-94B7-474E-ADA9-637D2E588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792" y="4414838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800000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</a:t>
            </a:r>
          </a:p>
        </p:txBody>
      </p:sp>
      <p:sp>
        <p:nvSpPr>
          <p:cNvPr id="161863" name="Text Box 71">
            <a:extLst>
              <a:ext uri="{FF2B5EF4-FFF2-40B4-BE49-F238E27FC236}">
                <a16:creationId xmlns:a16="http://schemas.microsoft.com/office/drawing/2014/main" id="{3744A1C0-B13A-4893-B0CF-184AAEBA6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792" y="5253038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800000"/>
                </a:solidFill>
                <a:latin typeface=".VnArial" panose="020B7200000000000000" pitchFamily="34" charset="0"/>
                <a:sym typeface="Symbol" panose="05050102010706020507" pitchFamily="18" charset="2"/>
              </a:rPr>
              <a:t>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64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8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14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8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81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8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22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8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40"/>
                            </p:stCondLst>
                            <p:childTnLst>
                              <p:par>
                                <p:cTn id="36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4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2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20"/>
                            </p:stCondLst>
                            <p:childTnLst>
                              <p:par>
                                <p:cTn id="5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48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48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48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8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8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81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8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8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500"/>
                                        <p:tgtEl>
                                          <p:spTgt spid="48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80"/>
                                        <p:tgtEl>
                                          <p:spTgt spid="1618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80"/>
                                        <p:tgtEl>
                                          <p:spTgt spid="1618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80"/>
                                        <p:tgtEl>
                                          <p:spTgt spid="1618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61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80"/>
                                        <p:tgtEl>
                                          <p:spTgt spid="1618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80"/>
                                        <p:tgtEl>
                                          <p:spTgt spid="1618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80"/>
                                        <p:tgtEl>
                                          <p:spTgt spid="1618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6" dur="80"/>
                                        <p:tgtEl>
                                          <p:spTgt spid="1618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7" dur="80"/>
                                        <p:tgtEl>
                                          <p:spTgt spid="1618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80"/>
                                        <p:tgtEl>
                                          <p:spTgt spid="1618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2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61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6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8" dur="80"/>
                                        <p:tgtEl>
                                          <p:spTgt spid="1618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9" dur="80"/>
                                        <p:tgtEl>
                                          <p:spTgt spid="1618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80"/>
                                        <p:tgtEl>
                                          <p:spTgt spid="1618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618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6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6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1" dur="80"/>
                                        <p:tgtEl>
                                          <p:spTgt spid="1618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2" dur="80"/>
                                        <p:tgtEl>
                                          <p:spTgt spid="1618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80"/>
                                        <p:tgtEl>
                                          <p:spTgt spid="1618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48155" grpId="0"/>
      <p:bldP spid="48157" grpId="0"/>
      <p:bldP spid="48159" grpId="0"/>
      <p:bldP spid="48162" grpId="0"/>
      <p:bldP spid="48162" grpId="1"/>
      <p:bldP spid="48170" grpId="0"/>
      <p:bldP spid="161856" grpId="0"/>
      <p:bldP spid="161857" grpId="0"/>
      <p:bldP spid="161858" grpId="0"/>
      <p:bldP spid="161859" grpId="0"/>
      <p:bldP spid="161860" grpId="0"/>
      <p:bldP spid="161861" grpId="0"/>
      <p:bldP spid="161862" grpId="0"/>
      <p:bldP spid="1618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nh th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9493"/>
            <a:ext cx="12188826" cy="6852868"/>
          </a:xfrm>
          <a:prstGeom prst="rect">
            <a:avLst/>
          </a:prstGeom>
        </p:spPr>
      </p:pic>
      <p:pic>
        <p:nvPicPr>
          <p:cNvPr id="18637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212" y="4572000"/>
            <a:ext cx="690562" cy="7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02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2" descr="image002">
            <a:extLst>
              <a:ext uri="{FF2B5EF4-FFF2-40B4-BE49-F238E27FC236}">
                <a16:creationId xmlns:a16="http://schemas.microsoft.com/office/drawing/2014/main" id="{F2A29212-5635-4114-9CD0-40F9B7C9C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346075"/>
            <a:ext cx="2454275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71" name="Picture 3" descr="image003">
            <a:extLst>
              <a:ext uri="{FF2B5EF4-FFF2-40B4-BE49-F238E27FC236}">
                <a16:creationId xmlns:a16="http://schemas.microsoft.com/office/drawing/2014/main" id="{6320B505-6DFF-4253-A01E-DE9EAE15C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85725"/>
            <a:ext cx="32305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72" name="Picture 4" descr="image004">
            <a:extLst>
              <a:ext uri="{FF2B5EF4-FFF2-40B4-BE49-F238E27FC236}">
                <a16:creationId xmlns:a16="http://schemas.microsoft.com/office/drawing/2014/main" id="{C57A798C-DEF9-48A6-92B1-A69EDFFAC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6" y="1585914"/>
            <a:ext cx="2517775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76" name="Picture 8" descr="image008">
            <a:extLst>
              <a:ext uri="{FF2B5EF4-FFF2-40B4-BE49-F238E27FC236}">
                <a16:creationId xmlns:a16="http://schemas.microsoft.com/office/drawing/2014/main" id="{535DBC80-0527-472F-B174-67CFFDC9B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1917700"/>
            <a:ext cx="334645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77" name="Picture 9" descr="image009">
            <a:extLst>
              <a:ext uri="{FF2B5EF4-FFF2-40B4-BE49-F238E27FC236}">
                <a16:creationId xmlns:a16="http://schemas.microsoft.com/office/drawing/2014/main" id="{0D6C10FB-7ADE-42D2-8E64-F13437F18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035425"/>
            <a:ext cx="42164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78" name="Picture 10" descr="image010">
            <a:extLst>
              <a:ext uri="{FF2B5EF4-FFF2-40B4-BE49-F238E27FC236}">
                <a16:creationId xmlns:a16="http://schemas.microsoft.com/office/drawing/2014/main" id="{391DF61E-7C43-4FF5-A73E-17DFD4A62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2" y="4357688"/>
            <a:ext cx="4140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79" name="Picture 11" descr="image011">
            <a:extLst>
              <a:ext uri="{FF2B5EF4-FFF2-40B4-BE49-F238E27FC236}">
                <a16:creationId xmlns:a16="http://schemas.microsoft.com/office/drawing/2014/main" id="{B7522FA6-C3D6-4431-93BC-401D2E138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2" y="4381501"/>
            <a:ext cx="485775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80" name="Picture 12" descr="image012">
            <a:extLst>
              <a:ext uri="{FF2B5EF4-FFF2-40B4-BE49-F238E27FC236}">
                <a16:creationId xmlns:a16="http://schemas.microsoft.com/office/drawing/2014/main" id="{0CC07066-7AD4-4898-8069-36437210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4357688"/>
            <a:ext cx="60674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B637E219-8BD8-45FE-AF30-13B6C7D3A51B}"/>
              </a:ext>
            </a:extLst>
          </p:cNvPr>
          <p:cNvSpPr/>
          <p:nvPr/>
        </p:nvSpPr>
        <p:spPr>
          <a:xfrm>
            <a:off x="1105190" y="1227138"/>
            <a:ext cx="2813049" cy="1655894"/>
          </a:xfrm>
          <a:prstGeom prst="flowChartDecision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HÌNH THOI</a:t>
            </a:r>
          </a:p>
        </p:txBody>
      </p:sp>
      <p:sp>
        <p:nvSpPr>
          <p:cNvPr id="36880" name="AutoShape 16">
            <a:extLst>
              <a:ext uri="{FF2B5EF4-FFF2-40B4-BE49-F238E27FC236}">
                <a16:creationId xmlns:a16="http://schemas.microsoft.com/office/drawing/2014/main" id="{9D03AAB4-737A-4B6B-A1C0-1AB03B925362}"/>
              </a:ext>
            </a:extLst>
          </p:cNvPr>
          <p:cNvSpPr>
            <a:spLocks/>
          </p:cNvSpPr>
          <p:nvPr/>
        </p:nvSpPr>
        <p:spPr bwMode="auto">
          <a:xfrm>
            <a:off x="5356225" y="1327151"/>
            <a:ext cx="379412" cy="1471613"/>
          </a:xfrm>
          <a:prstGeom prst="leftBrace">
            <a:avLst>
              <a:gd name="adj1" fmla="val 31676"/>
              <a:gd name="adj2" fmla="val 50000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CA" altLang="en-US" sz="18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893" name="Group 29">
            <a:extLst>
              <a:ext uri="{FF2B5EF4-FFF2-40B4-BE49-F238E27FC236}">
                <a16:creationId xmlns:a16="http://schemas.microsoft.com/office/drawing/2014/main" id="{AF4A2F24-C89C-45FA-9ADB-18A22F4C885C}"/>
              </a:ext>
            </a:extLst>
          </p:cNvPr>
          <p:cNvGrpSpPr>
            <a:grpSpLocks/>
          </p:cNvGrpSpPr>
          <p:nvPr/>
        </p:nvGrpSpPr>
        <p:grpSpPr bwMode="auto">
          <a:xfrm>
            <a:off x="5857876" y="2393951"/>
            <a:ext cx="4714875" cy="828675"/>
            <a:chOff x="2609" y="1399"/>
            <a:chExt cx="3283" cy="713"/>
          </a:xfrm>
        </p:grpSpPr>
        <p:sp>
          <p:nvSpPr>
            <p:cNvPr id="48150" name="Text Box 19">
              <a:extLst>
                <a:ext uri="{FF2B5EF4-FFF2-40B4-BE49-F238E27FC236}">
                  <a16:creationId xmlns:a16="http://schemas.microsoft.com/office/drawing/2014/main" id="{BBC33944-9FE9-4EB5-8C13-5890D173CE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9" y="1593"/>
              <a:ext cx="1220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đường chéo</a:t>
              </a:r>
            </a:p>
          </p:txBody>
        </p:sp>
        <p:sp>
          <p:nvSpPr>
            <p:cNvPr id="36885" name="AutoShape 21">
              <a:extLst>
                <a:ext uri="{FF2B5EF4-FFF2-40B4-BE49-F238E27FC236}">
                  <a16:creationId xmlns:a16="http://schemas.microsoft.com/office/drawing/2014/main" id="{33AB2F1E-5F36-4B87-B58A-5A822E592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" y="1593"/>
              <a:ext cx="763" cy="191"/>
            </a:xfrm>
            <a:prstGeom prst="borderCallout2">
              <a:avLst>
                <a:gd name="adj1" fmla="val 37694"/>
                <a:gd name="adj2" fmla="val -6685"/>
                <a:gd name="adj3" fmla="val 37694"/>
                <a:gd name="adj4" fmla="val -55569"/>
                <a:gd name="adj5" fmla="val -87435"/>
                <a:gd name="adj6" fmla="val -10654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 err="1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1400" b="1" dirty="0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endParaRPr lang="en-US" altLang="en-US" sz="1400" b="1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86" name="AutoShape 22">
              <a:extLst>
                <a:ext uri="{FF2B5EF4-FFF2-40B4-BE49-F238E27FC236}">
                  <a16:creationId xmlns:a16="http://schemas.microsoft.com/office/drawing/2014/main" id="{DF21059C-E841-4971-BA89-AF24E4E63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" y="1921"/>
              <a:ext cx="2247" cy="191"/>
            </a:xfrm>
            <a:prstGeom prst="borderCallout2">
              <a:avLst>
                <a:gd name="adj1" fmla="val 37694"/>
                <a:gd name="adj2" fmla="val -2269"/>
                <a:gd name="adj3" fmla="val 37694"/>
                <a:gd name="adj4" fmla="val -7991"/>
                <a:gd name="adj5" fmla="val -205759"/>
                <a:gd name="adj6" fmla="val -13903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 err="1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1400" b="1" dirty="0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1400" b="1" dirty="0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1400" b="1" dirty="0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1400" b="1" dirty="0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altLang="en-US" sz="1400" b="1" dirty="0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1400" b="1" dirty="0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1400" b="1" dirty="0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endParaRPr lang="en-US" altLang="en-US" sz="1400" b="1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87" name="AutoShape 23">
              <a:extLst>
                <a:ext uri="{FF2B5EF4-FFF2-40B4-BE49-F238E27FC236}">
                  <a16:creationId xmlns:a16="http://schemas.microsoft.com/office/drawing/2014/main" id="{26A4D185-534C-451C-B95B-9CD817A7C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5" y="1399"/>
              <a:ext cx="2031" cy="193"/>
            </a:xfrm>
            <a:prstGeom prst="borderCallout2">
              <a:avLst>
                <a:gd name="adj1" fmla="val 37500"/>
                <a:gd name="adj2" fmla="val -2509"/>
                <a:gd name="adj3" fmla="val 37500"/>
                <a:gd name="adj4" fmla="val -8370"/>
                <a:gd name="adj5" fmla="val 62500"/>
                <a:gd name="adj6" fmla="val -14542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 err="1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altLang="en-US" sz="1400" b="1" dirty="0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1400" b="1" dirty="0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altLang="en-US" sz="1400" b="1" dirty="0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altLang="en-US" sz="1400" b="1" dirty="0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1400" b="1" dirty="0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1400" b="1" dirty="0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solidFill>
                    <a:srgbClr val="000099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endParaRPr lang="en-US" altLang="en-US" sz="1400" b="1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 Box 17">
            <a:extLst>
              <a:ext uri="{FF2B5EF4-FFF2-40B4-BE49-F238E27FC236}">
                <a16:creationId xmlns:a16="http://schemas.microsoft.com/office/drawing/2014/main" id="{324B050B-F3F6-4A93-B640-08CBB820D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9612" y="1406526"/>
            <a:ext cx="23114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400" b="1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1400" b="1" dirty="0" err="1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400" b="1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1400" b="1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1400" b="1" dirty="0">
              <a:solidFill>
                <a:srgbClr val="000099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EF7227A0-C073-43EE-83AA-643B3BA21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7" y="796926"/>
            <a:ext cx="19685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400" b="1" dirty="0" err="1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400" b="1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400" b="1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1400" b="1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1400" b="1" dirty="0" err="1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1400" b="1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F63413FE-EBE4-444B-9BAE-3852C6A9AB55}"/>
              </a:ext>
            </a:extLst>
          </p:cNvPr>
          <p:cNvCxnSpPr/>
          <p:nvPr/>
        </p:nvCxnSpPr>
        <p:spPr>
          <a:xfrm>
            <a:off x="6380162" y="1460500"/>
            <a:ext cx="685800" cy="141288"/>
          </a:xfrm>
          <a:prstGeom prst="bentConnector3">
            <a:avLst>
              <a:gd name="adj1" fmla="val 50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F9082DA2-24C3-4BA9-B943-A5650C918FAA}"/>
              </a:ext>
            </a:extLst>
          </p:cNvPr>
          <p:cNvCxnSpPr/>
          <p:nvPr/>
        </p:nvCxnSpPr>
        <p:spPr>
          <a:xfrm flipV="1">
            <a:off x="6380162" y="1073150"/>
            <a:ext cx="700088" cy="153988"/>
          </a:xfrm>
          <a:prstGeom prst="bentConnector3">
            <a:avLst>
              <a:gd name="adj1" fmla="val -103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E950A6BC-151D-446B-929E-A859AFFA9C43}"/>
              </a:ext>
            </a:extLst>
          </p:cNvPr>
          <p:cNvCxnSpPr>
            <a:stCxn id="48150" idx="0"/>
            <a:endCxn id="36887" idx="2"/>
          </p:cNvCxnSpPr>
          <p:nvPr/>
        </p:nvCxnSpPr>
        <p:spPr>
          <a:xfrm rot="5400000" flipH="1" flipV="1">
            <a:off x="7011889" y="2228144"/>
            <a:ext cx="113318" cy="669245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DA446C32-DBD5-442C-B2D8-1D5509E80047}"/>
              </a:ext>
            </a:extLst>
          </p:cNvPr>
          <p:cNvCxnSpPr>
            <a:stCxn id="48150" idx="2"/>
            <a:endCxn id="36886" idx="2"/>
          </p:cNvCxnSpPr>
          <p:nvPr/>
        </p:nvCxnSpPr>
        <p:spPr>
          <a:xfrm rot="16200000" flipH="1">
            <a:off x="6978518" y="2744424"/>
            <a:ext cx="122617" cy="611799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17">
            <a:extLst>
              <a:ext uri="{FF2B5EF4-FFF2-40B4-BE49-F238E27FC236}">
                <a16:creationId xmlns:a16="http://schemas.microsoft.com/office/drawing/2014/main" id="{BB73D176-C155-4454-B27D-95879BB74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6" y="1120775"/>
            <a:ext cx="8921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A5874E63-D983-470D-B943-7C5A093BC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6" y="1798639"/>
            <a:ext cx="37941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1800" b="1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800" b="1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400" b="1" dirty="0" err="1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400" b="1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1400" b="1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1400" b="1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1400" b="1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1400" b="1" dirty="0">
              <a:solidFill>
                <a:srgbClr val="000099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7E3C66-7CFC-48DB-9D75-F210B6D1C79C}"/>
              </a:ext>
            </a:extLst>
          </p:cNvPr>
          <p:cNvCxnSpPr/>
          <p:nvPr/>
        </p:nvCxnSpPr>
        <p:spPr>
          <a:xfrm>
            <a:off x="7488237" y="2824163"/>
            <a:ext cx="4778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9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9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9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9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0" grpId="0" animBg="1"/>
      <p:bldP spid="22" grpId="0"/>
      <p:bldP spid="23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/>
          <p:nvPr/>
        </p:nvSpPr>
        <p:spPr>
          <a:xfrm>
            <a:off x="2799874" y="-76200"/>
            <a:ext cx="6436715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448">
              <a:lnSpc>
                <a:spcPts val="9331"/>
              </a:lnSpc>
              <a:defRPr/>
            </a:pPr>
            <a:r>
              <a:rPr lang="vi-VN" sz="4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HƯỚNG DẪN VỀ NHÀ</a:t>
            </a:r>
            <a:endParaRPr lang="en-US" sz="4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5" b="58869"/>
          <a:stretch/>
        </p:blipFill>
        <p:spPr>
          <a:xfrm>
            <a:off x="4833031" y="838200"/>
            <a:ext cx="2180107" cy="4076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93666" y="2869034"/>
            <a:ext cx="7277346" cy="1371962"/>
          </a:xfrm>
          <a:prstGeom prst="rect">
            <a:avLst/>
          </a:prstGeom>
        </p:spPr>
        <p:txBody>
          <a:bodyPr wrap="square" lIns="60945" tIns="30472" rIns="60945" bIns="30472">
            <a:spAutoFit/>
          </a:bodyPr>
          <a:lstStyle/>
          <a:p>
            <a:pPr marL="380905" indent="-380905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30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</a:t>
            </a:r>
          </a:p>
          <a:p>
            <a:pPr marL="380905" indent="-380905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30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Hoàn thành bài tập </a:t>
            </a:r>
            <a:r>
              <a:rPr lang="en-US" sz="30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3.31 đến 3.33 </a:t>
            </a:r>
            <a:endParaRPr lang="vi-VN" sz="3000" b="1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6612" y="1447800"/>
            <a:ext cx="10744200" cy="4800600"/>
          </a:xfrm>
          <a:prstGeom prst="rect">
            <a:avLst/>
          </a:prstGeom>
          <a:noFill/>
          <a:ln w="123825">
            <a:solidFill>
              <a:schemeClr val="accent3">
                <a:lumMod val="50000"/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1012" y="3200400"/>
            <a:ext cx="2978264" cy="35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8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9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0" y="533400"/>
            <a:ext cx="10968037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Nhac nen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71612" y="6553200"/>
            <a:ext cx="381000" cy="381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1330" y="381000"/>
            <a:ext cx="11318082" cy="5805377"/>
          </a:xfrm>
          <a:prstGeom prst="rect">
            <a:avLst/>
          </a:prstGeom>
          <a:noFill/>
          <a:ln w="123825">
            <a:solidFill>
              <a:schemeClr val="accent5">
                <a:lumMod val="75000"/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094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928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4" y="124537"/>
            <a:ext cx="1806542" cy="156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070909" y="228600"/>
            <a:ext cx="9970421" cy="914400"/>
          </a:xfrm>
          <a:prstGeom prst="roundRect">
            <a:avLst>
              <a:gd name="adj" fmla="val 5381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0800000" scaled="1"/>
          </a:gradFill>
          <a:ln w="3175"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r="15141" b="28389"/>
          <a:stretch/>
        </p:blipFill>
        <p:spPr bwMode="auto">
          <a:xfrm>
            <a:off x="547879" y="358864"/>
            <a:ext cx="937472" cy="40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86362" y="628083"/>
            <a:ext cx="13475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67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rPr>
              <a:t>3.29</a:t>
            </a:r>
            <a:endParaRPr lang="en-US" sz="5400" b="1" spc="67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Century SchoolbookH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60612" y="345757"/>
            <a:ext cx="929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Arial" pitchFamily="34" charset="0"/>
                <a:cs typeface="Arial" pitchFamily="34" charset="0"/>
              </a:rPr>
              <a:t>Tìm hình thoi và hình vuông trong Hình 3.55.</a:t>
            </a:r>
          </a:p>
        </p:txBody>
      </p:sp>
      <p:pic>
        <p:nvPicPr>
          <p:cNvPr id="44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750" y="3412941"/>
            <a:ext cx="1395474" cy="33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05" y="1143000"/>
            <a:ext cx="9887107" cy="21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903912" y="2938046"/>
            <a:ext cx="133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 3.55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9543" y="3886200"/>
            <a:ext cx="11201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en-US" sz="25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Hình 3.55a</a:t>
            </a:r>
            <a:r>
              <a:rPr lang="en-US" sz="2500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>
                <a:latin typeface="Arial" pitchFamily="34" charset="0"/>
                <a:cs typeface="Arial" pitchFamily="34" charset="0"/>
              </a:rPr>
              <a:t>: Tứ giác ABCD có AB = CD; AD = BC nên nó là hình bình hành </a:t>
            </a:r>
            <a:endParaRPr lang="en-US" sz="25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3330" y="5767626"/>
            <a:ext cx="10930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500" b="1">
                <a:latin typeface="Arial" pitchFamily="34" charset="0"/>
                <a:cs typeface="Arial" pitchFamily="34" charset="0"/>
              </a:rPr>
              <a:t>Hình bình hành EFGH có hai đường chéo vuông góc với nhau</a:t>
            </a:r>
            <a:r>
              <a:rPr lang="en-US" sz="2500" b="1">
                <a:latin typeface="Arial" pitchFamily="34" charset="0"/>
                <a:cs typeface="Arial" pitchFamily="34" charset="0"/>
              </a:rPr>
              <a:t> nên là hình thoi.</a:t>
            </a:r>
            <a:endParaRPr lang="en-US" sz="25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543" y="4819472"/>
            <a:ext cx="11201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5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Hình 3.55b </a:t>
            </a:r>
            <a:r>
              <a:rPr lang="en-US" sz="2500" b="1">
                <a:latin typeface="Arial" pitchFamily="34" charset="0"/>
                <a:cs typeface="Arial" pitchFamily="34" charset="0"/>
              </a:rPr>
              <a:t>: T</a:t>
            </a:r>
            <a:r>
              <a:rPr lang="vi-VN" sz="2500" b="1">
                <a:latin typeface="Arial" pitchFamily="34" charset="0"/>
                <a:cs typeface="Arial" pitchFamily="34" charset="0"/>
              </a:rPr>
              <a:t>ứ giác EFGH có hai đường chéo EG và FH cắt nhau tại trung điểm của mỗi đường</a:t>
            </a:r>
            <a:r>
              <a:rPr lang="en-US" sz="2500" b="1">
                <a:latin typeface="Arial" pitchFamily="34" charset="0"/>
                <a:cs typeface="Arial" pitchFamily="34" charset="0"/>
              </a:rPr>
              <a:t> nên nó là hình bình hành </a:t>
            </a:r>
            <a:endParaRPr lang="en-US" sz="25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9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181" y="3245763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9412" y="3611633"/>
                <a:ext cx="11201400" cy="440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v"/>
                </a:pPr>
                <a:r>
                  <a:rPr lang="en-US" sz="2200" b="1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Hình 3.55c </a:t>
                </a:r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: Tam giác MNP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𝑵𝑴𝑷</m:t>
                        </m:r>
                      </m:e>
                    </m:acc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𝑵𝑷𝑴</m:t>
                        </m:r>
                      </m:e>
                    </m:acc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𝑴𝑵𝑷</m:t>
                        </m:r>
                      </m:e>
                    </m:acc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sSup>
                      <m:sSupPr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𝟏𝟖𝟎</m:t>
                        </m:r>
                      </m:e>
                      <m:sup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b="1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12" y="3611633"/>
                <a:ext cx="11201400" cy="440120"/>
              </a:xfrm>
              <a:prstGeom prst="rect">
                <a:avLst/>
              </a:prstGeom>
              <a:blipFill rotWithShape="1">
                <a:blip r:embed="rId7"/>
                <a:stretch>
                  <a:fillRect l="-544" t="-5479" b="-26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30140" y="4055501"/>
                <a:ext cx="9147282" cy="471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Suy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/>
                            <a:cs typeface="Arial" pitchFamily="34" charset="0"/>
                          </a:rPr>
                          <m:t>𝑴𝑵𝑷</m:t>
                        </m:r>
                      </m:e>
                    </m:acc>
                    <m:r>
                      <a:rPr lang="en-US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/>
                            <a:cs typeface="Arial" pitchFamily="34" charset="0"/>
                          </a:rPr>
                          <m:t>𝟏𝟖𝟎</m:t>
                        </m:r>
                      </m:e>
                      <m:sup>
                        <m:r>
                          <a:rPr lang="en-US" b="1" i="1" smtClean="0">
                            <a:latin typeface="Cambria Math"/>
                            <a:cs typeface="Arial" pitchFamily="34" charset="0"/>
                          </a:rPr>
                          <m:t>𝟎</m:t>
                        </m:r>
                      </m:sup>
                    </m:sSup>
                    <m:r>
                      <a:rPr lang="en-US" b="1" i="1" smtClean="0">
                        <a:latin typeface="Cambria Math"/>
                        <a:cs typeface="Arial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cs typeface="Arial" pitchFamily="34" charset="0"/>
                          </a:rPr>
                          <m:t>𝑵𝑴𝑷</m:t>
                        </m:r>
                      </m:e>
                    </m:acc>
                    <m:r>
                      <a:rPr lang="en-US" b="1" i="1" smtClean="0">
                        <a:latin typeface="Cambria Math"/>
                        <a:cs typeface="Arial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cs typeface="Arial" pitchFamily="34" charset="0"/>
                          </a:rPr>
                          <m:t>𝑵𝑷𝑴</m:t>
                        </m:r>
                      </m:e>
                    </m:acc>
                    <m:r>
                      <a:rPr lang="en-US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/>
                            <a:cs typeface="Arial" pitchFamily="34" charset="0"/>
                          </a:rPr>
                          <m:t>𝟏𝟖𝟎</m:t>
                        </m:r>
                      </m:e>
                      <m:sup>
                        <m:r>
                          <a:rPr lang="en-US" b="1" i="1" smtClean="0">
                            <a:latin typeface="Cambria Math"/>
                            <a:cs typeface="Arial" pitchFamily="34" charset="0"/>
                          </a:rPr>
                          <m:t>𝟎</m:t>
                        </m:r>
                      </m:sup>
                    </m:sSup>
                    <m:r>
                      <a:rPr lang="en-US" b="1" i="1" smtClean="0">
                        <a:latin typeface="Cambria Math"/>
                        <a:cs typeface="Arial" pitchFamily="34" charset="0"/>
                      </a:rPr>
                      <m:t>−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/>
                            <a:cs typeface="Arial" pitchFamily="34" charset="0"/>
                          </a:rPr>
                          <m:t>𝟒𝟓</m:t>
                        </m:r>
                      </m:e>
                      <m:sup>
                        <m:r>
                          <a:rPr lang="en-US" b="1" i="1">
                            <a:latin typeface="Cambria Math"/>
                            <a:cs typeface="Arial" pitchFamily="34" charset="0"/>
                          </a:rPr>
                          <m:t>𝟎</m:t>
                        </m:r>
                      </m:sup>
                    </m:sSup>
                    <m:r>
                      <a:rPr lang="en-US" b="1" i="1" smtClean="0">
                        <a:latin typeface="Cambria Math"/>
                        <a:cs typeface="Arial" pitchFamily="34" charset="0"/>
                      </a:rPr>
                      <m:t>−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/>
                            <a:cs typeface="Arial" pitchFamily="34" charset="0"/>
                          </a:rPr>
                          <m:t>𝟒𝟓</m:t>
                        </m:r>
                      </m:e>
                      <m:sup>
                        <m:r>
                          <a:rPr lang="en-US" b="1" i="1">
                            <a:latin typeface="Cambria Math"/>
                            <a:cs typeface="Arial" pitchFamily="34" charset="0"/>
                          </a:rPr>
                          <m:t>𝟎</m:t>
                        </m:r>
                      </m:sup>
                    </m:sSup>
                    <m:r>
                      <a:rPr lang="en-US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/>
                            <a:cs typeface="Arial" pitchFamily="34" charset="0"/>
                          </a:rPr>
                          <m:t>𝟗</m:t>
                        </m:r>
                        <m:r>
                          <a:rPr lang="en-US" b="1" i="1">
                            <a:latin typeface="Cambria Math"/>
                            <a:cs typeface="Arial" pitchFamily="34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/>
                            <a:cs typeface="Arial" pitchFamily="34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b="1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40" y="4055501"/>
                <a:ext cx="9147282" cy="471539"/>
              </a:xfrm>
              <a:prstGeom prst="rect">
                <a:avLst/>
              </a:prstGeom>
              <a:blipFill rotWithShape="1">
                <a:blip r:embed="rId8"/>
                <a:stretch>
                  <a:fillRect l="-799" t="-3846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130140" y="4530788"/>
                <a:ext cx="9147282" cy="436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Chứng minh tương tự, ta có 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latin typeface="Cambria Math"/>
                            <a:cs typeface="Arial" pitchFamily="34" charset="0"/>
                          </a:rPr>
                          <m:t>𝑴𝑸𝑷</m:t>
                        </m:r>
                      </m:e>
                    </m:acc>
                    <m:r>
                      <a:rPr lang="en-US" sz="2000" b="1" i="1">
                        <a:latin typeface="Cambria Math"/>
                        <a:cs typeface="Arial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/>
                            <a:cs typeface="Arial" pitchFamily="34" charset="0"/>
                          </a:rPr>
                          <m:t>𝟗𝟎</m:t>
                        </m:r>
                      </m:e>
                      <m:sup>
                        <m:r>
                          <a:rPr lang="en-US" sz="2000" b="1" i="1">
                            <a:latin typeface="Cambria Math"/>
                            <a:cs typeface="Arial" pitchFamily="34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b="1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40" y="4530788"/>
                <a:ext cx="9147282" cy="436979"/>
              </a:xfrm>
              <a:prstGeom prst="rect">
                <a:avLst/>
              </a:prstGeom>
              <a:blipFill rotWithShape="1">
                <a:blip r:embed="rId9"/>
                <a:stretch>
                  <a:fillRect l="-799" t="-6944" b="-26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130140" y="4971515"/>
                <a:ext cx="9147282" cy="473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Ta có 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/>
                            <a:cs typeface="Arial" pitchFamily="34" charset="0"/>
                          </a:rPr>
                          <m:t>𝑵𝑴𝑸</m:t>
                        </m:r>
                      </m:e>
                    </m:acc>
                    <m:r>
                      <a:rPr lang="en-US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/>
                            <a:cs typeface="Arial" pitchFamily="34" charset="0"/>
                          </a:rPr>
                          <m:t>𝑵𝑴𝑷</m:t>
                        </m:r>
                      </m:e>
                    </m:acc>
                    <m:r>
                      <a:rPr lang="en-US" b="1" i="1">
                        <a:latin typeface="Cambria Math"/>
                        <a:cs typeface="Arial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/>
                            <a:cs typeface="Arial" pitchFamily="34" charset="0"/>
                          </a:rPr>
                          <m:t>𝑷𝑴𝑸</m:t>
                        </m:r>
                      </m:e>
                    </m:acc>
                    <m:r>
                      <a:rPr lang="en-US" b="1" i="1">
                        <a:latin typeface="Cambria Math"/>
                        <a:cs typeface="Arial" pitchFamily="34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/>
                            <a:cs typeface="Arial" pitchFamily="34" charset="0"/>
                          </a:rPr>
                          <m:t>𝟒𝟓</m:t>
                        </m:r>
                      </m:e>
                      <m:sup>
                        <m:r>
                          <a:rPr lang="en-US" b="1" i="1">
                            <a:latin typeface="Cambria Math"/>
                            <a:cs typeface="Arial" pitchFamily="34" charset="0"/>
                          </a:rPr>
                          <m:t>𝟎</m:t>
                        </m:r>
                      </m:sup>
                    </m:sSup>
                    <m:r>
                      <a:rPr lang="en-US" b="1" i="1" smtClean="0">
                        <a:latin typeface="Cambria Math"/>
                        <a:cs typeface="Arial" pitchFamily="34" charset="0"/>
                      </a:rPr>
                      <m:t>+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/>
                            <a:cs typeface="Arial" pitchFamily="34" charset="0"/>
                          </a:rPr>
                          <m:t>𝟒𝟓</m:t>
                        </m:r>
                      </m:e>
                      <m:sup>
                        <m:r>
                          <a:rPr lang="en-US" b="1" i="1">
                            <a:latin typeface="Cambria Math"/>
                            <a:cs typeface="Arial" pitchFamily="34" charset="0"/>
                          </a:rPr>
                          <m:t>𝟎</m:t>
                        </m:r>
                      </m:sup>
                    </m:sSup>
                    <m:r>
                      <a:rPr lang="en-US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/>
                            <a:cs typeface="Arial" pitchFamily="34" charset="0"/>
                          </a:rPr>
                          <m:t>𝟗𝟎</m:t>
                        </m:r>
                      </m:e>
                      <m:sup>
                        <m:r>
                          <a:rPr lang="en-US" b="1" i="1">
                            <a:latin typeface="Cambria Math"/>
                            <a:cs typeface="Arial" pitchFamily="34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b="1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40" y="4971515"/>
                <a:ext cx="9147282" cy="473976"/>
              </a:xfrm>
              <a:prstGeom prst="rect">
                <a:avLst/>
              </a:prstGeom>
              <a:blipFill rotWithShape="1">
                <a:blip r:embed="rId10"/>
                <a:stretch>
                  <a:fillRect l="-799" b="-25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130140" y="5449239"/>
                <a:ext cx="9147282" cy="436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Tương tự, ta có 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latin typeface="Cambria Math"/>
                            <a:cs typeface="Arial" pitchFamily="34" charset="0"/>
                          </a:rPr>
                          <m:t>𝑵𝑷𝑸</m:t>
                        </m:r>
                      </m:e>
                    </m:acc>
                    <m:r>
                      <a:rPr lang="en-US" sz="2000" b="1" i="1">
                        <a:latin typeface="Cambria Math"/>
                        <a:cs typeface="Arial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/>
                            <a:cs typeface="Arial" pitchFamily="34" charset="0"/>
                          </a:rPr>
                          <m:t>𝟗𝟎</m:t>
                        </m:r>
                      </m:e>
                      <m:sup>
                        <m:r>
                          <a:rPr lang="en-US" sz="2000" b="1" i="1">
                            <a:latin typeface="Cambria Math"/>
                            <a:cs typeface="Arial" pitchFamily="34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b="1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40" y="5449239"/>
                <a:ext cx="9147282" cy="436979"/>
              </a:xfrm>
              <a:prstGeom prst="rect">
                <a:avLst/>
              </a:prstGeom>
              <a:blipFill rotWithShape="1">
                <a:blip r:embed="rId11"/>
                <a:stretch>
                  <a:fillRect l="-799" t="-6944" b="-26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130140" y="5889966"/>
            <a:ext cx="10995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>
                <a:latin typeface="Arial" pitchFamily="34" charset="0"/>
                <a:cs typeface="Arial" pitchFamily="34" charset="0"/>
              </a:rPr>
              <a:t>Tứ giác MNPQ có 4 góc đầu bằng góc vuông nên nó là hình chữ nhật </a:t>
            </a:r>
            <a:endParaRPr lang="en-US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30140" y="6324600"/>
            <a:ext cx="10995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>
                <a:latin typeface="Arial" pitchFamily="34" charset="0"/>
                <a:cs typeface="Arial" pitchFamily="34" charset="0"/>
              </a:rPr>
              <a:t>Lại có hai đường chéo MP và NQ vuông góc với nhau</a:t>
            </a:r>
            <a:r>
              <a:rPr lang="en-US" sz="2200" b="1">
                <a:latin typeface="Arial" pitchFamily="34" charset="0"/>
                <a:cs typeface="Arial" pitchFamily="34" charset="0"/>
              </a:rPr>
              <a:t> nên MNPQ là hình vuông </a:t>
            </a:r>
            <a:endParaRPr lang="en-US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4" y="124537"/>
            <a:ext cx="1806542" cy="156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2070909" y="228600"/>
            <a:ext cx="9970421" cy="914400"/>
          </a:xfrm>
          <a:prstGeom prst="roundRect">
            <a:avLst>
              <a:gd name="adj" fmla="val 5381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0800000" scaled="1"/>
          </a:gradFill>
          <a:ln w="3175"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/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r="15141" b="28389"/>
          <a:stretch/>
        </p:blipFill>
        <p:spPr bwMode="auto">
          <a:xfrm>
            <a:off x="547879" y="358864"/>
            <a:ext cx="937472" cy="40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86362" y="628083"/>
            <a:ext cx="13475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67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rPr>
              <a:t>3.29</a:t>
            </a:r>
            <a:endParaRPr lang="en-US" sz="5400" b="1" spc="67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Century SchoolbookH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60612" y="345757"/>
            <a:ext cx="929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Arial" pitchFamily="34" charset="0"/>
                <a:cs typeface="Arial" pitchFamily="34" charset="0"/>
              </a:rPr>
              <a:t>Tìm hình thoi và hình vuông trong Hình 3.55.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05" y="1143000"/>
            <a:ext cx="9887107" cy="21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903912" y="2938046"/>
            <a:ext cx="133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 3.55</a:t>
            </a:r>
          </a:p>
        </p:txBody>
      </p:sp>
    </p:spTree>
    <p:extLst>
      <p:ext uri="{BB962C8B-B14F-4D97-AF65-F5344CB8AC3E}">
        <p14:creationId xmlns:p14="http://schemas.microsoft.com/office/powerpoint/2010/main" val="3441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6" grpId="0"/>
      <p:bldP spid="17" grpId="0"/>
      <p:bldP spid="18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181" y="3496756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79412" y="3862626"/>
            <a:ext cx="11201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en-US" sz="22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Hình 3.55d</a:t>
            </a:r>
            <a:r>
              <a:rPr lang="en-US" sz="22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>
                <a:latin typeface="Arial" pitchFamily="34" charset="0"/>
                <a:cs typeface="Arial" pitchFamily="34" charset="0"/>
              </a:rPr>
              <a:t>: </a:t>
            </a:r>
            <a:r>
              <a:rPr lang="en-US" sz="2500" b="1">
                <a:latin typeface="Arial" pitchFamily="34" charset="0"/>
                <a:cs typeface="Arial" pitchFamily="34" charset="0"/>
              </a:rPr>
              <a:t>Tứ giác RSUT không là hình thoi cũng không là hình vuông do không có các cạnh bằng nhau.</a:t>
            </a:r>
            <a:endParaRPr lang="en-US" sz="25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4" y="124537"/>
            <a:ext cx="1806542" cy="156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070909" y="228600"/>
            <a:ext cx="9970421" cy="914400"/>
          </a:xfrm>
          <a:prstGeom prst="roundRect">
            <a:avLst>
              <a:gd name="adj" fmla="val 5381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0800000" scaled="1"/>
          </a:gradFill>
          <a:ln w="3175"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r="15141" b="28389"/>
          <a:stretch/>
        </p:blipFill>
        <p:spPr bwMode="auto">
          <a:xfrm>
            <a:off x="547879" y="358864"/>
            <a:ext cx="937472" cy="40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86362" y="628083"/>
            <a:ext cx="13475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67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rPr>
              <a:t>3.29</a:t>
            </a:r>
            <a:endParaRPr lang="en-US" sz="5400" b="1" spc="67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Century SchoolbookH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60612" y="345757"/>
            <a:ext cx="929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Arial" pitchFamily="34" charset="0"/>
                <a:cs typeface="Arial" pitchFamily="34" charset="0"/>
              </a:rPr>
              <a:t>Tìm hình thoi và hình vuông trong Hình 3.55.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05" y="1143000"/>
            <a:ext cx="9887107" cy="21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903912" y="2938046"/>
            <a:ext cx="133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 3.55</a:t>
            </a:r>
          </a:p>
        </p:txBody>
      </p:sp>
    </p:spTree>
    <p:extLst>
      <p:ext uri="{BB962C8B-B14F-4D97-AF65-F5344CB8AC3E}">
        <p14:creationId xmlns:p14="http://schemas.microsoft.com/office/powerpoint/2010/main" val="393628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4" y="124537"/>
            <a:ext cx="1806542" cy="156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070909" y="152400"/>
            <a:ext cx="9970421" cy="2599699"/>
          </a:xfrm>
          <a:prstGeom prst="roundRect">
            <a:avLst>
              <a:gd name="adj" fmla="val 5381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0800000" scaled="1"/>
          </a:gradFill>
          <a:ln w="3175"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r="15141" b="28389"/>
          <a:stretch/>
        </p:blipFill>
        <p:spPr bwMode="auto">
          <a:xfrm>
            <a:off x="547879" y="358864"/>
            <a:ext cx="937472" cy="40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93575" y="628083"/>
            <a:ext cx="13331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67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rPr>
              <a:t>3.30</a:t>
            </a:r>
            <a:endParaRPr lang="en-US" sz="5400" b="1" spc="67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Century SchoolbookH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08212" y="171450"/>
            <a:ext cx="944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>
                <a:latin typeface="Arial" pitchFamily="34" charset="0"/>
                <a:cs typeface="Arial" pitchFamily="34" charset="0"/>
              </a:rPr>
              <a:t>Cho tam giác ABC, D là một điểm nằm giữa B và C. Qua D kẻ các đường thẳng song song với AB, AC, chúng cắt các cạnh AC, AB lần lượt tại E, F.</a:t>
            </a:r>
            <a:endParaRPr lang="en-US" sz="2000" b="1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lphaLcParenR"/>
            </a:pPr>
            <a:r>
              <a:rPr lang="vi-VN" sz="2000" b="1">
                <a:latin typeface="Arial" pitchFamily="34" charset="0"/>
                <a:cs typeface="Arial" pitchFamily="34" charset="0"/>
              </a:rPr>
              <a:t>Tứ giác AEDF là hình gì? Vì sao?</a:t>
            </a:r>
            <a:endParaRPr lang="en-US" sz="2000" b="1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lphaLcParenR"/>
            </a:pPr>
            <a:r>
              <a:rPr lang="vi-VN" sz="2000" b="1">
                <a:latin typeface="Arial" pitchFamily="34" charset="0"/>
                <a:cs typeface="Arial" pitchFamily="34" charset="0"/>
              </a:rPr>
              <a:t>Nếu tam giác ABC cân tại A thì điểm D ở vị trí nào trên cạnh BC để tứ giác AEDF là hình thoi?</a:t>
            </a:r>
            <a:endParaRPr lang="en-US" sz="2000" b="1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lphaLcParenR"/>
            </a:pPr>
            <a:r>
              <a:rPr lang="vi-VN" sz="2000" b="1">
                <a:latin typeface="Arial" pitchFamily="34" charset="0"/>
                <a:cs typeface="Arial" pitchFamily="34" charset="0"/>
              </a:rPr>
              <a:t>Nếu tam giác ABC vuông tại A thì tứ giác AEDF là hình gì?</a:t>
            </a:r>
            <a:endParaRPr lang="en-US" sz="2000" b="1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lphaLcParenR"/>
            </a:pPr>
            <a:r>
              <a:rPr lang="vi-VN" sz="2000" b="1">
                <a:latin typeface="Arial" pitchFamily="34" charset="0"/>
                <a:cs typeface="Arial" pitchFamily="34" charset="0"/>
              </a:rPr>
              <a:t>Nếu tam giác ABC vuông cân tại A thì điểm D ở vị trí nào trên cạnh BC để AEDF là hình vuông?</a:t>
            </a:r>
          </a:p>
        </p:txBody>
      </p:sp>
      <p:pic>
        <p:nvPicPr>
          <p:cNvPr id="19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436" y="2828299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55841" y="3200400"/>
            <a:ext cx="7086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>
                <a:latin typeface="Arial" pitchFamily="34" charset="0"/>
                <a:cs typeface="Arial" pitchFamily="34" charset="0"/>
              </a:rPr>
              <a:t>a) Tứ giác AEDF có AE // DF; AF // DE (giả thiết).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0412" y="3638728"/>
            <a:ext cx="670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>
                <a:latin typeface="Arial" pitchFamily="34" charset="0"/>
                <a:cs typeface="Arial" pitchFamily="34" charset="0"/>
              </a:rPr>
              <a:t>Suy ra tứ giác AEDF là hình bình hành.</a:t>
            </a: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2" y="2828299"/>
            <a:ext cx="351472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5841" y="4072055"/>
            <a:ext cx="69895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>
                <a:latin typeface="Arial" pitchFamily="34" charset="0"/>
                <a:cs typeface="Arial" pitchFamily="34" charset="0"/>
              </a:rPr>
              <a:t>b) Hình bình hành AEDF là hình thoi khi AD là tia </a:t>
            </a:r>
            <a:r>
              <a:rPr lang="en-US" sz="2200" b="1">
                <a:latin typeface="Arial" pitchFamily="34" charset="0"/>
                <a:cs typeface="Arial" pitchFamily="34" charset="0"/>
              </a:rPr>
              <a:t/>
            </a:r>
            <a:br>
              <a:rPr lang="en-US" sz="2200" b="1">
                <a:latin typeface="Arial" pitchFamily="34" charset="0"/>
                <a:cs typeface="Arial" pitchFamily="34" charset="0"/>
              </a:rPr>
            </a:br>
            <a:r>
              <a:rPr lang="en-US" sz="2200" b="1">
                <a:latin typeface="Arial" pitchFamily="34" charset="0"/>
                <a:cs typeface="Arial" pitchFamily="34" charset="0"/>
              </a:rPr>
              <a:t>    </a:t>
            </a:r>
            <a:r>
              <a:rPr lang="vi-VN" sz="2200" b="1">
                <a:latin typeface="Arial" pitchFamily="34" charset="0"/>
                <a:cs typeface="Arial" pitchFamily="34" charset="0"/>
              </a:rPr>
              <a:t>phân giác của góc 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0412" y="4781102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>
                <a:latin typeface="Arial" pitchFamily="34" charset="0"/>
                <a:cs typeface="Arial" pitchFamily="34" charset="0"/>
              </a:rPr>
              <a:t>Mà tam giác ABC cân tại A nên đường phân giác AD đồng thời là đường trung tuyến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9774" y="5557536"/>
            <a:ext cx="670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>
                <a:latin typeface="Arial" pitchFamily="34" charset="0"/>
                <a:cs typeface="Arial" pitchFamily="34" charset="0"/>
              </a:rPr>
              <a:t>Do đó D là trung điểm của BC.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8660" y="5988423"/>
            <a:ext cx="113855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100" b="1">
                <a:latin typeface="Arial" pitchFamily="34" charset="0"/>
                <a:cs typeface="Arial" pitchFamily="34" charset="0"/>
              </a:rPr>
              <a:t>Ngược lại, nếu D là trung điểm của cạnh BC của tam giác ABC cân tại A thì hình bình hành AEDF có đường chéo AD là đường phân giác của góc A nên AEDF là hình thoi.</a:t>
            </a:r>
          </a:p>
        </p:txBody>
      </p:sp>
    </p:spTree>
    <p:extLst>
      <p:ext uri="{BB962C8B-B14F-4D97-AF65-F5344CB8AC3E}">
        <p14:creationId xmlns:p14="http://schemas.microsoft.com/office/powerpoint/2010/main" val="59948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436" y="2828299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55841" y="3311904"/>
            <a:ext cx="7543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>
                <a:latin typeface="Arial" pitchFamily="34" charset="0"/>
                <a:cs typeface="Arial" pitchFamily="34" charset="0"/>
              </a:rPr>
              <a:t>c) Nếu </a:t>
            </a:r>
            <a:r>
              <a:rPr lang="el-GR" sz="2200" b="1">
                <a:latin typeface="Arial" pitchFamily="34" charset="0"/>
                <a:cs typeface="Arial" pitchFamily="34" charset="0"/>
              </a:rPr>
              <a:t>Δ</a:t>
            </a:r>
            <a:r>
              <a:rPr lang="vi-VN" sz="2200" b="1">
                <a:latin typeface="Arial" pitchFamily="34" charset="0"/>
                <a:cs typeface="Arial" pitchFamily="34" charset="0"/>
              </a:rPr>
              <a:t>ABC vuông tại A thì AEDF là hình chữ nhật (vì hình bình hành có một góc vuông là hình chữ nhật).</a:t>
            </a: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2" y="2828299"/>
            <a:ext cx="351472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5841" y="4183559"/>
            <a:ext cx="69895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>
                <a:latin typeface="Arial" pitchFamily="34" charset="0"/>
                <a:cs typeface="Arial" pitchFamily="34" charset="0"/>
              </a:rPr>
              <a:t>d) Tam giác ABC vuông cân tại A Theo câu c, nếu </a:t>
            </a:r>
            <a:r>
              <a:rPr lang="en-US" sz="2200" b="1">
                <a:latin typeface="Arial" pitchFamily="34" charset="0"/>
                <a:cs typeface="Arial" pitchFamily="34" charset="0"/>
              </a:rPr>
              <a:t/>
            </a:r>
            <a:br>
              <a:rPr lang="en-US" sz="2200" b="1">
                <a:latin typeface="Arial" pitchFamily="34" charset="0"/>
                <a:cs typeface="Arial" pitchFamily="34" charset="0"/>
              </a:rPr>
            </a:br>
            <a:r>
              <a:rPr lang="en-US" sz="2200" b="1">
                <a:latin typeface="Arial" pitchFamily="34" charset="0"/>
                <a:cs typeface="Arial" pitchFamily="34" charset="0"/>
              </a:rPr>
              <a:t>    </a:t>
            </a:r>
            <a:r>
              <a:rPr lang="el-GR" sz="2200" b="1">
                <a:latin typeface="Arial" pitchFamily="34" charset="0"/>
                <a:cs typeface="Arial" pitchFamily="34" charset="0"/>
              </a:rPr>
              <a:t>Δ</a:t>
            </a:r>
            <a:r>
              <a:rPr lang="vi-VN" sz="2200" b="1">
                <a:latin typeface="Arial" pitchFamily="34" charset="0"/>
                <a:cs typeface="Arial" pitchFamily="34" charset="0"/>
              </a:rPr>
              <a:t>ABC vuông tại A thì AEDF là hình chữ nhật.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5325" y="5105400"/>
            <a:ext cx="11041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>
                <a:latin typeface="Arial" pitchFamily="34" charset="0"/>
                <a:cs typeface="Arial" pitchFamily="34" charset="0"/>
              </a:rPr>
              <a:t>Để hình chữ nhật AEDF là hình vuông thì tức nó cũng là hình thoi.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212" y="5612487"/>
            <a:ext cx="113855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100" b="1">
                <a:latin typeface="Arial" pitchFamily="34" charset="0"/>
                <a:cs typeface="Arial" pitchFamily="34" charset="0"/>
              </a:rPr>
              <a:t>Vậy nếu tam giác ABC vuông cân tại A thì để AEDF là hình vuông thì điểm D là trung điểm của BC.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4" y="124537"/>
            <a:ext cx="1806542" cy="156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2070909" y="152400"/>
            <a:ext cx="9970421" cy="2599699"/>
          </a:xfrm>
          <a:prstGeom prst="roundRect">
            <a:avLst>
              <a:gd name="adj" fmla="val 5381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0800000" scaled="1"/>
          </a:gradFill>
          <a:ln w="3175"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r="15141" b="28389"/>
          <a:stretch/>
        </p:blipFill>
        <p:spPr bwMode="auto">
          <a:xfrm>
            <a:off x="547879" y="358864"/>
            <a:ext cx="937472" cy="40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93575" y="628083"/>
            <a:ext cx="13331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67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rPr>
              <a:t>3.30</a:t>
            </a:r>
            <a:endParaRPr lang="en-US" sz="5400" b="1" spc="67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Century SchoolbookH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08212" y="171450"/>
            <a:ext cx="944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>
                <a:latin typeface="Arial" pitchFamily="34" charset="0"/>
                <a:cs typeface="Arial" pitchFamily="34" charset="0"/>
              </a:rPr>
              <a:t>Cho tam giác ABC, D là một điểm nằm giữa B và C. Qua D kẻ các đường thẳng song song với AB, AC, chúng cắt các cạnh AC, AB lần lượt tại E, F.</a:t>
            </a:r>
            <a:endParaRPr lang="en-US" sz="2000" b="1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lphaLcParenR"/>
            </a:pPr>
            <a:r>
              <a:rPr lang="vi-VN" sz="2000" b="1">
                <a:latin typeface="Arial" pitchFamily="34" charset="0"/>
                <a:cs typeface="Arial" pitchFamily="34" charset="0"/>
              </a:rPr>
              <a:t>Tứ giác AEDF là hình gì? Vì sao?</a:t>
            </a:r>
            <a:endParaRPr lang="en-US" sz="2000" b="1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lphaLcParenR"/>
            </a:pPr>
            <a:r>
              <a:rPr lang="vi-VN" sz="2000" b="1">
                <a:latin typeface="Arial" pitchFamily="34" charset="0"/>
                <a:cs typeface="Arial" pitchFamily="34" charset="0"/>
              </a:rPr>
              <a:t>Nếu tam giác ABC cân tại A thì điểm D ở vị trí nào trên cạnh BC để tứ giác AEDF là hình thoi?</a:t>
            </a:r>
            <a:endParaRPr lang="en-US" sz="2000" b="1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lphaLcParenR"/>
            </a:pPr>
            <a:r>
              <a:rPr lang="vi-VN" sz="2000" b="1">
                <a:latin typeface="Arial" pitchFamily="34" charset="0"/>
                <a:cs typeface="Arial" pitchFamily="34" charset="0"/>
              </a:rPr>
              <a:t>Nếu tam giác ABC vuông tại A thì tứ giác AEDF là hình gì?</a:t>
            </a:r>
            <a:endParaRPr lang="en-US" sz="2000" b="1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lphaLcParenR"/>
            </a:pPr>
            <a:r>
              <a:rPr lang="vi-VN" sz="2000" b="1">
                <a:latin typeface="Arial" pitchFamily="34" charset="0"/>
                <a:cs typeface="Arial" pitchFamily="34" charset="0"/>
              </a:rPr>
              <a:t>Nếu tam giác ABC vuông cân tại A thì điểm D ở vị trí nào trên cạnh BC để AEDF là hình vuông?</a:t>
            </a:r>
          </a:p>
        </p:txBody>
      </p:sp>
    </p:spTree>
    <p:extLst>
      <p:ext uri="{BB962C8B-B14F-4D97-AF65-F5344CB8AC3E}">
        <p14:creationId xmlns:p14="http://schemas.microsoft.com/office/powerpoint/2010/main" val="294799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4" y="124537"/>
            <a:ext cx="1806542" cy="156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2070909" y="152400"/>
            <a:ext cx="9970421" cy="1299849"/>
          </a:xfrm>
          <a:prstGeom prst="roundRect">
            <a:avLst>
              <a:gd name="adj" fmla="val 5381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0800000" scaled="1"/>
          </a:gradFill>
          <a:ln w="3175"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r="15141" b="28389"/>
          <a:stretch/>
        </p:blipFill>
        <p:spPr bwMode="auto">
          <a:xfrm>
            <a:off x="547879" y="358864"/>
            <a:ext cx="937472" cy="40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86362" y="628083"/>
            <a:ext cx="13475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67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rPr>
              <a:t>3.31</a:t>
            </a:r>
            <a:endParaRPr lang="en-US" sz="5400" b="1" spc="67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Century SchoolbookH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60612" y="307538"/>
            <a:ext cx="8991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>
                <a:latin typeface="Arial" pitchFamily="34" charset="0"/>
                <a:cs typeface="Arial" pitchFamily="34" charset="0"/>
              </a:rPr>
              <a:t>Chứng minh rằng các trung điểm của bốn cạnh trong một hình chữ nhật là các đỉnh của một hình thoi.</a:t>
            </a:r>
          </a:p>
        </p:txBody>
      </p:sp>
      <p:pic>
        <p:nvPicPr>
          <p:cNvPr id="19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2" y="1777874"/>
            <a:ext cx="1395474" cy="33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79412" y="220980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vi-VN" sz="2200" b="1">
                <a:latin typeface="Arial" pitchFamily="34" charset="0"/>
                <a:cs typeface="Arial" pitchFamily="34" charset="0"/>
              </a:rPr>
              <a:t>Giả sử có hình chữ nhật ABCD. Gọi E, F, G, H lần lượt là trung điểm của AB, BC, CD, DA.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8769" y="2934739"/>
            <a:ext cx="66710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>
                <a:latin typeface="Arial" pitchFamily="34" charset="0"/>
                <a:cs typeface="Arial" pitchFamily="34" charset="0"/>
              </a:rPr>
              <a:t>Do ABCD là hình chữ nhật nên AD = BC.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18769" y="3293676"/>
                <a:ext cx="6671043" cy="601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H là trung điểm AD nên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𝑨𝑯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𝑫𝑯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den>
                    </m:f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𝑨𝑫</m:t>
                    </m:r>
                  </m:oMath>
                </a14:m>
                <a:endParaRPr lang="vi-VN" sz="22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69" y="3293676"/>
                <a:ext cx="6671043" cy="601062"/>
              </a:xfrm>
              <a:prstGeom prst="rect">
                <a:avLst/>
              </a:prstGeom>
              <a:blipFill rotWithShape="1">
                <a:blip r:embed="rId6"/>
                <a:stretch>
                  <a:fillRect l="-1188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26" y="1402289"/>
            <a:ext cx="4120278" cy="301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16341" y="3894738"/>
                <a:ext cx="6671043" cy="601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F là trung điểm BC nên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𝑩𝑭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𝑪𝑭</m:t>
                    </m:r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den>
                    </m:f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𝑩𝑪</m:t>
                    </m:r>
                  </m:oMath>
                </a14:m>
                <a:endParaRPr lang="vi-VN" sz="22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41" y="3894738"/>
                <a:ext cx="6671043" cy="601062"/>
              </a:xfrm>
              <a:prstGeom prst="rect">
                <a:avLst/>
              </a:prstGeom>
              <a:blipFill rotWithShape="1">
                <a:blip r:embed="rId8"/>
                <a:stretch>
                  <a:fillRect l="-1188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714753" y="4419600"/>
            <a:ext cx="66710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>
                <a:latin typeface="Arial" pitchFamily="34" charset="0"/>
                <a:cs typeface="Arial" pitchFamily="34" charset="0"/>
              </a:rPr>
              <a:t>Do đó AH = DH = BF = CF.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14752" y="4871799"/>
                <a:ext cx="11169272" cy="779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200" b="1">
                    <a:latin typeface="Arial" pitchFamily="34" charset="0"/>
                    <a:cs typeface="Arial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l-GR" sz="2200" b="1" i="1">
                        <a:latin typeface="Cambria Math"/>
                        <a:ea typeface="Cambria Math"/>
                        <a:cs typeface="Arial" pitchFamily="34" charset="0"/>
                      </a:rPr>
                      <m:t>∆ </m:t>
                    </m:r>
                  </m:oMath>
                </a14:m>
                <a:r>
                  <a:rPr lang="vi-VN" sz="2200" b="1">
                    <a:latin typeface="Arial" pitchFamily="34" charset="0"/>
                    <a:cs typeface="Arial" pitchFamily="34" charset="0"/>
                  </a:rPr>
                  <a:t>AHE và </a:t>
                </a:r>
                <a14:m>
                  <m:oMath xmlns:m="http://schemas.openxmlformats.org/officeDocument/2006/math">
                    <m:r>
                      <a:rPr lang="el-GR" sz="2200" b="1" i="1">
                        <a:latin typeface="Cambria Math"/>
                        <a:ea typeface="Cambria Math"/>
                        <a:cs typeface="Arial" pitchFamily="34" charset="0"/>
                      </a:rPr>
                      <m:t>∆ </m:t>
                    </m:r>
                  </m:oMath>
                </a14:m>
                <a:r>
                  <a:rPr lang="vi-VN" sz="2200" b="1">
                    <a:latin typeface="Arial" pitchFamily="34" charset="0"/>
                    <a:cs typeface="Arial" pitchFamily="34" charset="0"/>
                  </a:rPr>
                  <a:t>BFE có:</a:t>
                </a:r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𝑯𝑨𝑬</m:t>
                        </m:r>
                      </m:e>
                    </m:acc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𝑭𝑩𝑬</m:t>
                        </m:r>
                      </m:e>
                    </m:acc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sSup>
                      <m:sSupPr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𝟗𝟎</m:t>
                        </m:r>
                      </m:e>
                      <m:sup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 , </a:t>
                </a:r>
                <a:r>
                  <a:rPr lang="pt-BR" sz="2200" b="1">
                    <a:latin typeface="Arial" pitchFamily="34" charset="0"/>
                    <a:cs typeface="Arial" pitchFamily="34" charset="0"/>
                  </a:rPr>
                  <a:t>AE = BE , AH = BF nên </a:t>
                </a:r>
                <a14:m>
                  <m:oMath xmlns:m="http://schemas.openxmlformats.org/officeDocument/2006/math">
                    <m:r>
                      <a:rPr lang="el-GR" sz="2200" b="1" i="1" smtClean="0">
                        <a:latin typeface="Cambria Math"/>
                        <a:ea typeface="Cambria Math"/>
                        <a:cs typeface="Arial" pitchFamily="34" charset="0"/>
                      </a:rPr>
                      <m:t>∆</m:t>
                    </m:r>
                  </m:oMath>
                </a14:m>
                <a:r>
                  <a:rPr lang="pt-BR" sz="2200" b="1">
                    <a:latin typeface="Arial" pitchFamily="34" charset="0"/>
                    <a:cs typeface="Arial" pitchFamily="34" charset="0"/>
                  </a:rPr>
                  <a:t>AHE = </a:t>
                </a:r>
                <a14:m>
                  <m:oMath xmlns:m="http://schemas.openxmlformats.org/officeDocument/2006/math">
                    <m:r>
                      <a:rPr lang="el-GR" sz="2200" b="1" i="1">
                        <a:latin typeface="Cambria Math"/>
                        <a:ea typeface="Cambria Math"/>
                        <a:cs typeface="Arial" pitchFamily="34" charset="0"/>
                      </a:rPr>
                      <m:t>∆ </m:t>
                    </m:r>
                  </m:oMath>
                </a14:m>
                <a:r>
                  <a:rPr lang="pt-BR" sz="2200" b="1">
                    <a:latin typeface="Arial" pitchFamily="34" charset="0"/>
                    <a:cs typeface="Arial" pitchFamily="34" charset="0"/>
                  </a:rPr>
                  <a:t>BFE (hai cạnh góc vuông)</a:t>
                </a:r>
                <a:endParaRPr lang="vi-VN" sz="22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52" y="4871799"/>
                <a:ext cx="11169272" cy="779637"/>
              </a:xfrm>
              <a:prstGeom prst="rect">
                <a:avLst/>
              </a:prstGeom>
              <a:blipFill rotWithShape="1">
                <a:blip r:embed="rId9"/>
                <a:stretch>
                  <a:fillRect l="-655" t="-3125" r="-764" b="-14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733514" y="5651436"/>
            <a:ext cx="11169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>
                <a:latin typeface="Arial" pitchFamily="34" charset="0"/>
                <a:cs typeface="Arial" pitchFamily="34" charset="0"/>
              </a:rPr>
              <a:t>Suy ra HE = FE</a:t>
            </a:r>
            <a:r>
              <a:rPr lang="en-US" sz="2200" b="1">
                <a:latin typeface="Arial" pitchFamily="34" charset="0"/>
                <a:cs typeface="Arial" pitchFamily="34" charset="0"/>
              </a:rPr>
              <a:t>  . </a:t>
            </a:r>
            <a:r>
              <a:rPr lang="vi-VN" sz="2200" b="1">
                <a:latin typeface="Arial" pitchFamily="34" charset="0"/>
                <a:cs typeface="Arial" pitchFamily="34" charset="0"/>
              </a:rPr>
              <a:t>Tương tự, ta cũng có:</a:t>
            </a:r>
            <a:r>
              <a:rPr lang="en-US" sz="2200" b="1">
                <a:latin typeface="Arial" pitchFamily="34" charset="0"/>
                <a:cs typeface="Arial" pitchFamily="34" charset="0"/>
              </a:rPr>
              <a:t> EF = GF , GF = GH</a:t>
            </a:r>
            <a:endParaRPr lang="vi-VN" sz="2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3514" y="6082323"/>
            <a:ext cx="11169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>
                <a:latin typeface="Arial" pitchFamily="34" charset="0"/>
                <a:cs typeface="Arial" pitchFamily="34" charset="0"/>
              </a:rPr>
              <a:t>T</a:t>
            </a:r>
            <a:r>
              <a:rPr lang="vi-VN" sz="2200" b="1">
                <a:latin typeface="Arial" pitchFamily="34" charset="0"/>
                <a:cs typeface="Arial" pitchFamily="34" charset="0"/>
              </a:rPr>
              <a:t>ứ giác EFHG</a:t>
            </a:r>
            <a:r>
              <a:rPr lang="en-US" sz="2200" b="1">
                <a:latin typeface="Arial" pitchFamily="34" charset="0"/>
                <a:cs typeface="Arial" pitchFamily="34" charset="0"/>
              </a:rPr>
              <a:t> có bốn cạnh bằng nhau nên nó</a:t>
            </a:r>
            <a:r>
              <a:rPr lang="vi-VN" sz="2200" b="1">
                <a:latin typeface="Arial" pitchFamily="34" charset="0"/>
                <a:cs typeface="Arial" pitchFamily="34" charset="0"/>
              </a:rPr>
              <a:t> là hình thoi.</a:t>
            </a:r>
          </a:p>
        </p:txBody>
      </p:sp>
    </p:spTree>
    <p:extLst>
      <p:ext uri="{BB962C8B-B14F-4D97-AF65-F5344CB8AC3E}">
        <p14:creationId xmlns:p14="http://schemas.microsoft.com/office/powerpoint/2010/main" val="209355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5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16" grpId="0"/>
      <p:bldP spid="18" grpId="0"/>
      <p:bldP spid="21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5575" y="-144463"/>
            <a:ext cx="11653837" cy="6743125"/>
            <a:chOff x="155575" y="-144463"/>
            <a:chExt cx="11653837" cy="6743125"/>
          </a:xfrm>
        </p:grpSpPr>
        <p:sp>
          <p:nvSpPr>
            <p:cNvPr id="15" name="Rectangle 14"/>
            <p:cNvSpPr/>
            <p:nvPr/>
          </p:nvSpPr>
          <p:spPr>
            <a:xfrm>
              <a:off x="307976" y="358537"/>
              <a:ext cx="11501436" cy="6240125"/>
            </a:xfrm>
            <a:prstGeom prst="rect">
              <a:avLst/>
            </a:prstGeom>
            <a:noFill/>
            <a:ln w="123825">
              <a:solidFill>
                <a:schemeClr val="tx1">
                  <a:alpha val="7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651101" y="743460"/>
              <a:ext cx="7386637" cy="2411798"/>
            </a:xfrm>
            <a:prstGeom prst="roundRect">
              <a:avLst>
                <a:gd name="adj" fmla="val 4061"/>
              </a:avLst>
            </a:prstGeom>
            <a:gradFill flip="none" rotWithShape="1">
              <a:gsLst>
                <a:gs pos="0">
                  <a:srgbClr val="88C2A4"/>
                </a:gs>
                <a:gs pos="50000">
                  <a:srgbClr val="C0E2C9"/>
                </a:gs>
                <a:gs pos="100000">
                  <a:srgbClr val="9BCDA7"/>
                </a:gs>
              </a:gsLst>
              <a:lin ang="10800000" scaled="1"/>
              <a:tileRect/>
            </a:gradFill>
            <a:ln w="3175" algn="ctr">
              <a:noFill/>
              <a:round/>
              <a:headEnd/>
              <a:tailEnd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anchor="ctr"/>
            <a:lstStyle/>
            <a:p>
              <a:pPr algn="ctr" eaLnBrk="0" hangingPunct="0"/>
              <a:endParaRPr lang="en-US" b="1" i="1">
                <a:solidFill>
                  <a:srgbClr val="0A2068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8975" y="823642"/>
              <a:ext cx="7111763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>
                  <a:latin typeface="Arial" pitchFamily="34" charset="0"/>
                  <a:cs typeface="Arial" pitchFamily="34" charset="0"/>
                </a:rPr>
                <a:t>      </a:t>
              </a:r>
              <a:r>
                <a:rPr lang="vi-VN" sz="2600" b="1">
                  <a:latin typeface="Arial" pitchFamily="34" charset="0"/>
                  <a:cs typeface="Arial" pitchFamily="34" charset="0"/>
                </a:rPr>
                <a:t>Lấy một tờ giấy, gấp làm tư tạo ra một góc vuông O, đánh dấu hai điểm A, B trên hai cạnh góc vuông rồi cắt chéo</a:t>
              </a:r>
              <a:r>
                <a:rPr lang="en-US" sz="2600" b="1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600" b="1">
                  <a:latin typeface="Arial" pitchFamily="34" charset="0"/>
                  <a:cs typeface="Arial" pitchFamily="34" charset="0"/>
                </a:rPr>
                <a:t>theo đoạn thẳng AB (H.3.46a). Sau khi mở tờ giấy ra, ta được một tứ giác.</a:t>
              </a:r>
            </a:p>
          </p:txBody>
        </p:sp>
        <p:sp>
          <p:nvSpPr>
            <p:cNvPr id="4" name="AutoShape 2" descr="Cơ cấu dân số theo giới là gì? Công thức tính và Ý nghĩa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31" y="78224"/>
              <a:ext cx="2720181" cy="585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395" y="3318305"/>
              <a:ext cx="1541499" cy="2312248"/>
            </a:xfrm>
            <a:prstGeom prst="rect">
              <a:avLst/>
            </a:prstGeom>
          </p:spPr>
        </p:pic>
        <p:pic>
          <p:nvPicPr>
            <p:cNvPr id="186375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76" y="3272202"/>
              <a:ext cx="3027998" cy="3111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6376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812" y="6059525"/>
              <a:ext cx="1343025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6374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7699" y="3083199"/>
              <a:ext cx="3174683" cy="3289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aisaver_downloader_Cách gấp giấy và cắt hình thoi">
            <a:hlinkClick r:id="" action="ppaction://media"/>
            <a:extLst>
              <a:ext uri="{FF2B5EF4-FFF2-40B4-BE49-F238E27FC236}">
                <a16:creationId xmlns:a16="http://schemas.microsoft.com/office/drawing/2014/main" id="{28BE244C-78E3-4BDE-BBE8-B6A693D7D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34087" y="497148"/>
            <a:ext cx="3354132" cy="596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1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4" y="124537"/>
            <a:ext cx="1806542" cy="156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070909" y="152400"/>
            <a:ext cx="9970421" cy="1299849"/>
          </a:xfrm>
          <a:prstGeom prst="roundRect">
            <a:avLst>
              <a:gd name="adj" fmla="val 5381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0800000" scaled="1"/>
          </a:gradFill>
          <a:ln w="3175"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r="15141" b="28389"/>
          <a:stretch/>
        </p:blipFill>
        <p:spPr bwMode="auto">
          <a:xfrm>
            <a:off x="547879" y="358864"/>
            <a:ext cx="937472" cy="40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86362" y="628083"/>
            <a:ext cx="13475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67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rPr>
              <a:t>3.32</a:t>
            </a:r>
            <a:endParaRPr lang="en-US" sz="5400" b="1" spc="67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Century SchoolbookH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60612" y="307538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>
                <a:latin typeface="Arial" pitchFamily="34" charset="0"/>
                <a:cs typeface="Arial" pitchFamily="34" charset="0"/>
              </a:rPr>
              <a:t>Chứng minh rằng các trung điểm của bốn cạnh trong một hình thoi là các đỉnh của một hình chữ nhật.</a:t>
            </a:r>
          </a:p>
        </p:txBody>
      </p:sp>
      <p:pic>
        <p:nvPicPr>
          <p:cNvPr id="19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2" y="1777874"/>
            <a:ext cx="1395474" cy="33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79412" y="220980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vi-VN" sz="2200" b="1">
                <a:latin typeface="Arial" pitchFamily="34" charset="0"/>
                <a:cs typeface="Arial" pitchFamily="34" charset="0"/>
              </a:rPr>
              <a:t>Giả sử có hình thoi ABCD. Gọi E, F, G, H lần lượt là trung điểm của AB, BC, CD, DA.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8769" y="2934739"/>
            <a:ext cx="66710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>
                <a:latin typeface="Arial" pitchFamily="34" charset="0"/>
                <a:cs typeface="Arial" pitchFamily="34" charset="0"/>
              </a:rPr>
              <a:t>Do ABCD là hình thoi nên AB = BC = CD = DA.</a:t>
            </a: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2" y="1371600"/>
            <a:ext cx="355282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18769" y="3365626"/>
            <a:ext cx="6671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>
                <a:latin typeface="Arial" pitchFamily="34" charset="0"/>
                <a:cs typeface="Arial" pitchFamily="34" charset="0"/>
              </a:rPr>
              <a:t>Do E, H lần lượt là trung điểm của AB, AD nên AH = DH = AE = BE.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18768" y="4117234"/>
                <a:ext cx="11395444" cy="441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200" b="1">
                    <a:latin typeface="Arial" pitchFamily="34" charset="0"/>
                    <a:cs typeface="Arial" pitchFamily="34" charset="0"/>
                  </a:rPr>
                  <a:t>Tam giác AHE có AH = AE nên là tam giác cân tại A, suy ra</a:t>
                </a:r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𝑨𝑯𝑬</m:t>
                        </m:r>
                      </m:e>
                    </m:acc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𝑨𝑬𝑯</m:t>
                        </m:r>
                      </m:e>
                    </m:acc>
                  </m:oMath>
                </a14:m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 </a:t>
                </a:r>
                <a:endParaRPr lang="vi-VN" sz="22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68" y="4117234"/>
                <a:ext cx="11395444" cy="441083"/>
              </a:xfrm>
              <a:prstGeom prst="rect">
                <a:avLst/>
              </a:prstGeom>
              <a:blipFill rotWithShape="1">
                <a:blip r:embed="rId7"/>
                <a:stretch>
                  <a:fillRect l="-696" t="-5479" b="-26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18769" y="4558317"/>
                <a:ext cx="11395444" cy="647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𝑯𝑨𝑬</m:t>
                        </m:r>
                      </m:e>
                    </m:acc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2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𝑨𝑯𝑬</m:t>
                        </m:r>
                      </m:e>
                    </m:acc>
                  </m:oMath>
                </a14:m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/>
                        <a:cs typeface="Arial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2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200" b="1" i="1">
                            <a:latin typeface="Cambria Math"/>
                            <a:cs typeface="Arial" pitchFamily="34" charset="0"/>
                          </a:rPr>
                          <m:t>𝑨𝑬𝑯</m:t>
                        </m:r>
                      </m:e>
                    </m:acc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sSup>
                      <m:sSupPr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𝟏𝟖𝟎</m:t>
                        </m:r>
                      </m:e>
                      <m:sup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  . Suy ra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200" b="1" i="1">
                            <a:latin typeface="Cambria Math"/>
                            <a:cs typeface="Arial" pitchFamily="34" charset="0"/>
                          </a:rPr>
                          <m:t>𝑨𝑯𝑬</m:t>
                        </m:r>
                      </m:e>
                    </m:acc>
                    <m:r>
                      <a:rPr lang="en-US" sz="2200" b="1" i="0" smtClean="0"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1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sz="2200" b="1" i="1" smtClean="0">
                                <a:latin typeface="Cambria Math"/>
                                <a:cs typeface="Arial" pitchFamily="34" charset="0"/>
                              </a:rPr>
                              <m:t>𝟏𝟖𝟎</m:t>
                            </m:r>
                          </m:e>
                          <m:sup>
                            <m:r>
                              <a:rPr lang="en-US" sz="2200" b="1" i="1" smtClean="0">
                                <a:latin typeface="Cambria Math"/>
                                <a:cs typeface="Arial" pitchFamily="34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200" b="1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accPr>
                          <m:e>
                            <m:r>
                              <a:rPr lang="en-US" sz="2200" b="1" i="1" smtClean="0">
                                <a:latin typeface="Cambria Math"/>
                                <a:cs typeface="Arial" pitchFamily="34" charset="0"/>
                              </a:rPr>
                              <m:t>𝑯𝑫𝑪</m:t>
                            </m:r>
                          </m:e>
                        </m:acc>
                      </m:num>
                      <m:den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vi-VN" sz="22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69" y="4558317"/>
                <a:ext cx="11395444" cy="647934"/>
              </a:xfrm>
              <a:prstGeom prst="rect">
                <a:avLst/>
              </a:prstGeom>
              <a:blipFill rotWithShape="1">
                <a:blip r:embed="rId8"/>
                <a:stretch>
                  <a:fillRect l="-696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87766" y="5202327"/>
                <a:ext cx="11395444" cy="630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Tương tự , xét tam giác DHG ta cũng có 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𝑫𝑯𝑮</m:t>
                        </m:r>
                      </m:e>
                    </m:acc>
                    <m:r>
                      <a:rPr lang="en-US" sz="2200" b="1"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22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1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sz="2200" b="1" i="1">
                                <a:latin typeface="Cambria Math"/>
                                <a:cs typeface="Arial" pitchFamily="34" charset="0"/>
                              </a:rPr>
                              <m:t>𝟏𝟖𝟎</m:t>
                            </m:r>
                          </m:e>
                          <m:sup>
                            <m:r>
                              <a:rPr lang="en-US" sz="2200" b="1" i="1">
                                <a:latin typeface="Cambria Math"/>
                                <a:cs typeface="Arial" pitchFamily="34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sz="2200" b="1" i="1">
                            <a:latin typeface="Cambria Math"/>
                            <a:cs typeface="Arial" pitchFamily="34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200" b="1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accPr>
                          <m:e>
                            <m:r>
                              <a:rPr lang="en-US" sz="2200" b="1" i="1">
                                <a:latin typeface="Cambria Math"/>
                                <a:cs typeface="Arial" pitchFamily="34" charset="0"/>
                              </a:rPr>
                              <m:t>𝑯𝑫</m:t>
                            </m:r>
                            <m:r>
                              <a:rPr lang="en-US" sz="2200" b="1" i="1" smtClean="0">
                                <a:latin typeface="Cambria Math"/>
                                <a:cs typeface="Arial" pitchFamily="34" charset="0"/>
                              </a:rPr>
                              <m:t>𝑮</m:t>
                            </m:r>
                          </m:e>
                        </m:acc>
                      </m:num>
                      <m:den>
                        <m:r>
                          <a:rPr lang="en-US" sz="2200" b="1" i="1"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vi-VN" sz="22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66" y="5202327"/>
                <a:ext cx="11395444" cy="630429"/>
              </a:xfrm>
              <a:prstGeom prst="rect">
                <a:avLst/>
              </a:prstGeom>
              <a:blipFill rotWithShape="1">
                <a:blip r:embed="rId9"/>
                <a:stretch>
                  <a:fillRect l="-696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76653" y="5832756"/>
                <a:ext cx="11395444" cy="459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Mặt khác, do ABCD là hình thoi nên AB // CD, suy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200" b="1" i="1">
                            <a:latin typeface="Cambria Math"/>
                            <a:cs typeface="Arial" pitchFamily="34" charset="0"/>
                          </a:rPr>
                          <m:t>𝑯𝑨𝑬</m:t>
                        </m:r>
                      </m:e>
                    </m:acc>
                    <m:r>
                      <a:rPr lang="en-US" sz="2200" b="1" i="1">
                        <a:latin typeface="Cambria Math"/>
                        <a:cs typeface="Arial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2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𝑯𝑫𝑮</m:t>
                        </m:r>
                      </m:e>
                    </m:acc>
                    <m:r>
                      <a:rPr lang="en-US" sz="22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sSup>
                      <m:sSupPr>
                        <m:ctrlPr>
                          <a:rPr lang="en-US" sz="22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𝟏𝟖𝟎</m:t>
                        </m:r>
                      </m:e>
                      <m:sup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 </a:t>
                </a:r>
                <a:endParaRPr lang="vi-VN" sz="22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53" y="5832756"/>
                <a:ext cx="11395444" cy="459869"/>
              </a:xfrm>
              <a:prstGeom prst="rect">
                <a:avLst/>
              </a:prstGeom>
              <a:blipFill rotWithShape="1">
                <a:blip r:embed="rId10"/>
                <a:stretch>
                  <a:fillRect l="-642" t="-5333" b="-2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59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25" grpId="0"/>
      <p:bldP spid="26" grpId="0"/>
      <p:bldP spid="27" grpId="0"/>
      <p:bldP spid="28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2" y="1777874"/>
            <a:ext cx="1395474" cy="33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45756" y="2209800"/>
                <a:ext cx="6671043" cy="630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Khi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200" b="1" i="1">
                            <a:latin typeface="Cambria Math"/>
                            <a:cs typeface="Arial" pitchFamily="34" charset="0"/>
                          </a:rPr>
                          <m:t>𝑨𝑯𝑬</m:t>
                        </m:r>
                      </m:e>
                    </m:acc>
                  </m:oMath>
                </a14:m>
                <a:r>
                  <a:rPr lang="en-US" sz="2200" b="1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/>
                        <a:cs typeface="Arial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2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200" b="1" i="1" smtClean="0">
                            <a:latin typeface="Cambria Math"/>
                            <a:cs typeface="Arial" pitchFamily="34" charset="0"/>
                          </a:rPr>
                          <m:t>𝑫𝑯𝑮</m:t>
                        </m:r>
                      </m:e>
                    </m:acc>
                    <m:r>
                      <a:rPr lang="en-US" sz="2200" b="1" i="1"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22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1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sz="2200" b="1" i="1">
                                <a:latin typeface="Cambria Math"/>
                                <a:cs typeface="Arial" pitchFamily="34" charset="0"/>
                              </a:rPr>
                              <m:t>𝟏𝟖𝟎</m:t>
                            </m:r>
                          </m:e>
                          <m:sup>
                            <m:r>
                              <a:rPr lang="en-US" sz="2200" b="1" i="1">
                                <a:latin typeface="Cambria Math"/>
                                <a:cs typeface="Arial" pitchFamily="34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sz="2200" b="1" i="1">
                            <a:latin typeface="Cambria Math"/>
                            <a:cs typeface="Arial" pitchFamily="34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200" b="1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accPr>
                          <m:e>
                            <m:r>
                              <a:rPr lang="en-US" sz="2200" b="1" i="1" smtClean="0">
                                <a:latin typeface="Cambria Math"/>
                                <a:cs typeface="Arial" pitchFamily="34" charset="0"/>
                              </a:rPr>
                              <m:t>𝑯𝑨𝑬</m:t>
                            </m:r>
                          </m:e>
                        </m:acc>
                      </m:num>
                      <m:den>
                        <m:r>
                          <a:rPr lang="en-US" sz="2200" b="1" i="1"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den>
                    </m:f>
                    <m:r>
                      <a:rPr lang="en-US" sz="2200" b="1" i="0" smtClean="0">
                        <a:latin typeface="Cambria Math"/>
                        <a:cs typeface="Arial" pitchFamily="34" charset="0"/>
                      </a:rPr>
                      <m:t>+</m:t>
                    </m:r>
                    <m:f>
                      <m:fPr>
                        <m:ctrlPr>
                          <a:rPr lang="en-US" sz="22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1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sz="2200" b="1" i="1">
                                <a:latin typeface="Cambria Math"/>
                                <a:cs typeface="Arial" pitchFamily="34" charset="0"/>
                              </a:rPr>
                              <m:t>𝟏𝟖𝟎</m:t>
                            </m:r>
                          </m:e>
                          <m:sup>
                            <m:r>
                              <a:rPr lang="en-US" sz="2200" b="1" i="1">
                                <a:latin typeface="Cambria Math"/>
                                <a:cs typeface="Arial" pitchFamily="34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sz="2200" b="1" i="1">
                            <a:latin typeface="Cambria Math"/>
                            <a:cs typeface="Arial" pitchFamily="34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200" b="1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accPr>
                          <m:e>
                            <m:r>
                              <a:rPr lang="en-US" sz="2200" b="1" i="1">
                                <a:latin typeface="Cambria Math"/>
                                <a:cs typeface="Arial" pitchFamily="34" charset="0"/>
                              </a:rPr>
                              <m:t>𝑯𝑫𝑮</m:t>
                            </m:r>
                          </m:e>
                        </m:acc>
                      </m:num>
                      <m:den>
                        <m:r>
                          <a:rPr lang="en-US" sz="2200" b="1" i="1"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vi-VN" sz="22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56" y="2209800"/>
                <a:ext cx="6671043" cy="630429"/>
              </a:xfrm>
              <a:prstGeom prst="rect">
                <a:avLst/>
              </a:prstGeom>
              <a:blipFill rotWithShape="1">
                <a:blip r:embed="rId6"/>
                <a:stretch>
                  <a:fillRect l="-1096" b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44167" y="3679392"/>
                <a:ext cx="9084045" cy="489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Chứng minh tương tự , ta có 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5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𝑯𝑬𝑭</m:t>
                        </m:r>
                      </m:e>
                    </m:acc>
                  </m:oMath>
                </a14:m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5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𝑬𝑭𝑮</m:t>
                        </m:r>
                      </m:e>
                    </m:acc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𝑭𝑮𝑯</m:t>
                        </m:r>
                      </m:e>
                    </m:acc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sSup>
                      <m:sSupPr>
                        <m:ctrlP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𝟗𝟎</m:t>
                        </m:r>
                      </m:e>
                      <m:sup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</a:t>
                </a:r>
                <a:endParaRPr lang="vi-VN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67" y="3679392"/>
                <a:ext cx="9084045" cy="489942"/>
              </a:xfrm>
              <a:prstGeom prst="rect">
                <a:avLst/>
              </a:prstGeom>
              <a:blipFill rotWithShape="1">
                <a:blip r:embed="rId8"/>
                <a:stretch>
                  <a:fillRect l="-1074" t="-625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63218" y="4343400"/>
            <a:ext cx="90840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Arial" pitchFamily="34" charset="0"/>
                <a:cs typeface="Arial" pitchFamily="34" charset="0"/>
              </a:rPr>
              <a:t>Tứ giác EFGH có bốn góc vuông nên là hình chữ nhật.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45755" y="2840229"/>
                <a:ext cx="6671043" cy="799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2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1" i="1"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200" b="1" i="1" smtClean="0">
                                  <a:latin typeface="Cambria Math"/>
                                  <a:cs typeface="Arial" pitchFamily="34" charset="0"/>
                                </a:rPr>
                                <m:t>𝟑𝟔</m:t>
                              </m:r>
                              <m:r>
                                <a:rPr lang="en-US" sz="2200" b="1" i="1">
                                  <a:latin typeface="Cambria Math"/>
                                  <a:cs typeface="Arial" pitchFamily="34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en-US" sz="2200" b="1" i="1">
                                  <a:latin typeface="Cambria Math"/>
                                  <a:cs typeface="Arial" pitchFamily="34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lang="en-US" sz="2200" b="1" i="1">
                              <a:latin typeface="Cambria Math"/>
                              <a:cs typeface="Arial" pitchFamily="34" charset="0"/>
                            </a:rPr>
                            <m:t>−</m:t>
                          </m:r>
                          <m:r>
                            <a:rPr lang="en-US" sz="2200" b="1" i="1" smtClean="0">
                              <a:latin typeface="Cambria Math"/>
                              <a:cs typeface="Arial" pitchFamily="34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US" sz="2200" b="1" i="1"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200" b="1" i="1" smtClean="0">
                                  <a:latin typeface="Cambria Math"/>
                                  <a:cs typeface="Arial" pitchFamily="34" charset="0"/>
                                </a:rPr>
                                <m:t>𝑯𝑨𝑬</m:t>
                              </m:r>
                            </m:e>
                          </m:acc>
                          <m:r>
                            <a:rPr lang="en-US" sz="2200" b="1" i="1" smtClean="0">
                              <a:latin typeface="Cambria Math"/>
                              <a:cs typeface="Arial" pitchFamily="34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sz="2200" b="1" i="1" smtClean="0"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200" b="1" i="1" smtClean="0">
                                  <a:latin typeface="Cambria Math"/>
                                  <a:cs typeface="Arial" pitchFamily="34" charset="0"/>
                                </a:rPr>
                                <m:t>𝑯𝑫𝑮</m:t>
                              </m:r>
                              <m:r>
                                <a:rPr lang="en-US" sz="2200" b="1" i="1" smtClean="0">
                                  <a:latin typeface="Cambria Math"/>
                                  <a:cs typeface="Arial" pitchFamily="34" charset="0"/>
                                </a:rPr>
                                <m:t>)</m:t>
                              </m:r>
                            </m:e>
                          </m:acc>
                        </m:num>
                        <m:den>
                          <m:r>
                            <a:rPr lang="en-US" sz="2200" b="1" i="1">
                              <a:latin typeface="Cambria Math"/>
                              <a:cs typeface="Arial" pitchFamily="34" charset="0"/>
                            </a:rPr>
                            <m:t>𝟐</m:t>
                          </m:r>
                        </m:den>
                      </m:f>
                      <m:r>
                        <a:rPr lang="en-US" sz="2200" b="1" i="0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200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1" i="1" smtClean="0"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200" b="1" i="1" smtClean="0">
                                  <a:latin typeface="Cambria Math"/>
                                  <a:cs typeface="Arial" pitchFamily="34" charset="0"/>
                                </a:rPr>
                                <m:t>𝟑𝟔𝟎</m:t>
                              </m:r>
                            </m:e>
                            <m:sup>
                              <m:r>
                                <a:rPr lang="en-US" sz="2200" b="1" i="1" smtClean="0">
                                  <a:latin typeface="Cambria Math"/>
                                  <a:cs typeface="Arial" pitchFamily="34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lang="en-US" sz="2200" b="1" i="1" smtClean="0">
                              <a:latin typeface="Cambria Math"/>
                              <a:cs typeface="Arial" pitchFamily="3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200" b="1" i="1" smtClean="0"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200" b="1" i="1" smtClean="0">
                                  <a:latin typeface="Cambria Math"/>
                                  <a:cs typeface="Arial" pitchFamily="34" charset="0"/>
                                </a:rPr>
                                <m:t>𝟏𝟖𝟎</m:t>
                              </m:r>
                            </m:e>
                            <m:sup>
                              <m:r>
                                <a:rPr lang="en-US" sz="2200" b="1" i="1" smtClean="0">
                                  <a:latin typeface="Cambria Math"/>
                                  <a:cs typeface="Arial" pitchFamily="34" charset="0"/>
                                </a:rPr>
                                <m:t>𝟎</m:t>
                              </m:r>
                            </m:sup>
                          </m:sSup>
                        </m:num>
                        <m:den>
                          <m:r>
                            <a:rPr lang="en-US" sz="2200" b="1" i="1" smtClean="0">
                              <a:latin typeface="Cambria Math"/>
                              <a:cs typeface="Arial" pitchFamily="34" charset="0"/>
                            </a:rPr>
                            <m:t>𝟐</m:t>
                          </m:r>
                        </m:den>
                      </m:f>
                      <m:r>
                        <a:rPr lang="en-US" sz="2200" b="1" i="1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200" b="1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200" b="1" i="1" smtClean="0">
                              <a:latin typeface="Cambria Math"/>
                              <a:cs typeface="Arial" pitchFamily="34" charset="0"/>
                            </a:rPr>
                            <m:t>𝟗𝟎</m:t>
                          </m:r>
                        </m:e>
                        <m:sup>
                          <m:r>
                            <a:rPr lang="en-US" sz="2200" b="1" i="1" smtClean="0">
                              <a:latin typeface="Cambria Math"/>
                              <a:cs typeface="Arial" pitchFamily="34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vi-VN" sz="22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55" y="2840229"/>
                <a:ext cx="6671043" cy="79938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4" y="124537"/>
            <a:ext cx="1806542" cy="156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070909" y="152400"/>
            <a:ext cx="9970421" cy="1299849"/>
          </a:xfrm>
          <a:prstGeom prst="roundRect">
            <a:avLst>
              <a:gd name="adj" fmla="val 5381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0800000" scaled="1"/>
          </a:gradFill>
          <a:ln w="3175"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r="15141" b="28389"/>
          <a:stretch/>
        </p:blipFill>
        <p:spPr bwMode="auto">
          <a:xfrm>
            <a:off x="547879" y="358864"/>
            <a:ext cx="937472" cy="40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86362" y="628083"/>
            <a:ext cx="13475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67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rPr>
              <a:t>3.32</a:t>
            </a:r>
            <a:endParaRPr lang="en-US" sz="5400" b="1" spc="67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Century SchoolbookH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60612" y="307538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>
                <a:latin typeface="Arial" pitchFamily="34" charset="0"/>
                <a:cs typeface="Arial" pitchFamily="34" charset="0"/>
              </a:rPr>
              <a:t>Chứng minh rằng các trung điểm của bốn cạnh trong một hình thoi là các đỉnh của một hình chữ nhật.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87" y="1371600"/>
            <a:ext cx="355282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0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29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4" y="124537"/>
            <a:ext cx="1806542" cy="156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070909" y="152400"/>
            <a:ext cx="9970421" cy="1541213"/>
          </a:xfrm>
          <a:prstGeom prst="roundRect">
            <a:avLst>
              <a:gd name="adj" fmla="val 5381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0800000" scaled="1"/>
          </a:gradFill>
          <a:ln w="3175"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r="15141" b="28389"/>
          <a:stretch/>
        </p:blipFill>
        <p:spPr bwMode="auto">
          <a:xfrm>
            <a:off x="547879" y="358864"/>
            <a:ext cx="937472" cy="40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86362" y="628083"/>
            <a:ext cx="13475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67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rPr>
              <a:t>3.33</a:t>
            </a:r>
            <a:endParaRPr lang="en-US" sz="5400" b="1" spc="67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Century SchoolbookH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08212" y="228600"/>
            <a:ext cx="96012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16538" algn="l"/>
              </a:tabLst>
            </a:pPr>
            <a:r>
              <a:rPr lang="vi-VN" sz="2700" b="1">
                <a:latin typeface="Arial" pitchFamily="34" charset="0"/>
                <a:cs typeface="Arial" pitchFamily="34" charset="0"/>
              </a:rPr>
              <a:t>Cho hình chữ nhật ABCD có chu vi bằng 36 cm. Gọi M là trung điểm của cạnh BC. Biết rằng MA ⊥ MD. </a:t>
            </a:r>
            <a:endParaRPr lang="en-US" sz="2700" b="1">
              <a:latin typeface="Arial" pitchFamily="34" charset="0"/>
              <a:cs typeface="Arial" pitchFamily="34" charset="0"/>
            </a:endParaRPr>
          </a:p>
          <a:p>
            <a:pPr>
              <a:tabLst>
                <a:tab pos="5316538" algn="l"/>
              </a:tabLst>
            </a:pPr>
            <a:r>
              <a:rPr lang="vi-VN" sz="2700" b="1">
                <a:latin typeface="Arial" pitchFamily="34" charset="0"/>
                <a:cs typeface="Arial" pitchFamily="34" charset="0"/>
              </a:rPr>
              <a:t>Tính độ dài các cạnh của hình chữ nhật ABCD (H.3.56).</a:t>
            </a:r>
          </a:p>
        </p:txBody>
      </p:sp>
      <p:pic>
        <p:nvPicPr>
          <p:cNvPr id="19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243" y="1845630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79612" y="2262426"/>
            <a:ext cx="7010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it-IT" sz="2500" b="1">
                <a:latin typeface="Arial" pitchFamily="34" charset="0"/>
                <a:cs typeface="Arial" pitchFamily="34" charset="0"/>
              </a:rPr>
              <a:t>Gọi I là trung điểm của AD.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98330" y="2719626"/>
                <a:ext cx="6671043" cy="645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Khi đó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𝑴𝑰</m:t>
                    </m:r>
                    <m:r>
                      <a:rPr lang="en-US" sz="2500" b="1" i="1" smtClean="0"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25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𝑨𝑫</m:t>
                        </m:r>
                      </m:num>
                      <m:den>
                        <m:r>
                          <a:rPr lang="en-US" sz="2500" b="1" i="1" smtClean="0"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 suy ra AD = 2AB</a:t>
                </a:r>
                <a:endParaRPr lang="vi-VN" sz="2500" b="1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330" y="2719626"/>
                <a:ext cx="6671043" cy="645177"/>
              </a:xfrm>
              <a:prstGeom prst="rect">
                <a:avLst/>
              </a:prstGeom>
              <a:blipFill rotWithShape="1">
                <a:blip r:embed="rId6"/>
                <a:stretch>
                  <a:fillRect l="-1463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079" y="1644815"/>
            <a:ext cx="3803333" cy="267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298330" y="3373926"/>
            <a:ext cx="66710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Arial" pitchFamily="34" charset="0"/>
                <a:cs typeface="Arial" pitchFamily="34" charset="0"/>
              </a:rPr>
              <a:t>Mà AB + AD = 36/2 = 18 (cm)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98330" y="3858051"/>
            <a:ext cx="66710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Arial" pitchFamily="34" charset="0"/>
                <a:cs typeface="Arial" pitchFamily="34" charset="0"/>
              </a:rPr>
              <a:t>Suy ra  AB + 2AB = 18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98330" y="4342176"/>
            <a:ext cx="66710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Arial" pitchFamily="34" charset="0"/>
                <a:cs typeface="Arial" pitchFamily="34" charset="0"/>
              </a:rPr>
              <a:t>Hay AB = 18 : 3 = 6 (cm)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98330" y="4826301"/>
            <a:ext cx="66710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Arial" pitchFamily="34" charset="0"/>
                <a:cs typeface="Arial" pitchFamily="34" charset="0"/>
              </a:rPr>
              <a:t>Suy ra AD = 2AB = 2. 6 = 12 (cm)</a:t>
            </a:r>
            <a:endParaRPr lang="vi-VN" sz="25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98330" y="5310426"/>
            <a:ext cx="82918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500" b="1">
                <a:latin typeface="Arial" pitchFamily="34" charset="0"/>
                <a:cs typeface="Arial" pitchFamily="34" charset="0"/>
              </a:rPr>
              <a:t>Vậy độ dài các cạnh của hình chữ nhật ABCD là</a:t>
            </a:r>
            <a:r>
              <a:rPr lang="en-US" sz="2500" b="1"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vi-VN" sz="2500" b="1">
                <a:latin typeface="Arial" pitchFamily="34" charset="0"/>
                <a:cs typeface="Arial" pitchFamily="34" charset="0"/>
              </a:rPr>
              <a:t>AB = CD = 6 cm; AD = BC = 12 cm.</a:t>
            </a:r>
          </a:p>
        </p:txBody>
      </p:sp>
    </p:spTree>
    <p:extLst>
      <p:ext uri="{BB962C8B-B14F-4D97-AF65-F5344CB8AC3E}">
        <p14:creationId xmlns:p14="http://schemas.microsoft.com/office/powerpoint/2010/main" val="32505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21" grpId="0"/>
      <p:bldP spid="22" grpId="0"/>
      <p:bldP spid="23" grpId="0"/>
      <p:bldP spid="24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4993" b="1429"/>
          <a:stretch/>
        </p:blipFill>
        <p:spPr bwMode="auto">
          <a:xfrm>
            <a:off x="9463562" y="235882"/>
            <a:ext cx="2495551" cy="47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Hexagon 7"/>
          <p:cNvSpPr/>
          <p:nvPr/>
        </p:nvSpPr>
        <p:spPr>
          <a:xfrm>
            <a:off x="4334424" y="3056691"/>
            <a:ext cx="6769575" cy="1085431"/>
          </a:xfrm>
          <a:prstGeom prst="hexagon">
            <a:avLst>
              <a:gd name="adj" fmla="val 35417"/>
              <a:gd name="vf" fmla="val 11547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Hexagon 8"/>
          <p:cNvSpPr/>
          <p:nvPr/>
        </p:nvSpPr>
        <p:spPr>
          <a:xfrm>
            <a:off x="4582074" y="2888312"/>
            <a:ext cx="1599510" cy="1378888"/>
          </a:xfrm>
          <a:prstGeom prst="hexagon">
            <a:avLst>
              <a:gd name="adj" fmla="val 31217"/>
              <a:gd name="vf" fmla="val 115470"/>
            </a:avLst>
          </a:prstGeom>
          <a:gradFill flip="none" rotWithShape="1">
            <a:gsLst>
              <a:gs pos="0">
                <a:srgbClr val="B88800"/>
              </a:gs>
              <a:gs pos="50000">
                <a:srgbClr val="FFC41D"/>
              </a:gs>
              <a:gs pos="100000">
                <a:srgbClr val="D08806"/>
              </a:gs>
            </a:gsLst>
            <a:lin ang="2700000" scaled="1"/>
            <a:tileRect/>
          </a:gra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45763" y="3272956"/>
            <a:ext cx="9103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spc="67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rPr>
              <a:t>14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27" y="3044651"/>
            <a:ext cx="1007604" cy="53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2" y="1599443"/>
            <a:ext cx="4479876" cy="87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" t="-1" r="7247" b="15601"/>
          <a:stretch/>
        </p:blipFill>
        <p:spPr bwMode="auto">
          <a:xfrm>
            <a:off x="6181583" y="3066216"/>
            <a:ext cx="4541415" cy="107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13612" y="4267200"/>
            <a:ext cx="1427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396016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4"/>
          <p:cNvSpPr>
            <a:spLocks noChangeArrowheads="1"/>
          </p:cNvSpPr>
          <p:nvPr/>
        </p:nvSpPr>
        <p:spPr bwMode="gray">
          <a:xfrm>
            <a:off x="447214" y="95249"/>
            <a:ext cx="2446798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HÌNH THOI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7012" y="609600"/>
            <a:ext cx="7391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Khái niệm hình thoi và tính chất của nó.</a:t>
            </a:r>
            <a:endParaRPr lang="vi-VN" sz="26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24438" y="251603"/>
            <a:ext cx="3849434" cy="3101197"/>
            <a:chOff x="7527607" y="501491"/>
            <a:chExt cx="3499485" cy="2819271"/>
          </a:xfrm>
        </p:grpSpPr>
        <p:pic>
          <p:nvPicPr>
            <p:cNvPr id="1812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7607" y="501491"/>
              <a:ext cx="3499485" cy="2587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8696325" y="2982208"/>
              <a:ext cx="13335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Hình 3.47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2169" y="3494315"/>
            <a:ext cx="10956244" cy="1382485"/>
            <a:chOff x="675671" y="3463750"/>
            <a:chExt cx="11244487" cy="1413050"/>
          </a:xfrm>
        </p:grpSpPr>
        <p:sp>
          <p:nvSpPr>
            <p:cNvPr id="19" name="Rounded Rectangle 18"/>
            <p:cNvSpPr/>
            <p:nvPr/>
          </p:nvSpPr>
          <p:spPr>
            <a:xfrm>
              <a:off x="675671" y="3463750"/>
              <a:ext cx="10668000" cy="1143000"/>
            </a:xfrm>
            <a:prstGeom prst="roundRect">
              <a:avLst>
                <a:gd name="adj" fmla="val 3662"/>
              </a:avLst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rgbClr val="FBD6B7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</a:gradFill>
            <a:ln w="3175"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56671" y="3657107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Wingdings" pitchFamily="2" charset="2"/>
                <a:buChar char="v"/>
              </a:pPr>
              <a:r>
                <a:rPr lang="en-US" sz="28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Hình thoi </a:t>
              </a:r>
              <a:r>
                <a:rPr lang="en-US" sz="2800" b="1">
                  <a:latin typeface="Arial" pitchFamily="34" charset="0"/>
                  <a:cs typeface="Arial" pitchFamily="34" charset="0"/>
                </a:rPr>
                <a:t>là tứ giác có bốn cạnh bằng nhau.</a:t>
              </a:r>
              <a:endParaRPr lang="en-US" sz="28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7108" y="3463750"/>
              <a:ext cx="1413050" cy="1413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768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4"/>
          <p:cNvSpPr>
            <a:spLocks noChangeArrowheads="1"/>
          </p:cNvSpPr>
          <p:nvPr/>
        </p:nvSpPr>
        <p:spPr bwMode="gray">
          <a:xfrm>
            <a:off x="447214" y="95249"/>
            <a:ext cx="2446798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HÌNH THOI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7012" y="609600"/>
            <a:ext cx="7391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Khái niệm hình thoi và tính chất của nó.</a:t>
            </a:r>
            <a:endParaRPr lang="vi-VN" sz="26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7214" y="1143000"/>
            <a:ext cx="11057541" cy="1578352"/>
            <a:chOff x="447214" y="1143000"/>
            <a:chExt cx="11057541" cy="1578352"/>
          </a:xfrm>
        </p:grpSpPr>
        <p:sp>
          <p:nvSpPr>
            <p:cNvPr id="19" name="Rounded Rectangle 18"/>
            <p:cNvSpPr/>
            <p:nvPr/>
          </p:nvSpPr>
          <p:spPr>
            <a:xfrm>
              <a:off x="447214" y="1143000"/>
              <a:ext cx="11057541" cy="1578352"/>
            </a:xfrm>
            <a:prstGeom prst="roundRect">
              <a:avLst>
                <a:gd name="adj" fmla="val 3662"/>
              </a:avLst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</a:gradFill>
            <a:ln w="3175"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2430" y="1250632"/>
              <a:ext cx="107537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Wingdings" pitchFamily="2" charset="2"/>
                <a:buChar char="§"/>
              </a:pPr>
              <a:r>
                <a:rPr lang="en-US" sz="2800" b="1" i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Câu hỏi </a:t>
              </a:r>
              <a:r>
                <a:rPr lang="en-US" sz="28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vi-VN" sz="2800" b="1">
                  <a:latin typeface="Arial" pitchFamily="34" charset="0"/>
                  <a:cs typeface="Arial" pitchFamily="34" charset="0"/>
                </a:rPr>
                <a:t>Hình thoi có phải là hình bình hành không? </a:t>
              </a:r>
              <a:r>
                <a:rPr lang="en-US" sz="2800" b="1">
                  <a:latin typeface="Arial" pitchFamily="34" charset="0"/>
                  <a:cs typeface="Arial" pitchFamily="34" charset="0"/>
                </a:rPr>
                <a:t/>
              </a:r>
              <a:br>
                <a:rPr lang="en-US" sz="2800" b="1">
                  <a:latin typeface="Arial" pitchFamily="34" charset="0"/>
                  <a:cs typeface="Arial" pitchFamily="34" charset="0"/>
                </a:rPr>
              </a:br>
              <a:r>
                <a:rPr lang="vi-VN" sz="2800" b="1">
                  <a:latin typeface="Arial" pitchFamily="34" charset="0"/>
                  <a:cs typeface="Arial" pitchFamily="34" charset="0"/>
                </a:rPr>
                <a:t>Vì sao?</a:t>
              </a:r>
              <a:endParaRPr lang="en-US" sz="28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70" y="2792063"/>
            <a:ext cx="3849434" cy="284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72" y="2883458"/>
            <a:ext cx="1153285" cy="27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3213" y="3180546"/>
            <a:ext cx="784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vi-VN" sz="2500" b="1">
                <a:latin typeface="Arial" pitchFamily="34" charset="0"/>
                <a:cs typeface="Arial" pitchFamily="34" charset="0"/>
              </a:rPr>
              <a:t>Hình thoi có bốn cạnh bằng nhau nên ta suy ra hai cặp cạnh đối bằng nhau.</a:t>
            </a:r>
            <a:endParaRPr lang="en-US" sz="25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064" y="3949987"/>
            <a:ext cx="75077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500" b="1">
                <a:latin typeface="Arial" pitchFamily="34" charset="0"/>
                <a:cs typeface="Arial" pitchFamily="34" charset="0"/>
              </a:rPr>
              <a:t>Do đó hình thoi cũng là hình bình hành.</a:t>
            </a:r>
            <a:endParaRPr lang="en-US" sz="25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3214" y="4385347"/>
            <a:ext cx="784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500" b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</a:t>
            </a:r>
            <a:r>
              <a:rPr lang="vi-VN" sz="2500" b="1">
                <a:latin typeface="Arial" pitchFamily="34" charset="0"/>
                <a:cs typeface="Arial" pitchFamily="34" charset="0"/>
              </a:rPr>
              <a:t>Ta suy ra hình thoi cũng có các tính chất của     hình bình hành như sau:</a:t>
            </a:r>
            <a:endParaRPr lang="en-US" sz="25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4064" y="5205427"/>
            <a:ext cx="75077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500" b="1">
                <a:latin typeface="Arial" pitchFamily="34" charset="0"/>
                <a:cs typeface="Arial" pitchFamily="34" charset="0"/>
              </a:rPr>
              <a:t>- Hình thoi có hai góc đối bằng nhau.</a:t>
            </a:r>
            <a:endParaRPr lang="en-US" sz="25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064" y="5640787"/>
            <a:ext cx="75077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500" b="1">
                <a:latin typeface="Arial" pitchFamily="34" charset="0"/>
                <a:cs typeface="Arial" pitchFamily="34" charset="0"/>
              </a:rPr>
              <a:t>- Hình thoi có các cặp cạnh đối song song.</a:t>
            </a:r>
            <a:endParaRPr lang="en-US" sz="2500" b="1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064" y="6076146"/>
            <a:ext cx="113177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500" b="1">
                <a:latin typeface="Arial" pitchFamily="34" charset="0"/>
                <a:cs typeface="Arial" pitchFamily="34" charset="0"/>
              </a:rPr>
              <a:t>- Hình thoi có hai đường chéo cắt nhau tại trung điểm của mỗi đường.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358EAE-A37C-4FBA-BCDC-83051CE48287}"/>
              </a:ext>
            </a:extLst>
          </p:cNvPr>
          <p:cNvGrpSpPr/>
          <p:nvPr/>
        </p:nvGrpSpPr>
        <p:grpSpPr>
          <a:xfrm>
            <a:off x="447214" y="1112100"/>
            <a:ext cx="11057541" cy="1578352"/>
            <a:chOff x="523907" y="-2185383"/>
            <a:chExt cx="11057541" cy="1578352"/>
          </a:xfrm>
        </p:grpSpPr>
        <p:sp>
          <p:nvSpPr>
            <p:cNvPr id="24" name="Rounded Rectangle 18">
              <a:extLst>
                <a:ext uri="{FF2B5EF4-FFF2-40B4-BE49-F238E27FC236}">
                  <a16:creationId xmlns:a16="http://schemas.microsoft.com/office/drawing/2014/main" id="{BCFEF48C-2672-4516-A337-9D52D7851A67}"/>
                </a:ext>
              </a:extLst>
            </p:cNvPr>
            <p:cNvSpPr/>
            <p:nvPr/>
          </p:nvSpPr>
          <p:spPr>
            <a:xfrm>
              <a:off x="523907" y="-2185383"/>
              <a:ext cx="11057541" cy="1578352"/>
            </a:xfrm>
            <a:prstGeom prst="roundRect">
              <a:avLst>
                <a:gd name="adj" fmla="val 3662"/>
              </a:avLst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</a:gradFill>
            <a:ln w="3175"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5D3198B-0DA2-40CE-BD42-68E8A1048785}"/>
                </a:ext>
              </a:extLst>
            </p:cNvPr>
            <p:cNvSpPr txBox="1"/>
            <p:nvPr/>
          </p:nvSpPr>
          <p:spPr>
            <a:xfrm>
              <a:off x="674673" y="-1998140"/>
              <a:ext cx="107537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Wingdings" pitchFamily="2" charset="2"/>
                <a:buChar char="§"/>
              </a:pPr>
              <a:r>
                <a:rPr lang="en-US" sz="2800" b="1" i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Câu hỏi </a:t>
              </a:r>
              <a:r>
                <a:rPr lang="en-US" sz="28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vi-VN" sz="2800" b="1">
                  <a:latin typeface="Arial" pitchFamily="34" charset="0"/>
                  <a:cs typeface="Arial" pitchFamily="34" charset="0"/>
                </a:rPr>
                <a:t>Từ tính chất đã biết của hình bình hành, hãy suy ra những tính chất tương ứng của hình thoi.</a:t>
              </a:r>
              <a:endParaRPr lang="en-US" sz="28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21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/>
          <p:cNvSpPr>
            <a:spLocks noChangeArrowheads="1"/>
          </p:cNvSpPr>
          <p:nvPr/>
        </p:nvSpPr>
        <p:spPr bwMode="gray">
          <a:xfrm>
            <a:off x="447214" y="95249"/>
            <a:ext cx="2446798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HÌNH THOI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012" y="609600"/>
            <a:ext cx="7848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6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Tính chất về hai </a:t>
            </a:r>
            <a:r>
              <a:rPr lang="vi-VN" sz="26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đường chéo</a:t>
            </a:r>
            <a:r>
              <a:rPr lang="en-US" sz="26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của hình thoi.</a:t>
            </a:r>
            <a:endParaRPr lang="vi-VN" sz="26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27" name="Picture 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42" y="3066278"/>
            <a:ext cx="4234377" cy="318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60412" y="1199108"/>
            <a:ext cx="11231755" cy="1995745"/>
            <a:chOff x="760412" y="1199108"/>
            <a:chExt cx="11231755" cy="1995745"/>
          </a:xfrm>
        </p:grpSpPr>
        <p:sp>
          <p:nvSpPr>
            <p:cNvPr id="16" name="Rounded Rectangle 15"/>
            <p:cNvSpPr/>
            <p:nvPr/>
          </p:nvSpPr>
          <p:spPr>
            <a:xfrm>
              <a:off x="760412" y="1199108"/>
              <a:ext cx="10668000" cy="1772692"/>
            </a:xfrm>
            <a:prstGeom prst="roundRect">
              <a:avLst>
                <a:gd name="adj" fmla="val 3662"/>
              </a:avLst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rgbClr val="FBD6B7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</a:gradFill>
            <a:ln w="3175"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41412" y="1219200"/>
              <a:ext cx="929640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itchFamily="2" charset="2"/>
                <a:buChar char="v"/>
              </a:pPr>
              <a: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Định lí 1 : </a:t>
              </a:r>
              <a:r>
                <a:rPr lang="en-US" sz="2600" b="1">
                  <a:latin typeface="Arial" pitchFamily="34" charset="0"/>
                  <a:cs typeface="Arial" pitchFamily="34" charset="0"/>
                </a:rPr>
                <a:t>Trong hình thoi</a:t>
              </a:r>
              <a:r>
                <a:rPr lang="en-US" sz="2600" b="1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en-US" sz="2600" b="1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2600" b="1">
                  <a:latin typeface="Arial" pitchFamily="34" charset="0"/>
                  <a:cs typeface="Arial" pitchFamily="34" charset="0"/>
                </a:rPr>
                <a:t>a) Hai </a:t>
              </a:r>
              <a:r>
                <a:rPr lang="vi-VN" sz="2600" b="1">
                  <a:latin typeface="Arial" pitchFamily="34" charset="0"/>
                  <a:cs typeface="Arial" pitchFamily="34" charset="0"/>
                </a:rPr>
                <a:t>đường chéo</a:t>
              </a:r>
              <a:r>
                <a:rPr lang="en-US" sz="2600" b="1">
                  <a:latin typeface="Arial" pitchFamily="34" charset="0"/>
                  <a:cs typeface="Arial" pitchFamily="34" charset="0"/>
                </a:rPr>
                <a:t> vuông góc với nhau</a:t>
              </a:r>
              <a:br>
                <a:rPr lang="en-US" sz="2600" b="1">
                  <a:latin typeface="Arial" pitchFamily="34" charset="0"/>
                  <a:cs typeface="Arial" pitchFamily="34" charset="0"/>
                </a:rPr>
              </a:br>
              <a:r>
                <a:rPr lang="en-US" sz="2600" b="1">
                  <a:latin typeface="Arial" pitchFamily="34" charset="0"/>
                  <a:cs typeface="Arial" pitchFamily="34" charset="0"/>
                </a:rPr>
                <a:t>b) Hai </a:t>
              </a:r>
              <a:r>
                <a:rPr lang="vi-VN" sz="2600" b="1">
                  <a:latin typeface="Arial" pitchFamily="34" charset="0"/>
                  <a:cs typeface="Arial" pitchFamily="34" charset="0"/>
                </a:rPr>
                <a:t>đường chéo</a:t>
              </a:r>
              <a:r>
                <a:rPr lang="en-US" sz="2600" b="1">
                  <a:latin typeface="Arial" pitchFamily="34" charset="0"/>
                  <a:cs typeface="Arial" pitchFamily="34" charset="0"/>
                </a:rPr>
                <a:t> là các đường phân giác của các góc trong hình thoi.</a:t>
              </a:r>
              <a:endParaRPr lang="en-US" sz="26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7812" y="1640498"/>
              <a:ext cx="1554355" cy="1554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2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3212" y="1143000"/>
            <a:ext cx="11553931" cy="1447800"/>
            <a:chOff x="303212" y="1143000"/>
            <a:chExt cx="11553931" cy="1447800"/>
          </a:xfrm>
        </p:grpSpPr>
        <p:sp>
          <p:nvSpPr>
            <p:cNvPr id="15" name="Rounded Rectangle 14"/>
            <p:cNvSpPr/>
            <p:nvPr/>
          </p:nvSpPr>
          <p:spPr>
            <a:xfrm>
              <a:off x="1812553" y="1200827"/>
              <a:ext cx="10044590" cy="1389973"/>
            </a:xfrm>
            <a:prstGeom prst="roundRect">
              <a:avLst>
                <a:gd name="adj" fmla="val 9218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2" y="1143000"/>
              <a:ext cx="1360526" cy="1319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777470" y="1577030"/>
              <a:ext cx="4882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spc="67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.VnCentury SchoolbookH" pitchFamily="34" charset="0"/>
                </a:rPr>
                <a:t>1</a:t>
              </a:r>
              <a:endParaRPr lang="en-US" sz="4400" b="1" spc="67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903412" y="1266825"/>
                  <a:ext cx="9906000" cy="1277251"/>
                </a:xfrm>
                <a:prstGeom prst="rect">
                  <a:avLst/>
                </a:prstGeom>
                <a:noFill/>
              </p:spPr>
              <p:txBody>
                <a:bodyPr wrap="square" lIns="121899" tIns="60949" rIns="121899" bIns="60949" rtlCol="0">
                  <a:spAutoFit/>
                </a:bodyPr>
                <a:lstStyle/>
                <a:p>
                  <a:r>
                    <a:rPr lang="en-US" sz="2500" b="1">
                      <a:latin typeface="Arial" pitchFamily="34" charset="0"/>
                      <a:cs typeface="Arial" pitchFamily="34" charset="0"/>
                    </a:rPr>
                    <a:t>Hai </a:t>
                  </a:r>
                  <a:r>
                    <a:rPr lang="vi-VN" sz="2500" b="1">
                      <a:latin typeface="Arial" pitchFamily="34" charset="0"/>
                      <a:cs typeface="Arial" pitchFamily="34" charset="0"/>
                    </a:rPr>
                    <a:t>đường tròn</a:t>
                  </a:r>
                  <a:r>
                    <a:rPr lang="en-US" sz="2500" b="1">
                      <a:latin typeface="Arial" pitchFamily="34" charset="0"/>
                      <a:cs typeface="Arial" pitchFamily="34" charset="0"/>
                    </a:rPr>
                    <a:t> tâm A và C có cùng bán kính, cắt nhau tại B, D Hỏi tứ giác ABCD là hình gì? Tại sao ?</a:t>
                  </a:r>
                </a:p>
                <a:p>
                  <a:pPr marL="457200" indent="-457200">
                    <a:buAutoNum type="alphaLcParenR"/>
                  </a:pPr>
                  <a:r>
                    <a:rPr lang="en-US" sz="2500" b="1">
                      <a:latin typeface="Arial" pitchFamily="34" charset="0"/>
                      <a:cs typeface="Arial" pitchFamily="34" charset="0"/>
                    </a:rPr>
                    <a:t>Chứng minh </a:t>
                  </a:r>
                  <a14:m>
                    <m:oMath xmlns:m="http://schemas.openxmlformats.org/officeDocument/2006/math">
                      <m:r>
                        <a:rPr lang="en-US" sz="2500" b="1" i="1" smtClean="0">
                          <a:latin typeface="Cambria Math"/>
                          <a:cs typeface="Arial" pitchFamily="34" charset="0"/>
                        </a:rPr>
                        <m:t>𝑨𝑪</m:t>
                      </m:r>
                      <m:r>
                        <a:rPr lang="en-US" sz="2500" b="1" i="1" smtClean="0">
                          <a:latin typeface="Cambria Math"/>
                          <a:ea typeface="Cambria Math"/>
                          <a:cs typeface="Arial" pitchFamily="34" charset="0"/>
                        </a:rPr>
                        <m:t>⊥</m:t>
                      </m:r>
                    </m:oMath>
                  </a14:m>
                  <a:r>
                    <a:rPr lang="en-US" sz="2500" b="1">
                      <a:latin typeface="Arial" pitchFamily="34" charset="0"/>
                      <a:cs typeface="Arial" pitchFamily="34" charset="0"/>
                    </a:rPr>
                    <a:t> BD</a:t>
                  </a:r>
                  <a:endParaRPr lang="vi-VN" sz="2500" b="1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3412" y="1266825"/>
                  <a:ext cx="9906000" cy="127725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677" t="-2392" b="-95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043" y="2781130"/>
            <a:ext cx="1268613" cy="3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47214" y="3256823"/>
            <a:ext cx="73235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Arial" pitchFamily="34" charset="0"/>
                <a:cs typeface="Arial" pitchFamily="34" charset="0"/>
              </a:rPr>
              <a:t>a) Vì hai </a:t>
            </a:r>
            <a:r>
              <a:rPr lang="vi-VN" sz="2500" b="1">
                <a:latin typeface="Arial" pitchFamily="34" charset="0"/>
                <a:cs typeface="Arial" pitchFamily="34" charset="0"/>
              </a:rPr>
              <a:t>đường tròn</a:t>
            </a:r>
            <a:r>
              <a:rPr lang="en-US" sz="2500" b="1">
                <a:latin typeface="Arial" pitchFamily="34" charset="0"/>
                <a:cs typeface="Arial" pitchFamily="34" charset="0"/>
              </a:rPr>
              <a:t> tâm A và C có cùng bán </a:t>
            </a:r>
            <a:br>
              <a:rPr lang="en-US" sz="2500" b="1">
                <a:latin typeface="Arial" pitchFamily="34" charset="0"/>
                <a:cs typeface="Arial" pitchFamily="34" charset="0"/>
              </a:rPr>
            </a:br>
            <a:r>
              <a:rPr lang="en-US" sz="2500" b="1">
                <a:latin typeface="Arial" pitchFamily="34" charset="0"/>
                <a:cs typeface="Arial" pitchFamily="34" charset="0"/>
              </a:rPr>
              <a:t>  kính, cắt nhau tại B, D nên AB = AD = CD = CB</a:t>
            </a: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gray">
          <a:xfrm>
            <a:off x="447214" y="95249"/>
            <a:ext cx="2446798" cy="438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21899" tIns="60949" rIns="121899" bIns="60949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9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HÌNH THOI</a:t>
            </a:r>
            <a:endParaRPr lang="vi-VN" sz="19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979496" y="2922002"/>
            <a:ext cx="3792682" cy="2400330"/>
            <a:chOff x="8036646" y="2922002"/>
            <a:chExt cx="3792682" cy="2400330"/>
          </a:xfrm>
        </p:grpSpPr>
        <p:sp>
          <p:nvSpPr>
            <p:cNvPr id="19" name="TextBox 18"/>
            <p:cNvSpPr txBox="1"/>
            <p:nvPr/>
          </p:nvSpPr>
          <p:spPr>
            <a:xfrm>
              <a:off x="9371012" y="4953000"/>
              <a:ext cx="133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8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Hình 3.49</a:t>
              </a:r>
            </a:p>
          </p:txBody>
        </p:sp>
        <p:pic>
          <p:nvPicPr>
            <p:cNvPr id="170006" name="Picture 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646" y="2922002"/>
              <a:ext cx="3792682" cy="209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608012" y="4209285"/>
            <a:ext cx="70110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>
                <a:latin typeface="Arial" pitchFamily="34" charset="0"/>
                <a:cs typeface="Arial" pitchFamily="34" charset="0"/>
              </a:rPr>
              <a:t>Vậy theo định nghĩa, tứ giác ABCD là hình thoi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55612" y="5161746"/>
                <a:ext cx="6935526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500" b="1">
                    <a:latin typeface="Arial" pitchFamily="34" charset="0"/>
                    <a:cs typeface="Arial" pitchFamily="34" charset="0"/>
                  </a:rPr>
                  <a:t>b) Từ câu a và theo định lí 1 ta có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𝑨𝑪</m:t>
                    </m:r>
                    <m:r>
                      <a:rPr lang="en-US" sz="2500" b="1" i="1">
                        <a:solidFill>
                          <a:srgbClr val="C00000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⊥</m:t>
                    </m:r>
                  </m:oMath>
                </a14:m>
                <a:r>
                  <a:rPr lang="en-US" sz="2500" b="1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BD 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12" y="5161746"/>
                <a:ext cx="6935526" cy="477054"/>
              </a:xfrm>
              <a:prstGeom prst="rect">
                <a:avLst/>
              </a:prstGeom>
              <a:blipFill rotWithShape="1">
                <a:blip r:embed="rId7"/>
                <a:stretch>
                  <a:fillRect l="-1495" t="-8974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57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5462" y="331562"/>
            <a:ext cx="4527941" cy="2365789"/>
            <a:chOff x="754953" y="1143000"/>
            <a:chExt cx="11000607" cy="2763292"/>
          </a:xfrm>
        </p:grpSpPr>
        <p:sp>
          <p:nvSpPr>
            <p:cNvPr id="16" name="Rounded Rectangle 15"/>
            <p:cNvSpPr/>
            <p:nvPr/>
          </p:nvSpPr>
          <p:spPr>
            <a:xfrm>
              <a:off x="760412" y="1143000"/>
              <a:ext cx="10668000" cy="2763292"/>
            </a:xfrm>
            <a:prstGeom prst="roundRect">
              <a:avLst>
                <a:gd name="adj" fmla="val 3662"/>
              </a:avLst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rgbClr val="FBD6B7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</a:gradFill>
            <a:ln w="3175"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4953" y="1261140"/>
              <a:ext cx="7916138" cy="224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 </a:t>
              </a:r>
              <a: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Nhiệm vụ 1 : </a:t>
              </a:r>
              <a:b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2600">
                  <a:latin typeface="Arial" pitchFamily="34" charset="0"/>
                  <a:cs typeface="Arial" pitchFamily="34" charset="0"/>
                </a:rPr>
                <a:t>Hình bình hành ABCD có AB = AD. Chứng minh ABCD là hình thoi</a:t>
              </a:r>
              <a:endParaRPr lang="en-US" sz="260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0636" y="1674553"/>
              <a:ext cx="3404924" cy="175444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D75C2F-890D-4BBA-9273-E93ACDA581EF}"/>
              </a:ext>
            </a:extLst>
          </p:cNvPr>
          <p:cNvGrpSpPr/>
          <p:nvPr/>
        </p:nvGrpSpPr>
        <p:grpSpPr>
          <a:xfrm>
            <a:off x="7367084" y="331560"/>
            <a:ext cx="4525694" cy="2365789"/>
            <a:chOff x="760412" y="1143000"/>
            <a:chExt cx="10995148" cy="2763292"/>
          </a:xfrm>
        </p:grpSpPr>
        <p:sp>
          <p:nvSpPr>
            <p:cNvPr id="18" name="Rounded Rectangle 15">
              <a:extLst>
                <a:ext uri="{FF2B5EF4-FFF2-40B4-BE49-F238E27FC236}">
                  <a16:creationId xmlns:a16="http://schemas.microsoft.com/office/drawing/2014/main" id="{55724CCC-A29D-47DF-BAAE-1F884F1C35F7}"/>
                </a:ext>
              </a:extLst>
            </p:cNvPr>
            <p:cNvSpPr/>
            <p:nvPr/>
          </p:nvSpPr>
          <p:spPr>
            <a:xfrm>
              <a:off x="760412" y="1143000"/>
              <a:ext cx="10668000" cy="2763292"/>
            </a:xfrm>
            <a:prstGeom prst="roundRect">
              <a:avLst>
                <a:gd name="adj" fmla="val 3662"/>
              </a:avLst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rgbClr val="FBD6B7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</a:gradFill>
            <a:ln w="3175"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664223-2533-46CA-A1B7-5DC236B2CCF7}"/>
                </a:ext>
              </a:extLst>
            </p:cNvPr>
            <p:cNvSpPr txBox="1"/>
            <p:nvPr/>
          </p:nvSpPr>
          <p:spPr>
            <a:xfrm>
              <a:off x="912812" y="1261140"/>
              <a:ext cx="823355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 </a:t>
              </a:r>
              <a: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Nhiệm vụ 2 : </a:t>
              </a:r>
              <a:b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2600">
                  <a:latin typeface="Arial" pitchFamily="34" charset="0"/>
                  <a:cs typeface="Arial" pitchFamily="34" charset="0"/>
                </a:rPr>
                <a:t>Hình bình hành ABCD có AC Ʇ BD. Chứng minh ABCD là hình thoi</a:t>
              </a:r>
              <a:endParaRPr lang="en-US" sz="260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1AD5A5E-C828-49CA-B888-C5DC28DA7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0636" y="1674553"/>
              <a:ext cx="3404924" cy="175444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0F7055-CE7B-4CFF-B28D-69F4F2D511D8}"/>
              </a:ext>
            </a:extLst>
          </p:cNvPr>
          <p:cNvGrpSpPr/>
          <p:nvPr/>
        </p:nvGrpSpPr>
        <p:grpSpPr>
          <a:xfrm>
            <a:off x="547709" y="4129490"/>
            <a:ext cx="4525694" cy="2365789"/>
            <a:chOff x="760412" y="1143000"/>
            <a:chExt cx="10995148" cy="2763292"/>
          </a:xfrm>
        </p:grpSpPr>
        <p:sp>
          <p:nvSpPr>
            <p:cNvPr id="23" name="Rounded Rectangle 15">
              <a:extLst>
                <a:ext uri="{FF2B5EF4-FFF2-40B4-BE49-F238E27FC236}">
                  <a16:creationId xmlns:a16="http://schemas.microsoft.com/office/drawing/2014/main" id="{F5BA28CF-3C52-4517-B553-DAC04945F146}"/>
                </a:ext>
              </a:extLst>
            </p:cNvPr>
            <p:cNvSpPr/>
            <p:nvPr/>
          </p:nvSpPr>
          <p:spPr>
            <a:xfrm>
              <a:off x="760412" y="1143000"/>
              <a:ext cx="10668000" cy="2763292"/>
            </a:xfrm>
            <a:prstGeom prst="roundRect">
              <a:avLst>
                <a:gd name="adj" fmla="val 3662"/>
              </a:avLst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rgbClr val="FBD6B7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</a:gradFill>
            <a:ln w="3175"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57904F-168D-411F-AB52-8BED26008098}"/>
                </a:ext>
              </a:extLst>
            </p:cNvPr>
            <p:cNvSpPr txBox="1"/>
            <p:nvPr/>
          </p:nvSpPr>
          <p:spPr>
            <a:xfrm>
              <a:off x="912812" y="1261140"/>
              <a:ext cx="7381074" cy="2408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 </a:t>
              </a:r>
              <a: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Nhiệm vụ 3 : </a:t>
              </a:r>
              <a:b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2600">
                  <a:latin typeface="Arial" pitchFamily="34" charset="0"/>
                  <a:cs typeface="Arial" pitchFamily="34" charset="0"/>
                </a:rPr>
                <a:t>Hình bình hành ABCD có                  Chứng minh ABCD là hình thoi</a:t>
              </a:r>
              <a:endParaRPr lang="en-US" sz="26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F2DC282-D7E8-4B41-B17E-826951778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0636" y="1674553"/>
              <a:ext cx="3404924" cy="175444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CCAF03-969D-42CE-BC2F-BEC9592CA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128" y="2319484"/>
            <a:ext cx="3276039" cy="2462213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F0685F9-ADCB-47D9-93B8-EC0F497AE3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333903"/>
              </p:ext>
            </p:extLst>
          </p:nvPr>
        </p:nvGraphicFramePr>
        <p:xfrm>
          <a:off x="2113391" y="4955397"/>
          <a:ext cx="1595598" cy="523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838080" imgH="228600" progId="Equation.DSMT4">
                  <p:embed/>
                </p:oleObj>
              </mc:Choice>
              <mc:Fallback>
                <p:oleObj name="Equation" r:id="rId6" imgW="838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3391" y="4955397"/>
                        <a:ext cx="1595598" cy="523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56F61A0D-6EE7-4B51-B771-B5F11224B8B0}"/>
              </a:ext>
            </a:extLst>
          </p:cNvPr>
          <p:cNvGrpSpPr/>
          <p:nvPr/>
        </p:nvGrpSpPr>
        <p:grpSpPr>
          <a:xfrm>
            <a:off x="7406454" y="4153456"/>
            <a:ext cx="4588423" cy="2365789"/>
            <a:chOff x="608012" y="1021044"/>
            <a:chExt cx="11147548" cy="2763292"/>
          </a:xfrm>
        </p:grpSpPr>
        <p:sp>
          <p:nvSpPr>
            <p:cNvPr id="27" name="Rounded Rectangle 15">
              <a:extLst>
                <a:ext uri="{FF2B5EF4-FFF2-40B4-BE49-F238E27FC236}">
                  <a16:creationId xmlns:a16="http://schemas.microsoft.com/office/drawing/2014/main" id="{8D597A6C-1FC6-4BA3-8453-E1B146F8F66F}"/>
                </a:ext>
              </a:extLst>
            </p:cNvPr>
            <p:cNvSpPr/>
            <p:nvPr/>
          </p:nvSpPr>
          <p:spPr>
            <a:xfrm>
              <a:off x="608012" y="1021044"/>
              <a:ext cx="10668000" cy="2763292"/>
            </a:xfrm>
            <a:prstGeom prst="roundRect">
              <a:avLst>
                <a:gd name="adj" fmla="val 3662"/>
              </a:avLst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rgbClr val="FBD6B7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1"/>
            </a:gradFill>
            <a:ln w="3175"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30091EC-4FDA-4769-A147-A823A978E3CB}"/>
                </a:ext>
              </a:extLst>
            </p:cNvPr>
            <p:cNvSpPr txBox="1"/>
            <p:nvPr/>
          </p:nvSpPr>
          <p:spPr>
            <a:xfrm>
              <a:off x="912812" y="1261140"/>
              <a:ext cx="8081154" cy="2193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  <a:sym typeface="Wingdings" panose="05000000000000000000" pitchFamily="2" charset="2"/>
                </a:rPr>
                <a:t> </a:t>
              </a:r>
              <a: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Nhiệm vụ 4 : </a:t>
              </a:r>
              <a:br>
                <a:rPr lang="en-US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2600">
                  <a:latin typeface="Arial" pitchFamily="34" charset="0"/>
                  <a:cs typeface="Arial" pitchFamily="34" charset="0"/>
                </a:rPr>
                <a:t>Vẽ tứ giác ABCD có AC Ʇ BD và AC = BD nhưng ABCD không phải là hình thoi</a:t>
              </a:r>
              <a:endParaRPr lang="en-US" sz="260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B40EAF0-459C-4986-843D-567430EFD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0636" y="1674553"/>
              <a:ext cx="3404924" cy="17544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111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44976</TotalTime>
  <Words>1969</Words>
  <Application>Microsoft Office PowerPoint</Application>
  <PresentationFormat>Custom</PresentationFormat>
  <Paragraphs>222</Paragraphs>
  <Slides>32</Slides>
  <Notes>20</Notes>
  <HiddenSlides>0</HiddenSlides>
  <MMClips>8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.VnArial</vt:lpstr>
      <vt:lpstr>.VnArial Narrow</vt:lpstr>
      <vt:lpstr>.VnCentury SchoolbookH</vt:lpstr>
      <vt:lpstr>.VnTime</vt:lpstr>
      <vt:lpstr>Arial</vt:lpstr>
      <vt:lpstr>Calibri</vt:lpstr>
      <vt:lpstr>Cambria Math</vt:lpstr>
      <vt:lpstr>Symbol</vt:lpstr>
      <vt:lpstr>Times New Roman</vt:lpstr>
      <vt:lpstr>Wingdings</vt:lpstr>
      <vt:lpstr>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Phienbanmoi.com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MT TDC</cp:lastModifiedBy>
  <cp:revision>2861</cp:revision>
  <dcterms:created xsi:type="dcterms:W3CDTF">2021-08-04T05:24:17Z</dcterms:created>
  <dcterms:modified xsi:type="dcterms:W3CDTF">2025-10-07T02:07:26Z</dcterms:modified>
</cp:coreProperties>
</file>