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264" r:id="rId3"/>
    <p:sldId id="266" r:id="rId4"/>
    <p:sldId id="256" r:id="rId5"/>
    <p:sldId id="265" r:id="rId6"/>
    <p:sldId id="267" r:id="rId7"/>
    <p:sldId id="268" r:id="rId8"/>
    <p:sldId id="269" r:id="rId9"/>
    <p:sldId id="257" r:id="rId10"/>
    <p:sldId id="270" r:id="rId11"/>
    <p:sldId id="271" r:id="rId12"/>
    <p:sldId id="272" r:id="rId13"/>
    <p:sldId id="278" r:id="rId14"/>
    <p:sldId id="273" r:id="rId15"/>
    <p:sldId id="274" r:id="rId16"/>
    <p:sldId id="284" r:id="rId17"/>
    <p:sldId id="283" r:id="rId18"/>
    <p:sldId id="285" r:id="rId19"/>
    <p:sldId id="280" r:id="rId20"/>
    <p:sldId id="281" r:id="rId21"/>
    <p:sldId id="286" r:id="rId22"/>
    <p:sldId id="287" r:id="rId23"/>
    <p:sldId id="288" r:id="rId24"/>
    <p:sldId id="289" r:id="rId25"/>
    <p:sldId id="291" r:id="rId26"/>
    <p:sldId id="290" r:id="rId27"/>
    <p:sldId id="292" r:id="rId28"/>
    <p:sldId id="294" r:id="rId29"/>
    <p:sldId id="299" r:id="rId30"/>
    <p:sldId id="295" r:id="rId31"/>
    <p:sldId id="296" r:id="rId32"/>
    <p:sldId id="298"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6F9C71-B915-44A8-8120-6FD9D091D93A}">
          <p14:sldIdLst>
            <p14:sldId id="264"/>
            <p14:sldId id="266"/>
          </p14:sldIdLst>
        </p14:section>
        <p14:section name="Untitled Section" id="{933AD250-D34A-46F4-BDCD-E2A6889185BC}">
          <p14:sldIdLst>
            <p14:sldId id="256"/>
            <p14:sldId id="265"/>
            <p14:sldId id="267"/>
            <p14:sldId id="268"/>
            <p14:sldId id="269"/>
            <p14:sldId id="257"/>
            <p14:sldId id="270"/>
            <p14:sldId id="271"/>
            <p14:sldId id="272"/>
            <p14:sldId id="278"/>
            <p14:sldId id="273"/>
            <p14:sldId id="274"/>
            <p14:sldId id="284"/>
            <p14:sldId id="283"/>
            <p14:sldId id="285"/>
            <p14:sldId id="280"/>
            <p14:sldId id="281"/>
            <p14:sldId id="286"/>
            <p14:sldId id="287"/>
            <p14:sldId id="288"/>
            <p14:sldId id="289"/>
            <p14:sldId id="291"/>
            <p14:sldId id="290"/>
            <p14:sldId id="292"/>
            <p14:sldId id="294"/>
            <p14:sldId id="299"/>
            <p14:sldId id="295"/>
            <p14:sldId id="296"/>
            <p14:sldId id="298"/>
            <p14:sldId id="2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051" autoAdjust="0"/>
  </p:normalViewPr>
  <p:slideViewPr>
    <p:cSldViewPr showGuides="1">
      <p:cViewPr varScale="1">
        <p:scale>
          <a:sx n="78" d="100"/>
          <a:sy n="78" d="100"/>
        </p:scale>
        <p:origin x="878"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09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9390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1888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09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9682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22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237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92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842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649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D8E2DE6-43B6-4EAD-A610-C5C8B321A96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533A2BE-FE08-4A8C-8937-E762F1E080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147860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4371633" cy="2743200"/>
          </a:xfrm>
          <a:custGeom>
            <a:avLst/>
            <a:gdLst/>
            <a:ahLst/>
            <a:cxnLst/>
            <a:rect l="l" t="t" r="r" b="b"/>
            <a:pathLst>
              <a:path w="6557450" h="4114800">
                <a:moveTo>
                  <a:pt x="0" y="0"/>
                </a:moveTo>
                <a:lnTo>
                  <a:pt x="6557450" y="0"/>
                </a:lnTo>
                <a:lnTo>
                  <a:pt x="65574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822561" y="4114800"/>
            <a:ext cx="2369439" cy="2743200"/>
          </a:xfrm>
          <a:custGeom>
            <a:avLst/>
            <a:gdLst/>
            <a:ahLst/>
            <a:cxnLst/>
            <a:rect l="l" t="t" r="r" b="b"/>
            <a:pathLst>
              <a:path w="3554158" h="4114800">
                <a:moveTo>
                  <a:pt x="0" y="0"/>
                </a:moveTo>
                <a:lnTo>
                  <a:pt x="3554158" y="0"/>
                </a:lnTo>
                <a:lnTo>
                  <a:pt x="35541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61797" y="4977384"/>
            <a:ext cx="2695194" cy="2743200"/>
          </a:xfrm>
          <a:custGeom>
            <a:avLst/>
            <a:gdLst/>
            <a:ahLst/>
            <a:cxnLst/>
            <a:rect l="l" t="t" r="r" b="b"/>
            <a:pathLst>
              <a:path w="4042791" h="4114800">
                <a:moveTo>
                  <a:pt x="0" y="0"/>
                </a:moveTo>
                <a:lnTo>
                  <a:pt x="4042791" y="0"/>
                </a:lnTo>
                <a:lnTo>
                  <a:pt x="40427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2686">
            <a:off x="10413292" y="0"/>
            <a:ext cx="2185817" cy="1371600"/>
          </a:xfrm>
          <a:custGeom>
            <a:avLst/>
            <a:gdLst/>
            <a:ahLst/>
            <a:cxnLst/>
            <a:rect l="l" t="t" r="r" b="b"/>
            <a:pathLst>
              <a:path w="3278725" h="2057400">
                <a:moveTo>
                  <a:pt x="0" y="0"/>
                </a:moveTo>
                <a:lnTo>
                  <a:pt x="3278726" y="0"/>
                </a:lnTo>
                <a:lnTo>
                  <a:pt x="327872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9">
            <a:extLst>
              <a:ext uri="{FF2B5EF4-FFF2-40B4-BE49-F238E27FC236}">
                <a16:creationId xmlns:a16="http://schemas.microsoft.com/office/drawing/2014/main" id="{5705DD38-D41D-45DB-9AB9-0DD6740D1143}"/>
              </a:ext>
            </a:extLst>
          </p:cNvPr>
          <p:cNvSpPr txBox="1"/>
          <p:nvPr/>
        </p:nvSpPr>
        <p:spPr>
          <a:xfrm>
            <a:off x="411578" y="1564608"/>
            <a:ext cx="11734800" cy="3416320"/>
          </a:xfrm>
          <a:prstGeom prst="rect">
            <a:avLst/>
          </a:prstGeom>
          <a:noFill/>
        </p:spPr>
        <p:txBody>
          <a:bodyPr wrap="square" rtlCol="0">
            <a:spAutoFit/>
          </a:bodyPr>
          <a:lstStyle/>
          <a:p>
            <a:pPr algn="ctr"/>
            <a:r>
              <a:rPr lang="en-US" sz="5400" b="1" dirty="0">
                <a:solidFill>
                  <a:schemeClr val="accent5">
                    <a:lumMod val="50000"/>
                  </a:schemeClr>
                </a:solidFill>
                <a:latin typeface="Times New Roman" panose="02020603050405020304" pitchFamily="18" charset="0"/>
                <a:cs typeface="Times New Roman" panose="02020603050405020304" pitchFamily="18" charset="0"/>
              </a:rPr>
              <a:t>TIẾT 5.6.7.8: CHỦ ĐỀ 2: </a:t>
            </a:r>
          </a:p>
          <a:p>
            <a:pPr algn="ctr"/>
            <a:r>
              <a:rPr lang="en-US" sz="5400" b="1" dirty="0">
                <a:solidFill>
                  <a:schemeClr val="accent5">
                    <a:lumMod val="50000"/>
                  </a:schemeClr>
                </a:solidFill>
                <a:latin typeface="Times New Roman" panose="02020603050405020304" pitchFamily="18" charset="0"/>
                <a:cs typeface="Times New Roman" panose="02020603050405020304" pitchFamily="18" charset="0"/>
              </a:rPr>
              <a:t>HỌA SĨ HÀ TĨNH VỚI MĨ THUẬT VIỆT NAM HIỆN ĐẠI</a:t>
            </a:r>
          </a:p>
          <a:p>
            <a:pPr algn="ctr"/>
            <a:endParaRPr lang="en-US" sz="5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F5650B-709F-486F-94C3-49D7B423C915}"/>
              </a:ext>
            </a:extLst>
          </p:cNvPr>
          <p:cNvSpPr txBox="1"/>
          <p:nvPr/>
        </p:nvSpPr>
        <p:spPr>
          <a:xfrm>
            <a:off x="990600" y="685800"/>
            <a:ext cx="5791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sĩ</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Hữu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Chất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181BBC-5D93-44B2-8C04-EAC081369D73}"/>
              </a:ext>
            </a:extLst>
          </p:cNvPr>
          <p:cNvSpPr txBox="1"/>
          <p:nvPr/>
        </p:nvSpPr>
        <p:spPr>
          <a:xfrm>
            <a:off x="457200" y="1447800"/>
            <a:ext cx="10096500" cy="5041380"/>
          </a:xfrm>
          <a:prstGeom prst="rect">
            <a:avLst/>
          </a:prstGeom>
          <a:solidFill>
            <a:schemeClr val="accent1">
              <a:lumMod val="20000"/>
              <a:lumOff val="80000"/>
            </a:schemeClr>
          </a:solidFill>
        </p:spPr>
        <p:txBody>
          <a:bodyPr wrap="square" lIns="0" tIns="0" rIns="0" bIns="0" rtlCol="0">
            <a:spAutoFit/>
          </a:bodyPr>
          <a:lstStyle/>
          <a:p>
            <a:pPr lvl="0" algn="just">
              <a:lnSpc>
                <a:spcPct val="130000"/>
              </a:lnSpc>
            </a:pP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Châu</a:t>
            </a:r>
            <a:r>
              <a:rPr lang="en-US" sz="3600" dirty="0">
                <a:solidFill>
                  <a:srgbClr val="002060"/>
                </a:solidFill>
                <a:latin typeface="Times New Roman" panose="02020603050405020304" pitchFamily="18" charset="0"/>
                <a:cs typeface="Times New Roman" panose="02020603050405020304" pitchFamily="18" charset="0"/>
              </a:rPr>
              <a:t> - </a:t>
            </a:r>
            <a:r>
              <a:rPr lang="en-US" sz="3600" dirty="0" err="1">
                <a:solidFill>
                  <a:srgbClr val="002060"/>
                </a:solidFill>
                <a:latin typeface="Times New Roman" panose="02020603050405020304" pitchFamily="18" charset="0"/>
                <a:cs typeface="Times New Roman" panose="02020603050405020304" pitchFamily="18" charset="0"/>
              </a:rPr>
              <a:t>Kỳ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Anh</a:t>
            </a:r>
            <a:r>
              <a:rPr lang="en-US" sz="3600" dirty="0">
                <a:solidFill>
                  <a:srgbClr val="002060"/>
                </a:solidFill>
                <a:latin typeface="Times New Roman" panose="02020603050405020304" pitchFamily="18" charset="0"/>
                <a:cs typeface="Times New Roman" panose="02020603050405020304" pitchFamily="18" charset="0"/>
              </a:rPr>
              <a:t>  - </a:t>
            </a:r>
            <a:r>
              <a:rPr lang="en-US" sz="3600" dirty="0" err="1">
                <a:solidFill>
                  <a:srgbClr val="002060"/>
                </a:solidFill>
                <a:latin typeface="Times New Roman" panose="02020603050405020304" pitchFamily="18" charset="0"/>
                <a:cs typeface="Times New Roman" panose="02020603050405020304" pitchFamily="18" charset="0"/>
              </a:rPr>
              <a:t>Hà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Tĩnh</a:t>
            </a:r>
            <a:r>
              <a:rPr lang="en-US" sz="3600" dirty="0">
                <a:solidFill>
                  <a:srgbClr val="002060"/>
                </a:solidFill>
                <a:latin typeface="Times New Roman" panose="02020603050405020304" pitchFamily="18" charset="0"/>
                <a:cs typeface="Times New Roman" panose="02020603050405020304" pitchFamily="18" charset="0"/>
              </a:rPr>
              <a:t>.</a:t>
            </a:r>
          </a:p>
          <a:p>
            <a:pPr lvl="0" algn="just">
              <a:lnSpc>
                <a:spcPct val="130000"/>
              </a:lnSpc>
            </a:pP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Bút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danh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Hồng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Chinh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Hiền</a:t>
            </a:r>
            <a:endParaRPr lang="en-US" sz="3600" dirty="0">
              <a:solidFill>
                <a:srgbClr val="002060"/>
              </a:solidFill>
              <a:latin typeface="Times New Roman" panose="02020603050405020304" pitchFamily="18" charset="0"/>
              <a:cs typeface="Times New Roman" panose="02020603050405020304" pitchFamily="18" charset="0"/>
            </a:endParaRPr>
          </a:p>
          <a:p>
            <a:pPr lvl="0" algn="just">
              <a:lnSpc>
                <a:spcPct val="130000"/>
              </a:lnSpc>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Ông chuyên về chất liệu sơn mài, nhất là sơn khắc, đề tài chính trong sáng tác của</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ông là chiến tranh cách mạng, văn hoá các dân tộc thiểu số hoặc lễ hội ở các vùng miền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khác nhau, với đường nét đồ hoạ tinh tế và màu sắc rực rỡ. </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470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70782-6BB1-4F8F-ACCA-D607EED97DE9}"/>
              </a:ext>
            </a:extLst>
          </p:cNvPr>
          <p:cNvPicPr>
            <a:picLocks noChangeAspect="1"/>
          </p:cNvPicPr>
          <p:nvPr/>
        </p:nvPicPr>
        <p:blipFill>
          <a:blip r:embed="rId2"/>
          <a:stretch>
            <a:fillRect/>
          </a:stretch>
        </p:blipFill>
        <p:spPr>
          <a:xfrm>
            <a:off x="1509640" y="305756"/>
            <a:ext cx="9172720" cy="5742020"/>
          </a:xfrm>
          <a:prstGeom prst="rect">
            <a:avLst/>
          </a:prstGeom>
        </p:spPr>
      </p:pic>
      <p:sp>
        <p:nvSpPr>
          <p:cNvPr id="6" name="TextBox 5">
            <a:extLst>
              <a:ext uri="{FF2B5EF4-FFF2-40B4-BE49-F238E27FC236}">
                <a16:creationId xmlns:a16="http://schemas.microsoft.com/office/drawing/2014/main" id="{CD6ECA87-4DDD-4203-AB85-AC5D58C0490A}"/>
              </a:ext>
            </a:extLst>
          </p:cNvPr>
          <p:cNvSpPr txBox="1"/>
          <p:nvPr/>
        </p:nvSpPr>
        <p:spPr>
          <a:xfrm>
            <a:off x="2114550" y="6126452"/>
            <a:ext cx="7962900" cy="466025"/>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600" b="1" dirty="0" err="1">
                <a:solidFill>
                  <a:srgbClr val="002060"/>
                </a:solidFill>
                <a:latin typeface="Times New Roman" panose="02020603050405020304" pitchFamily="18" charset="0"/>
                <a:cs typeface="Times New Roman" panose="02020603050405020304" pitchFamily="18" charset="0"/>
              </a:rPr>
              <a:t>Tác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phẩm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Lễ</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hội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Chùa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Hương</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Trần</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Hữu</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Chất</a:t>
            </a: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565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33400" y="-29029"/>
            <a:ext cx="7391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Tx/>
              <a:buChar char="•"/>
            </a:pPr>
            <a:endParaRPr lang="en-US" sz="40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4000" b="1" dirty="0">
                <a:latin typeface="Times New Roman" panose="02020603050405020304" pitchFamily="18" charset="0"/>
                <a:cs typeface="Times New Roman" panose="02020603050405020304" pitchFamily="18" charset="0"/>
              </a:rPr>
              <a:t>4. </a:t>
            </a:r>
            <a:r>
              <a:rPr lang="en-US" sz="4000" b="1" dirty="0" err="1">
                <a:latin typeface="Times New Roman" panose="02020603050405020304" pitchFamily="18" charset="0"/>
                <a:cs typeface="Times New Roman" panose="02020603050405020304" pitchFamily="18" charset="0"/>
              </a:rPr>
              <a:t>Hoạ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Chương</a:t>
            </a:r>
            <a:endParaRPr lang="en-US" sz="40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38200" y="1600199"/>
            <a:ext cx="10515600" cy="4953271"/>
          </a:xfrm>
          <a:prstGeom prst="rect">
            <a:avLst/>
          </a:prstGeom>
        </p:spPr>
      </p:pic>
    </p:spTree>
    <p:extLst>
      <p:ext uri="{BB962C8B-B14F-4D97-AF65-F5344CB8AC3E}">
        <p14:creationId xmlns:p14="http://schemas.microsoft.com/office/powerpoint/2010/main" val="370798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09600" y="694729"/>
            <a:ext cx="11049000" cy="5016758"/>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4000" b="1" dirty="0">
                <a:latin typeface="Times New Roman" panose="02020603050405020304" pitchFamily="18" charset="0"/>
                <a:cs typeface="Times New Roman" panose="02020603050405020304" pitchFamily="18" charset="0"/>
              </a:rPr>
              <a:t>4. </a:t>
            </a:r>
            <a:r>
              <a:rPr lang="en-US" sz="4000" b="1" dirty="0" err="1">
                <a:latin typeface="Times New Roman" panose="02020603050405020304" pitchFamily="18" charset="0"/>
                <a:cs typeface="Times New Roman" panose="02020603050405020304" pitchFamily="18" charset="0"/>
              </a:rPr>
              <a:t>Hoạ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Chương</a:t>
            </a:r>
            <a:r>
              <a:rPr lang="en-US" sz="4000" b="1" dirty="0">
                <a:latin typeface="Times New Roman" panose="02020603050405020304" pitchFamily="18" charset="0"/>
                <a:cs typeface="Times New Roman" panose="02020603050405020304" pitchFamily="18" charset="0"/>
              </a:rPr>
              <a:t> (1943-2020)</a:t>
            </a:r>
          </a:p>
          <a:p>
            <a:pPr lvl="0" eaLnBrk="0" fontAlgn="base" hangingPunct="0">
              <a:spcBef>
                <a:spcPct val="0"/>
              </a:spcBef>
              <a:spcAft>
                <a:spcPct val="0"/>
              </a:spcAft>
            </a:pPr>
            <a:r>
              <a:rPr kumimoji="0" lang="en-US" altLang="en-US" sz="400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Quê</a:t>
            </a:r>
            <a:r>
              <a:rPr kumimoji="0" lang="en-US" altLang="en-US" sz="400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xã</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Thiên</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Lộc</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Can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Lộc</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Hà</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Tĩnh</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Tốt</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Khoa</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Gốm</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Trường</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Mỹ</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Công</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(1968)</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Nguyên</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Chủ</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tịch</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Hội</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Mỹ</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Việt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Nam (2000–2019)</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Phó</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Chủ</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tịch</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hiệp</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Hội</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Văn</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Nghệ</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Việt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Nam (2000–2010)</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146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30629" y="228600"/>
            <a:ext cx="12039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số</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phẩm</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nổi</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bật</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Màu</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xanh</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vùng</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đất</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đỏ</a:t>
            </a:r>
            <a:r>
              <a:rPr lang="en-US" altLang="en-US" sz="4000" dirty="0">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Điện</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Biên</a:t>
            </a:r>
            <a:r>
              <a:rPr lang="en-US" altLang="en-US" sz="4000" dirty="0">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Ngày</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vui</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giải</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phóng</a:t>
            </a:r>
            <a:r>
              <a:rPr lang="en-US" altLang="en-US" sz="4000" dirty="0">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cầu</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Thê</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Húc</a:t>
            </a:r>
            <a:r>
              <a:rPr lang="en-US" altLang="en-US" sz="4000" dirty="0">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Nhịp</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thời</a:t>
            </a:r>
            <a:r>
              <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gian</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liệu</a:t>
            </a:r>
            <a:r>
              <a:rPr kumimoji="0" lang="en-US" alt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sơn</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dầu</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sơn</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mài</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gốm</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mang</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đậm</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thở</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Việt</a:t>
            </a: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Nam</a:t>
            </a: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304800" y="3398700"/>
            <a:ext cx="2971800" cy="3459300"/>
          </a:xfrm>
          <a:prstGeom prst="rect">
            <a:avLst/>
          </a:prstGeom>
        </p:spPr>
      </p:pic>
      <p:pic>
        <p:nvPicPr>
          <p:cNvPr id="5" name="Picture 4"/>
          <p:cNvPicPr>
            <a:picLocks noChangeAspect="1"/>
          </p:cNvPicPr>
          <p:nvPr/>
        </p:nvPicPr>
        <p:blipFill>
          <a:blip r:embed="rId3"/>
          <a:stretch>
            <a:fillRect/>
          </a:stretch>
        </p:blipFill>
        <p:spPr>
          <a:xfrm>
            <a:off x="4267200" y="3398700"/>
            <a:ext cx="3276600" cy="3459300"/>
          </a:xfrm>
          <a:prstGeom prst="rect">
            <a:avLst/>
          </a:prstGeom>
        </p:spPr>
      </p:pic>
      <p:pic>
        <p:nvPicPr>
          <p:cNvPr id="6" name="Picture 5"/>
          <p:cNvPicPr>
            <a:picLocks noChangeAspect="1"/>
          </p:cNvPicPr>
          <p:nvPr/>
        </p:nvPicPr>
        <p:blipFill>
          <a:blip r:embed="rId4"/>
          <a:stretch>
            <a:fillRect/>
          </a:stretch>
        </p:blipFill>
        <p:spPr>
          <a:xfrm>
            <a:off x="8153400" y="3424099"/>
            <a:ext cx="3810000" cy="3459301"/>
          </a:xfrm>
          <a:prstGeom prst="rect">
            <a:avLst/>
          </a:prstGeom>
        </p:spPr>
      </p:pic>
    </p:spTree>
    <p:extLst>
      <p:ext uri="{BB962C8B-B14F-4D97-AF65-F5344CB8AC3E}">
        <p14:creationId xmlns:p14="http://schemas.microsoft.com/office/powerpoint/2010/main" val="5627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533400"/>
            <a:ext cx="9525000"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5. </a:t>
            </a:r>
            <a:r>
              <a:rPr lang="vi-VN" sz="3200" b="1" dirty="0">
                <a:latin typeface="Times New Roman" panose="02020603050405020304" pitchFamily="18" charset="0"/>
                <a:cs typeface="Times New Roman" panose="02020603050405020304" pitchFamily="18" charset="0"/>
              </a:rPr>
              <a:t>Họa sĩ, Nghệ sĩ nhân dân Lê Huy Quang</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66800" y="1447800"/>
            <a:ext cx="10439400" cy="5334000"/>
          </a:xfrm>
          <a:prstGeom prst="rect">
            <a:avLst/>
          </a:prstGeom>
        </p:spPr>
      </p:pic>
    </p:spTree>
    <p:extLst>
      <p:ext uri="{BB962C8B-B14F-4D97-AF65-F5344CB8AC3E}">
        <p14:creationId xmlns:p14="http://schemas.microsoft.com/office/powerpoint/2010/main" val="2051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304800"/>
            <a:ext cx="11125200" cy="5016758"/>
          </a:xfrm>
          <a:prstGeom prst="rect">
            <a:avLst/>
          </a:prstGeom>
          <a:solidFill>
            <a:schemeClr val="bg1">
              <a:lumMod val="85000"/>
            </a:schemeClr>
          </a:solidFill>
        </p:spPr>
        <p:txBody>
          <a:bodyPr wrap="square">
            <a:spAutoFit/>
          </a:bodyPr>
          <a:lstStyle/>
          <a:p>
            <a:r>
              <a:rPr lang="en-US" sz="4000" b="1" dirty="0">
                <a:latin typeface="Times New Roman" panose="02020603050405020304" pitchFamily="18" charset="0"/>
                <a:cs typeface="Times New Roman" panose="02020603050405020304" pitchFamily="18" charset="0"/>
              </a:rPr>
              <a:t>5. </a:t>
            </a:r>
            <a:r>
              <a:rPr lang="vi-VN" sz="4000" b="1" dirty="0">
                <a:latin typeface="Times New Roman" panose="02020603050405020304" pitchFamily="18" charset="0"/>
                <a:cs typeface="Times New Roman" panose="02020603050405020304" pitchFamily="18" charset="0"/>
              </a:rPr>
              <a:t>Họa sĩ, Nghệ sĩ nhân dân Lê Huy Quang</a:t>
            </a:r>
            <a:r>
              <a:rPr lang="vi-VN" sz="4000" dirty="0">
                <a:latin typeface="Times New Roman" panose="02020603050405020304" pitchFamily="18" charset="0"/>
                <a:cs typeface="Times New Roman" panose="02020603050405020304" pitchFamily="18" charset="0"/>
              </a:rPr>
              <a:t> (1944–2023) quê ở Thạch Hà, Hà Tĩnh. Ông tốt nghiệp Trường Nghệ thuật Hà Nội và Đại học Sân khấu Điện ảnh Hà Nội. Tác phẩm tiêu biểu: </a:t>
            </a:r>
            <a:r>
              <a:rPr lang="vi-VN" sz="4000" i="1" dirty="0">
                <a:latin typeface="Times New Roman" panose="02020603050405020304" pitchFamily="18" charset="0"/>
                <a:cs typeface="Times New Roman" panose="02020603050405020304" pitchFamily="18" charset="0"/>
              </a:rPr>
              <a:t>Tạm biệt Hải Phòng, Chân dung, Chùa Hương, Mái phố tuổi thơ, Mùa xuân, Tóc quê, Ký ức Hà Nội</a:t>
            </a:r>
            <a:r>
              <a:rPr lang="vi-VN" sz="4000" dirty="0">
                <a:latin typeface="Times New Roman" panose="02020603050405020304" pitchFamily="18" charset="0"/>
                <a:cs typeface="Times New Roman" panose="02020603050405020304" pitchFamily="18" charset="0"/>
              </a:rPr>
              <a:t>… Ông được tặng nhiều huân chương và bằng khen vì đóng góp cho nghệ thuật Việt Nam.</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7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762000"/>
            <a:ext cx="4800600" cy="5638800"/>
          </a:xfrm>
          <a:prstGeom prst="rect">
            <a:avLst/>
          </a:prstGeom>
        </p:spPr>
      </p:pic>
      <p:pic>
        <p:nvPicPr>
          <p:cNvPr id="4" name="Picture 3"/>
          <p:cNvPicPr>
            <a:picLocks noChangeAspect="1"/>
          </p:cNvPicPr>
          <p:nvPr/>
        </p:nvPicPr>
        <p:blipFill>
          <a:blip r:embed="rId3"/>
          <a:stretch>
            <a:fillRect/>
          </a:stretch>
        </p:blipFill>
        <p:spPr>
          <a:xfrm>
            <a:off x="6553200" y="762000"/>
            <a:ext cx="5181600" cy="5638800"/>
          </a:xfrm>
          <a:prstGeom prst="rect">
            <a:avLst/>
          </a:prstGeom>
        </p:spPr>
      </p:pic>
    </p:spTree>
    <p:extLst>
      <p:ext uri="{BB962C8B-B14F-4D97-AF65-F5344CB8AC3E}">
        <p14:creationId xmlns:p14="http://schemas.microsoft.com/office/powerpoint/2010/main" val="148250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33400"/>
            <a:ext cx="10744200" cy="800219"/>
          </a:xfrm>
          <a:prstGeom prst="rect">
            <a:avLst/>
          </a:prstGeom>
        </p:spPr>
        <p:txBody>
          <a:bodyPr wrap="square">
            <a:spAutoFit/>
          </a:bodyPr>
          <a:lstStyle/>
          <a:p>
            <a:pPr>
              <a:lnSpc>
                <a:spcPct val="115000"/>
              </a:lnSpc>
              <a:spcAft>
                <a:spcPts val="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Hoạ sĩ, nhà giáo Võ Tá Hùng</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5800" y="1371600"/>
            <a:ext cx="10667999" cy="5333999"/>
          </a:xfrm>
          <a:prstGeom prst="rect">
            <a:avLst/>
          </a:prstGeom>
        </p:spPr>
      </p:pic>
    </p:spTree>
    <p:extLst>
      <p:ext uri="{BB962C8B-B14F-4D97-AF65-F5344CB8AC3E}">
        <p14:creationId xmlns:p14="http://schemas.microsoft.com/office/powerpoint/2010/main" val="40591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11734800" cy="6276334"/>
          </a:xfrm>
          <a:prstGeom prst="rect">
            <a:avLst/>
          </a:prstGeom>
          <a:solidFill>
            <a:schemeClr val="accent3">
              <a:lumMod val="20000"/>
              <a:lumOff val="80000"/>
            </a:schemeClr>
          </a:solidFill>
        </p:spPr>
        <p:txBody>
          <a:bodyPr wrap="square">
            <a:spAutoFit/>
          </a:bodyPr>
          <a:lstStyle/>
          <a:p>
            <a:pPr>
              <a:lnSpc>
                <a:spcPct val="115000"/>
              </a:lnSpc>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Hoạ sĩ, nhà giáo Võ Tá Hùng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Sinh ngày 10/2/1955</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Quê quán: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Thọ</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 Tĩnh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Tốt nghiệp Trường Đại học Mỹ thuật Công nghiệp Hà Nội, chuyên ngành Đồ họa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Hội viên Hội Mỹ thuật Việt Nam, năm vào Hội 1984</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Địa chỉ: Ngõ 84, phố Ngọc Khánh, quận Ba Đình, Hà Nội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phẩm chính: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 quê (sơn dầu, 167x107cm); Ngày mùa (sơn dầu, 125x167cm); Đê làng (sơn dầu, 200x100cm); Biển vắng (sơn dầu, 167x107cm); Làng ven sông (sơn dầu,167x107cm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2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20" y="0"/>
            <a:ext cx="4371633" cy="2743200"/>
          </a:xfrm>
          <a:custGeom>
            <a:avLst/>
            <a:gdLst/>
            <a:ahLst/>
            <a:cxnLst/>
            <a:rect l="l" t="t" r="r" b="b"/>
            <a:pathLst>
              <a:path w="6557450" h="4114800">
                <a:moveTo>
                  <a:pt x="0" y="0"/>
                </a:moveTo>
                <a:lnTo>
                  <a:pt x="6557450" y="0"/>
                </a:lnTo>
                <a:lnTo>
                  <a:pt x="65574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822561" y="4114800"/>
            <a:ext cx="2369439" cy="2743200"/>
          </a:xfrm>
          <a:custGeom>
            <a:avLst/>
            <a:gdLst/>
            <a:ahLst/>
            <a:cxnLst/>
            <a:rect l="l" t="t" r="r" b="b"/>
            <a:pathLst>
              <a:path w="3554158" h="4114800">
                <a:moveTo>
                  <a:pt x="0" y="0"/>
                </a:moveTo>
                <a:lnTo>
                  <a:pt x="3554158" y="0"/>
                </a:lnTo>
                <a:lnTo>
                  <a:pt x="35541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61797" y="4977384"/>
            <a:ext cx="2695194" cy="2743200"/>
          </a:xfrm>
          <a:custGeom>
            <a:avLst/>
            <a:gdLst/>
            <a:ahLst/>
            <a:cxnLst/>
            <a:rect l="l" t="t" r="r" b="b"/>
            <a:pathLst>
              <a:path w="4042791" h="4114800">
                <a:moveTo>
                  <a:pt x="0" y="0"/>
                </a:moveTo>
                <a:lnTo>
                  <a:pt x="4042791" y="0"/>
                </a:lnTo>
                <a:lnTo>
                  <a:pt x="40427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2686">
            <a:off x="10413292" y="0"/>
            <a:ext cx="2185817" cy="1371600"/>
          </a:xfrm>
          <a:custGeom>
            <a:avLst/>
            <a:gdLst/>
            <a:ahLst/>
            <a:cxnLst/>
            <a:rect l="l" t="t" r="r" b="b"/>
            <a:pathLst>
              <a:path w="3278725" h="2057400">
                <a:moveTo>
                  <a:pt x="0" y="0"/>
                </a:moveTo>
                <a:lnTo>
                  <a:pt x="3278726" y="0"/>
                </a:lnTo>
                <a:lnTo>
                  <a:pt x="327872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79ED0356-19C8-458F-B63D-D82D61ADCB4B}"/>
              </a:ext>
            </a:extLst>
          </p:cNvPr>
          <p:cNvSpPr txBox="1"/>
          <p:nvPr/>
        </p:nvSpPr>
        <p:spPr>
          <a:xfrm>
            <a:off x="800100" y="2167321"/>
            <a:ext cx="10591800" cy="1754326"/>
          </a:xfrm>
          <a:prstGeom prst="rect">
            <a:avLst/>
          </a:prstGeom>
          <a:noFill/>
        </p:spPr>
        <p:txBody>
          <a:bodyPr wrap="square" rtlCol="0">
            <a:spAutoFit/>
          </a:bodyPr>
          <a:lstStyle/>
          <a:p>
            <a:pPr algn="ctr"/>
            <a:r>
              <a:rPr lang="en-US" sz="5400" b="1" dirty="0">
                <a:solidFill>
                  <a:schemeClr val="accent5">
                    <a:lumMod val="50000"/>
                  </a:schemeClr>
                </a:solidFill>
                <a:latin typeface="Times New Roman" panose="02020603050405020304" pitchFamily="18" charset="0"/>
                <a:cs typeface="Times New Roman" panose="02020603050405020304" pitchFamily="18" charset="0"/>
              </a:rPr>
              <a:t>I.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Tìm</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hiểu</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họa</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sĩ</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tiêu</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biểu</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br>
              <a:rPr lang="en-US" sz="5400" b="1" dirty="0">
                <a:solidFill>
                  <a:schemeClr val="accent5">
                    <a:lumMod val="50000"/>
                  </a:schemeClr>
                </a:solidFill>
                <a:latin typeface="Times New Roman" panose="02020603050405020304" pitchFamily="18" charset="0"/>
                <a:cs typeface="Times New Roman" panose="02020603050405020304" pitchFamily="18" charset="0"/>
              </a:rPr>
            </a:br>
            <a:r>
              <a:rPr lang="en-US" sz="5400" b="1" dirty="0" err="1">
                <a:solidFill>
                  <a:schemeClr val="accent5">
                    <a:lumMod val="50000"/>
                  </a:schemeClr>
                </a:solidFill>
                <a:latin typeface="Times New Roman" panose="02020603050405020304" pitchFamily="18" charset="0"/>
                <a:cs typeface="Times New Roman" panose="02020603050405020304" pitchFamily="18" charset="0"/>
              </a:rPr>
              <a:t>người</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Hà</a:t>
            </a:r>
            <a:r>
              <a:rPr lang="en-US" sz="5400" b="1" dirty="0">
                <a:solidFill>
                  <a:schemeClr val="accent5">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cs typeface="Times New Roman" panose="02020603050405020304" pitchFamily="18" charset="0"/>
              </a:rPr>
              <a:t>Tĩnh</a:t>
            </a:r>
            <a:endParaRPr lang="en-US" sz="5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6481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685800"/>
            <a:ext cx="5410200" cy="5638800"/>
          </a:xfrm>
          <a:prstGeom prst="rect">
            <a:avLst/>
          </a:prstGeom>
        </p:spPr>
      </p:pic>
      <p:pic>
        <p:nvPicPr>
          <p:cNvPr id="4" name="Picture 3"/>
          <p:cNvPicPr>
            <a:picLocks noChangeAspect="1"/>
          </p:cNvPicPr>
          <p:nvPr/>
        </p:nvPicPr>
        <p:blipFill>
          <a:blip r:embed="rId3"/>
          <a:stretch>
            <a:fillRect/>
          </a:stretch>
        </p:blipFill>
        <p:spPr>
          <a:xfrm>
            <a:off x="6705600" y="228600"/>
            <a:ext cx="4876800" cy="6400800"/>
          </a:xfrm>
          <a:prstGeom prst="rect">
            <a:avLst/>
          </a:prstGeom>
        </p:spPr>
      </p:pic>
    </p:spTree>
    <p:extLst>
      <p:ext uri="{BB962C8B-B14F-4D97-AF65-F5344CB8AC3E}">
        <p14:creationId xmlns:p14="http://schemas.microsoft.com/office/powerpoint/2010/main" val="40933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685800"/>
            <a:ext cx="6096000" cy="1077218"/>
          </a:xfrm>
          <a:prstGeom prst="rect">
            <a:avLst/>
          </a:prstGeom>
        </p:spPr>
        <p:txBody>
          <a:bodyPr>
            <a:spAutoFit/>
          </a:bodyPr>
          <a:lstStyle/>
          <a:p>
            <a:r>
              <a:rPr lang="en-US" sz="3200" b="1" dirty="0">
                <a:latin typeface="Times New Roman" panose="02020603050405020304" pitchFamily="18" charset="0"/>
                <a:cs typeface="Times New Roman" panose="02020603050405020304" pitchFamily="18" charset="0"/>
              </a:rPr>
              <a:t>7. </a:t>
            </a:r>
            <a:r>
              <a:rPr lang="vi-VN" sz="3200" b="1" dirty="0">
                <a:latin typeface="Times New Roman" panose="02020603050405020304" pitchFamily="18" charset="0"/>
                <a:cs typeface="Times New Roman" panose="02020603050405020304" pitchFamily="18" charset="0"/>
              </a:rPr>
              <a:t>Họa sĩ Nguyễn Thọ Tường</a:t>
            </a: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71600" y="1371600"/>
            <a:ext cx="9525000" cy="5334893"/>
          </a:xfrm>
          <a:prstGeom prst="rect">
            <a:avLst/>
          </a:prstGeom>
        </p:spPr>
      </p:pic>
    </p:spTree>
    <p:extLst>
      <p:ext uri="{BB962C8B-B14F-4D97-AF65-F5344CB8AC3E}">
        <p14:creationId xmlns:p14="http://schemas.microsoft.com/office/powerpoint/2010/main" val="62023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52400"/>
            <a:ext cx="11277600" cy="6186309"/>
          </a:xfrm>
          <a:prstGeom prst="rect">
            <a:avLst/>
          </a:prstGeom>
          <a:solidFill>
            <a:schemeClr val="accent4">
              <a:lumMod val="20000"/>
              <a:lumOff val="80000"/>
            </a:schemeClr>
          </a:solidFill>
        </p:spPr>
        <p:txBody>
          <a:bodyPr wrap="square">
            <a:spAutoFit/>
          </a:bodyPr>
          <a:lstStyle/>
          <a:p>
            <a:r>
              <a:rPr lang="en-US" sz="3600" b="1" dirty="0">
                <a:latin typeface="Times New Roman" panose="02020603050405020304" pitchFamily="18" charset="0"/>
                <a:cs typeface="Times New Roman" panose="02020603050405020304" pitchFamily="18" charset="0"/>
              </a:rPr>
              <a:t>7. </a:t>
            </a:r>
            <a:r>
              <a:rPr lang="vi-VN" sz="3600" b="1" dirty="0">
                <a:latin typeface="Times New Roman" panose="02020603050405020304" pitchFamily="18" charset="0"/>
                <a:cs typeface="Times New Roman" panose="02020603050405020304" pitchFamily="18" charset="0"/>
              </a:rPr>
              <a:t>Họa sĩ Nguyễn Thọ Tường</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Sinh ngày 17/10/1957, quê ở xã Thạch Hưng, huyện Thạch Hà, tỉnh Hà Tĩnh.</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Ông tốt nghiệp Trường Đại học Mỹ thuật Việt Nam. Là hội viên Hội Mỹ thuật Việt Nam, hội viên Hội Nhà báo Việt Nam.</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Một số tác phẩm tiêu biểu của ông như: </a:t>
            </a:r>
            <a:r>
              <a:rPr lang="vi-VN" sz="3600" i="1" dirty="0">
                <a:latin typeface="Times New Roman" panose="02020603050405020304" pitchFamily="18" charset="0"/>
                <a:cs typeface="Times New Roman" panose="02020603050405020304" pitchFamily="18" charset="0"/>
              </a:rPr>
              <a:t>Quân thiện chiến</a:t>
            </a:r>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Ánh sáng lòng đất mẹ</a:t>
            </a:r>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Những người mở đường chiến tranh</a:t>
            </a:r>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Mãi nhớ chiến trường</a:t>
            </a:r>
            <a:r>
              <a:rPr lang="vi-VN" sz="3600" dirty="0">
                <a:latin typeface="Times New Roman" panose="02020603050405020304" pitchFamily="18" charset="0"/>
                <a:cs typeface="Times New Roman" panose="02020603050405020304" pitchFamily="18" charset="0"/>
              </a:rPr>
              <a:t>…</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Ông được nhận Huy chương Vì sự nghiệp Mỹ thuật Việt Nam.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14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609600"/>
            <a:ext cx="4876800" cy="5715000"/>
          </a:xfrm>
          <a:prstGeom prst="rect">
            <a:avLst/>
          </a:prstGeom>
        </p:spPr>
      </p:pic>
      <p:pic>
        <p:nvPicPr>
          <p:cNvPr id="4" name="Picture 3"/>
          <p:cNvPicPr>
            <a:picLocks noChangeAspect="1"/>
          </p:cNvPicPr>
          <p:nvPr/>
        </p:nvPicPr>
        <p:blipFill>
          <a:blip r:embed="rId3"/>
          <a:stretch>
            <a:fillRect/>
          </a:stretch>
        </p:blipFill>
        <p:spPr>
          <a:xfrm>
            <a:off x="6324600" y="609600"/>
            <a:ext cx="5286375" cy="5715000"/>
          </a:xfrm>
          <a:prstGeom prst="rect">
            <a:avLst/>
          </a:prstGeom>
        </p:spPr>
      </p:pic>
    </p:spTree>
    <p:extLst>
      <p:ext uri="{BB962C8B-B14F-4D97-AF65-F5344CB8AC3E}">
        <p14:creationId xmlns:p14="http://schemas.microsoft.com/office/powerpoint/2010/main" val="413654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04800"/>
            <a:ext cx="10896600" cy="646331"/>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8. </a:t>
            </a:r>
            <a:r>
              <a:rPr lang="vi-VN" sz="3600" b="1" dirty="0">
                <a:latin typeface="Times New Roman" panose="02020603050405020304" pitchFamily="18" charset="0"/>
                <a:cs typeface="Times New Roman" panose="02020603050405020304" pitchFamily="18" charset="0"/>
              </a:rPr>
              <a:t>Họa sĩ, nhà điêu khắc Phạm Xuân Sinh</a:t>
            </a:r>
            <a:endParaRPr lang="en-US" sz="3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9200" y="1295400"/>
            <a:ext cx="9525000" cy="5181600"/>
          </a:xfrm>
          <a:prstGeom prst="rect">
            <a:avLst/>
          </a:prstGeom>
        </p:spPr>
      </p:pic>
    </p:spTree>
    <p:extLst>
      <p:ext uri="{BB962C8B-B14F-4D97-AF65-F5344CB8AC3E}">
        <p14:creationId xmlns:p14="http://schemas.microsoft.com/office/powerpoint/2010/main" val="5741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990600"/>
            <a:ext cx="10896600" cy="5078313"/>
          </a:xfrm>
          <a:prstGeom prst="rect">
            <a:avLst/>
          </a:prstGeom>
          <a:solidFill>
            <a:schemeClr val="accent2">
              <a:lumMod val="20000"/>
              <a:lumOff val="80000"/>
            </a:schemeClr>
          </a:solidFill>
        </p:spPr>
        <p:txBody>
          <a:bodyPr wrap="square">
            <a:spAutoFit/>
          </a:bodyPr>
          <a:lstStyle/>
          <a:p>
            <a:r>
              <a:rPr lang="en-US" sz="3600" b="1" dirty="0">
                <a:latin typeface="Times New Roman" panose="02020603050405020304" pitchFamily="18" charset="0"/>
                <a:cs typeface="Times New Roman" panose="02020603050405020304" pitchFamily="18" charset="0"/>
              </a:rPr>
              <a:t>8. </a:t>
            </a:r>
            <a:r>
              <a:rPr lang="vi-VN" sz="3600" b="1" dirty="0">
                <a:latin typeface="Times New Roman" panose="02020603050405020304" pitchFamily="18" charset="0"/>
                <a:cs typeface="Times New Roman" panose="02020603050405020304" pitchFamily="18" charset="0"/>
              </a:rPr>
              <a:t>Họa sĩ, nhà điêu khắc Phạm Xuân Sinh</a:t>
            </a:r>
            <a:endParaRPr lang="en-US" sz="3600" b="1"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Sinh ngày 25/8/1958 tại xã Phúc Đồng, huyện Hương Khê, tỉnh Hà Tĩnh.Ông tốt nghiệp Trường Đại học Mỹ thuật Công nghiệp Hà Nội, là hội viên Hội Mỹ thuật Việt Nam.Một số tác phẩm tiêu biểu của ông như: Màu xanh tuổi thơ, Chiến tranh đã qua, Nỗi đau chiến tranh, Tưởng niệm về một con đường, Mùa thi…Ông đạt Huy chương Đồng Triển lãm Mỹ thuật toàn quốc năm 1990, giải Ba trong Triển lãm Mỹ thuật lực lượng vũ trang năm 2002.</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43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914400"/>
            <a:ext cx="5257800" cy="5638800"/>
          </a:xfrm>
          <a:prstGeom prst="rect">
            <a:avLst/>
          </a:prstGeom>
        </p:spPr>
      </p:pic>
      <p:pic>
        <p:nvPicPr>
          <p:cNvPr id="5" name="Picture 4"/>
          <p:cNvPicPr>
            <a:picLocks noChangeAspect="1"/>
          </p:cNvPicPr>
          <p:nvPr/>
        </p:nvPicPr>
        <p:blipFill>
          <a:blip r:embed="rId3"/>
          <a:stretch>
            <a:fillRect/>
          </a:stretch>
        </p:blipFill>
        <p:spPr>
          <a:xfrm>
            <a:off x="6477000" y="955220"/>
            <a:ext cx="5181600" cy="5597979"/>
          </a:xfrm>
          <a:prstGeom prst="rect">
            <a:avLst/>
          </a:prstGeom>
        </p:spPr>
      </p:pic>
    </p:spTree>
    <p:extLst>
      <p:ext uri="{BB962C8B-B14F-4D97-AF65-F5344CB8AC3E}">
        <p14:creationId xmlns:p14="http://schemas.microsoft.com/office/powerpoint/2010/main" val="90564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8407492">
            <a:off x="10991945" y="-280176"/>
            <a:ext cx="877885" cy="2009947"/>
          </a:xfrm>
          <a:custGeom>
            <a:avLst/>
            <a:gdLst/>
            <a:ahLst/>
            <a:cxnLst/>
            <a:rect l="l" t="t" r="r" b="b"/>
            <a:pathLst>
              <a:path w="2263140" h="4114800">
                <a:moveTo>
                  <a:pt x="0" y="0"/>
                </a:moveTo>
                <a:lnTo>
                  <a:pt x="2263140" y="0"/>
                </a:lnTo>
                <a:lnTo>
                  <a:pt x="22631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2626184">
            <a:off x="-1074111" y="63583"/>
            <a:ext cx="2624349" cy="1738631"/>
          </a:xfrm>
          <a:custGeom>
            <a:avLst/>
            <a:gdLst/>
            <a:ahLst/>
            <a:cxnLst/>
            <a:rect l="l" t="t" r="r" b="b"/>
            <a:pathLst>
              <a:path w="3936524" h="2607947">
                <a:moveTo>
                  <a:pt x="0" y="0"/>
                </a:moveTo>
                <a:lnTo>
                  <a:pt x="3936524" y="0"/>
                </a:lnTo>
                <a:lnTo>
                  <a:pt x="3936524" y="2607947"/>
                </a:lnTo>
                <a:lnTo>
                  <a:pt x="0" y="26079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44DD3A7-9E2A-45CD-9864-079D50E4E0B9}"/>
              </a:ext>
            </a:extLst>
          </p:cNvPr>
          <p:cNvSpPr txBox="1"/>
          <p:nvPr/>
        </p:nvSpPr>
        <p:spPr>
          <a:xfrm>
            <a:off x="1143000" y="502011"/>
            <a:ext cx="9829800" cy="430887"/>
          </a:xfrm>
          <a:prstGeom prst="rect">
            <a:avLst/>
          </a:prstGeom>
          <a:noFill/>
        </p:spPr>
        <p:txBody>
          <a:bodyPr wrap="square" lIns="0" tIns="0" rIns="0" bIns="0"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tranh</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F68AD0C-F885-4F62-AD61-E638700F3BA1}"/>
              </a:ext>
            </a:extLst>
          </p:cNvPr>
          <p:cNvPicPr>
            <a:picLocks noChangeAspect="1"/>
          </p:cNvPicPr>
          <p:nvPr/>
        </p:nvPicPr>
        <p:blipFill>
          <a:blip r:embed="rId6"/>
          <a:stretch>
            <a:fillRect/>
          </a:stretch>
        </p:blipFill>
        <p:spPr>
          <a:xfrm>
            <a:off x="228601" y="1143000"/>
            <a:ext cx="4191000" cy="5505415"/>
          </a:xfrm>
          <a:prstGeom prst="rect">
            <a:avLst/>
          </a:prstGeom>
        </p:spPr>
      </p:pic>
    </p:spTree>
    <p:extLst>
      <p:ext uri="{BB962C8B-B14F-4D97-AF65-F5344CB8AC3E}">
        <p14:creationId xmlns:p14="http://schemas.microsoft.com/office/powerpoint/2010/main" val="21727954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20" y="0"/>
            <a:ext cx="4371633" cy="2743200"/>
          </a:xfrm>
          <a:custGeom>
            <a:avLst/>
            <a:gdLst/>
            <a:ahLst/>
            <a:cxnLst/>
            <a:rect l="l" t="t" r="r" b="b"/>
            <a:pathLst>
              <a:path w="6557450" h="4114800">
                <a:moveTo>
                  <a:pt x="0" y="0"/>
                </a:moveTo>
                <a:lnTo>
                  <a:pt x="6557450" y="0"/>
                </a:lnTo>
                <a:lnTo>
                  <a:pt x="65574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822561" y="4114800"/>
            <a:ext cx="2369439" cy="2743200"/>
          </a:xfrm>
          <a:custGeom>
            <a:avLst/>
            <a:gdLst/>
            <a:ahLst/>
            <a:cxnLst/>
            <a:rect l="l" t="t" r="r" b="b"/>
            <a:pathLst>
              <a:path w="3554158" h="4114800">
                <a:moveTo>
                  <a:pt x="0" y="0"/>
                </a:moveTo>
                <a:lnTo>
                  <a:pt x="3554158" y="0"/>
                </a:lnTo>
                <a:lnTo>
                  <a:pt x="35541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61797" y="4977384"/>
            <a:ext cx="2695194" cy="2743200"/>
          </a:xfrm>
          <a:custGeom>
            <a:avLst/>
            <a:gdLst/>
            <a:ahLst/>
            <a:cxnLst/>
            <a:rect l="l" t="t" r="r" b="b"/>
            <a:pathLst>
              <a:path w="4042791" h="4114800">
                <a:moveTo>
                  <a:pt x="0" y="0"/>
                </a:moveTo>
                <a:lnTo>
                  <a:pt x="4042791" y="0"/>
                </a:lnTo>
                <a:lnTo>
                  <a:pt x="40427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2686">
            <a:off x="10413292" y="0"/>
            <a:ext cx="2185817" cy="1371600"/>
          </a:xfrm>
          <a:custGeom>
            <a:avLst/>
            <a:gdLst/>
            <a:ahLst/>
            <a:cxnLst/>
            <a:rect l="l" t="t" r="r" b="b"/>
            <a:pathLst>
              <a:path w="3278725" h="2057400">
                <a:moveTo>
                  <a:pt x="0" y="0"/>
                </a:moveTo>
                <a:lnTo>
                  <a:pt x="3278726" y="0"/>
                </a:lnTo>
                <a:lnTo>
                  <a:pt x="327872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79ED0356-19C8-458F-B63D-D82D61ADCB4B}"/>
              </a:ext>
            </a:extLst>
          </p:cNvPr>
          <p:cNvSpPr txBox="1"/>
          <p:nvPr/>
        </p:nvSpPr>
        <p:spPr>
          <a:xfrm>
            <a:off x="800100" y="2167321"/>
            <a:ext cx="10591800" cy="923330"/>
          </a:xfrm>
          <a:prstGeom prst="rect">
            <a:avLst/>
          </a:prstGeom>
          <a:noFill/>
        </p:spPr>
        <p:txBody>
          <a:bodyPr wrap="square" rtlCol="0">
            <a:spAutoFit/>
          </a:bodyPr>
          <a:lstStyle/>
          <a:p>
            <a:pPr algn="ctr"/>
            <a:r>
              <a:rPr lang="en-US" sz="5400" b="1" dirty="0">
                <a:solidFill>
                  <a:schemeClr val="accent5">
                    <a:lumMod val="50000"/>
                  </a:schemeClr>
                </a:solidFill>
                <a:latin typeface="Times New Roman" panose="02020603050405020304" pitchFamily="18" charset="0"/>
                <a:cs typeface="Times New Roman" panose="02020603050405020304" pitchFamily="18" charset="0"/>
              </a:rPr>
              <a:t>II. LUYỆN TẬP-VẬN DỤNG</a:t>
            </a:r>
          </a:p>
        </p:txBody>
      </p:sp>
    </p:spTree>
    <p:extLst>
      <p:ext uri="{BB962C8B-B14F-4D97-AF65-F5344CB8AC3E}">
        <p14:creationId xmlns:p14="http://schemas.microsoft.com/office/powerpoint/2010/main" val="7254945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11582400" cy="5262979"/>
          </a:xfrm>
          <a:prstGeom prst="rect">
            <a:avLst/>
          </a:prstGeom>
          <a:solidFill>
            <a:schemeClr val="bg2"/>
          </a:solid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Bức tranh </a:t>
            </a:r>
            <a:r>
              <a:rPr lang="vi-VN" sz="2800" b="1" dirty="0">
                <a:latin typeface="Times New Roman" panose="02020603050405020304" pitchFamily="18" charset="0"/>
                <a:cs typeface="Times New Roman" panose="02020603050405020304" pitchFamily="18" charset="0"/>
              </a:rPr>
              <a:t>“Bà cháu”</a:t>
            </a:r>
            <a:r>
              <a:rPr lang="vi-VN" sz="2800" dirty="0">
                <a:latin typeface="Times New Roman" panose="02020603050405020304" pitchFamily="18" charset="0"/>
                <a:cs typeface="Times New Roman" panose="02020603050405020304" pitchFamily="18" charset="0"/>
              </a:rPr>
              <a:t> của họa sĩ </a:t>
            </a:r>
            <a:r>
              <a:rPr lang="vi-VN" sz="2800" b="1" dirty="0">
                <a:latin typeface="Times New Roman" panose="02020603050405020304" pitchFamily="18" charset="0"/>
                <a:cs typeface="Times New Roman" panose="02020603050405020304" pitchFamily="18" charset="0"/>
              </a:rPr>
              <a:t>Nguyễn Phan Chánh</a:t>
            </a:r>
            <a:r>
              <a:rPr lang="vi-VN" sz="2800" dirty="0">
                <a:latin typeface="Times New Roman" panose="02020603050405020304" pitchFamily="18" charset="0"/>
                <a:cs typeface="Times New Roman" panose="02020603050405020304" pitchFamily="18" charset="0"/>
              </a:rPr>
              <a:t> là một tác phẩm giản dị mà sâu lắng, gợi cho người xem cảm giác ấm áp và thân thương. Trong tranh, người bà ngồi ân cần chỉnh lại áo cho đứa cháu nhỏ, xung quanh là mấy đứa trẻ đang hồn nhiên, ngoan ngoãn. Màu sắc trong tranh nhẹ nhàng, trầm ấm, gợi lên không gian yên bình của một ngôi nhà quê. Hình ảnh người bà với mái tóc bạc, khuôn mặt hiền hậu thể hiện tình yêu thương vô bờ dành cho con cháu. Các em nhỏ được vẽ với nét ngây thơ, đáng yêu, biểu tượng cho niềm vui và hạnh phúc trong gia đình. Qua bức tranh, người họa sĩ gửi gắm thông điệp về </a:t>
            </a:r>
            <a:r>
              <a:rPr lang="vi-VN" sz="2800" b="1" dirty="0">
                <a:latin typeface="Times New Roman" panose="02020603050405020304" pitchFamily="18" charset="0"/>
                <a:cs typeface="Times New Roman" panose="02020603050405020304" pitchFamily="18" charset="0"/>
              </a:rPr>
              <a:t>tình thân, sự gắn bó giữa các thế hệ</a:t>
            </a:r>
            <a:r>
              <a:rPr lang="vi-VN" sz="2800" dirty="0">
                <a:latin typeface="Times New Roman" panose="02020603050405020304" pitchFamily="18" charset="0"/>
                <a:cs typeface="Times New Roman" panose="02020603050405020304" pitchFamily="18" charset="0"/>
              </a:rPr>
              <a:t> trong mái ấm Việt Nam. Tác phẩm khiến người xem nhớ đến bà của mình – người luôn hi sinh, chăm sóc con cháu bằng tất cả tình yêu thương. “Bà cháu” không chỉ đẹp ở hình ảnh mà còn đẹp ở </a:t>
            </a:r>
            <a:r>
              <a:rPr lang="vi-VN" sz="2800" b="1" dirty="0">
                <a:latin typeface="Times New Roman" panose="02020603050405020304" pitchFamily="18" charset="0"/>
                <a:cs typeface="Times New Roman" panose="02020603050405020304" pitchFamily="18" charset="0"/>
              </a:rPr>
              <a:t>tình người sâu sắc</a:t>
            </a:r>
            <a:r>
              <a:rPr lang="vi-VN" sz="2800" dirty="0">
                <a:latin typeface="Times New Roman" panose="02020603050405020304" pitchFamily="18" charset="0"/>
                <a:cs typeface="Times New Roman" panose="02020603050405020304" pitchFamily="18" charset="0"/>
              </a:rPr>
              <a:t> mà nó truyền tải.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5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B593EB-2415-4D0D-B051-B5F51E7385B5}"/>
              </a:ext>
            </a:extLst>
          </p:cNvPr>
          <p:cNvPicPr>
            <a:picLocks noChangeAspect="1"/>
          </p:cNvPicPr>
          <p:nvPr/>
        </p:nvPicPr>
        <p:blipFill rotWithShape="1">
          <a:blip r:embed="rId2"/>
          <a:srcRect t="16580"/>
          <a:stretch/>
        </p:blipFill>
        <p:spPr>
          <a:xfrm>
            <a:off x="6289589" y="553660"/>
            <a:ext cx="5375189" cy="5750680"/>
          </a:xfrm>
          <a:prstGeom prst="ellipse">
            <a:avLst/>
          </a:prstGeom>
          <a:ln>
            <a:noFill/>
          </a:ln>
          <a:effectLst>
            <a:softEdge rad="112500"/>
          </a:effectLst>
        </p:spPr>
      </p:pic>
      <p:sp>
        <p:nvSpPr>
          <p:cNvPr id="3" name="Freeform 5">
            <a:extLst>
              <a:ext uri="{FF2B5EF4-FFF2-40B4-BE49-F238E27FC236}">
                <a16:creationId xmlns:a16="http://schemas.microsoft.com/office/drawing/2014/main" id="{1E1CD359-D12A-4EBC-A0DC-63CC34E4B919}"/>
              </a:ext>
            </a:extLst>
          </p:cNvPr>
          <p:cNvSpPr/>
          <p:nvPr/>
        </p:nvSpPr>
        <p:spPr>
          <a:xfrm>
            <a:off x="152400" y="26670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3F5650B-709F-486F-94C3-49D7B423C915}"/>
              </a:ext>
            </a:extLst>
          </p:cNvPr>
          <p:cNvSpPr txBox="1"/>
          <p:nvPr/>
        </p:nvSpPr>
        <p:spPr>
          <a:xfrm>
            <a:off x="914400" y="685800"/>
            <a:ext cx="5791200" cy="430887"/>
          </a:xfrm>
          <a:prstGeom prst="rect">
            <a:avLst/>
          </a:prstGeom>
          <a:noFill/>
        </p:spPr>
        <p:txBody>
          <a:bodyPr wrap="square" lIns="0" tIns="0" rIns="0" bIns="0" rtlCol="0">
            <a:spAutoFit/>
          </a:bodyPr>
          <a:lstStyle/>
          <a:p>
            <a:pPr algn="l"/>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Họa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Nguyễn</a:t>
            </a:r>
            <a:r>
              <a:rPr lang="en-US" sz="2800" b="1" dirty="0">
                <a:solidFill>
                  <a:srgbClr val="002060"/>
                </a:solidFill>
                <a:latin typeface="Times New Roman" panose="02020603050405020304" pitchFamily="18" charset="0"/>
                <a:cs typeface="Times New Roman" panose="02020603050405020304" pitchFamily="18" charset="0"/>
              </a:rPr>
              <a:t> Phan </a:t>
            </a:r>
            <a:r>
              <a:rPr lang="en-US" sz="2800" b="1" dirty="0" err="1">
                <a:solidFill>
                  <a:srgbClr val="002060"/>
                </a:solidFill>
                <a:latin typeface="Times New Roman" panose="02020603050405020304" pitchFamily="18" charset="0"/>
                <a:cs typeface="Times New Roman" panose="02020603050405020304" pitchFamily="18" charset="0"/>
              </a:rPr>
              <a:t>Chánh</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6D5B487C-3990-4C2C-A185-EA9706E2E930}"/>
              </a:ext>
            </a:extLst>
          </p:cNvPr>
          <p:cNvSpPr/>
          <p:nvPr/>
        </p:nvSpPr>
        <p:spPr>
          <a:xfrm rot="19007115">
            <a:off x="-1819996" y="-583998"/>
            <a:ext cx="2954195" cy="1658549"/>
          </a:xfrm>
          <a:custGeom>
            <a:avLst/>
            <a:gdLst/>
            <a:ahLst/>
            <a:cxnLst/>
            <a:rect l="l" t="t" r="r" b="b"/>
            <a:pathLst>
              <a:path w="7315200" h="3630168">
                <a:moveTo>
                  <a:pt x="0" y="0"/>
                </a:moveTo>
                <a:lnTo>
                  <a:pt x="7315200" y="0"/>
                </a:lnTo>
                <a:lnTo>
                  <a:pt x="7315200" y="3630168"/>
                </a:lnTo>
                <a:lnTo>
                  <a:pt x="0" y="36301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4557FE4-6F83-46C4-BE7F-B38BF53FB77F}"/>
              </a:ext>
            </a:extLst>
          </p:cNvPr>
          <p:cNvSpPr txBox="1"/>
          <p:nvPr/>
        </p:nvSpPr>
        <p:spPr>
          <a:xfrm>
            <a:off x="5410200" y="6228389"/>
            <a:ext cx="6781800" cy="492443"/>
          </a:xfrm>
          <a:prstGeom prst="rect">
            <a:avLst/>
          </a:prstGeom>
          <a:noFill/>
        </p:spPr>
        <p:txBody>
          <a:bodyPr wrap="square" lIns="0" tIns="0" rIns="0" bIns="0"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Nguyễn</a:t>
            </a:r>
            <a:r>
              <a:rPr lang="en-US" sz="3200" dirty="0">
                <a:solidFill>
                  <a:srgbClr val="002060"/>
                </a:solidFill>
                <a:latin typeface="Times New Roman" panose="02020603050405020304" pitchFamily="18" charset="0"/>
                <a:cs typeface="Times New Roman" panose="02020603050405020304" pitchFamily="18" charset="0"/>
              </a:rPr>
              <a:t> Phan </a:t>
            </a:r>
            <a:r>
              <a:rPr lang="en-US" sz="3200" dirty="0" err="1">
                <a:solidFill>
                  <a:srgbClr val="002060"/>
                </a:solidFill>
                <a:latin typeface="Times New Roman" panose="02020603050405020304" pitchFamily="18" charset="0"/>
                <a:cs typeface="Times New Roman" panose="02020603050405020304" pitchFamily="18" charset="0"/>
              </a:rPr>
              <a:t>Chánh</a:t>
            </a:r>
            <a:r>
              <a:rPr lang="en-US" sz="3200" dirty="0">
                <a:solidFill>
                  <a:srgbClr val="002060"/>
                </a:solidFill>
                <a:latin typeface="Times New Roman" panose="02020603050405020304" pitchFamily="18" charset="0"/>
                <a:cs typeface="Times New Roman" panose="02020603050405020304" pitchFamily="18" charset="0"/>
              </a:rPr>
              <a:t> (1892 - 1984)</a:t>
            </a:r>
          </a:p>
        </p:txBody>
      </p:sp>
      <p:sp>
        <p:nvSpPr>
          <p:cNvPr id="7" name="TextBox 6">
            <a:extLst>
              <a:ext uri="{FF2B5EF4-FFF2-40B4-BE49-F238E27FC236}">
                <a16:creationId xmlns:a16="http://schemas.microsoft.com/office/drawing/2014/main" id="{48181BBC-5D93-44B2-8C04-EAC081369D73}"/>
              </a:ext>
            </a:extLst>
          </p:cNvPr>
          <p:cNvSpPr txBox="1"/>
          <p:nvPr/>
        </p:nvSpPr>
        <p:spPr>
          <a:xfrm>
            <a:off x="1301432" y="1851831"/>
            <a:ext cx="4359877" cy="3717364"/>
          </a:xfrm>
          <a:prstGeom prst="rect">
            <a:avLst/>
          </a:prstGeom>
          <a:solidFill>
            <a:schemeClr val="bg2"/>
          </a:solidFill>
        </p:spPr>
        <p:txBody>
          <a:bodyPr wrap="square" lIns="0" tIns="0" rIns="0" bIns="0" rtlCol="0">
            <a:spAutoFit/>
          </a:bodyPr>
          <a:lstStyle/>
          <a:p>
            <a:pPr algn="just">
              <a:lnSpc>
                <a:spcPct val="125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Quê</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Tĩnh</a:t>
            </a:r>
            <a:r>
              <a:rPr lang="en-US" sz="2800" dirty="0">
                <a:solidFill>
                  <a:srgbClr val="002060"/>
                </a:solidFill>
                <a:latin typeface="Times New Roman" panose="02020603050405020304" pitchFamily="18" charset="0"/>
                <a:cs typeface="Times New Roman" panose="02020603050405020304" pitchFamily="18" charset="0"/>
              </a:rPr>
              <a:t>.</a:t>
            </a:r>
          </a:p>
          <a:p>
            <a:pPr algn="just">
              <a:lnSpc>
                <a:spcPct val="125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Bút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Hồng</a:t>
            </a:r>
            <a:r>
              <a:rPr lang="en-US" sz="2800" dirty="0">
                <a:solidFill>
                  <a:srgbClr val="002060"/>
                </a:solidFill>
                <a:latin typeface="Times New Roman" panose="02020603050405020304" pitchFamily="18" charset="0"/>
                <a:cs typeface="Times New Roman" panose="02020603050405020304" pitchFamily="18" charset="0"/>
              </a:rPr>
              <a:t> Nam.</a:t>
            </a:r>
          </a:p>
          <a:p>
            <a:pPr algn="just">
              <a:lnSpc>
                <a:spcPct val="125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lụa</a:t>
            </a:r>
            <a:r>
              <a:rPr lang="en-US" sz="2800" dirty="0">
                <a:solidFill>
                  <a:srgbClr val="002060"/>
                </a:solidFill>
                <a:latin typeface="Times New Roman" panose="02020603050405020304" pitchFamily="18" charset="0"/>
                <a:cs typeface="Times New Roman" panose="02020603050405020304" pitchFamily="18" charset="0"/>
              </a:rPr>
              <a:t>.</a:t>
            </a:r>
          </a:p>
          <a:p>
            <a:pPr algn="just">
              <a:lnSpc>
                <a:spcPct val="125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biệt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anim calcmode="lin" valueType="num">
                                      <p:cBhvr>
                                        <p:cTn id="18" dur="1000" fill="hold"/>
                                        <p:tgtEl>
                                          <p:spTgt spid="7">
                                            <p:bg/>
                                          </p:spTgt>
                                        </p:tgtEl>
                                        <p:attrNameLst>
                                          <p:attrName>ppt_x</p:attrName>
                                        </p:attrNameLst>
                                      </p:cBhvr>
                                      <p:tavLst>
                                        <p:tav tm="0">
                                          <p:val>
                                            <p:strVal val="#ppt_x"/>
                                          </p:val>
                                        </p:tav>
                                        <p:tav tm="100000">
                                          <p:val>
                                            <p:strVal val="#ppt_x"/>
                                          </p:val>
                                        </p:tav>
                                      </p:tavLst>
                                    </p:anim>
                                    <p:anim calcmode="lin" valueType="num">
                                      <p:cBhvr>
                                        <p:cTn id="19" dur="1000" fill="hold"/>
                                        <p:tgtEl>
                                          <p:spTgt spid="7">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anim calcmode="lin" valueType="num">
                                      <p:cBhvr>
                                        <p:cTn id="2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1000"/>
                                        <p:tgtEl>
                                          <p:spTgt spid="7">
                                            <p:txEl>
                                              <p:pRg st="1" end="1"/>
                                            </p:txEl>
                                          </p:spTgt>
                                        </p:tgtEl>
                                      </p:cBhvr>
                                    </p:animEffect>
                                    <p:anim calcmode="lin" valueType="num">
                                      <p:cBhvr>
                                        <p:cTn id="3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1000"/>
                                        <p:tgtEl>
                                          <p:spTgt spid="7">
                                            <p:txEl>
                                              <p:pRg st="2" end="2"/>
                                            </p:txEl>
                                          </p:spTgt>
                                        </p:tgtEl>
                                      </p:cBhvr>
                                    </p:animEffect>
                                    <p:anim calcmode="lin" valueType="num">
                                      <p:cBhvr>
                                        <p:cTn id="3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1000"/>
                                        <p:tgtEl>
                                          <p:spTgt spid="7">
                                            <p:txEl>
                                              <p:pRg st="3" end="3"/>
                                            </p:txEl>
                                          </p:spTgt>
                                        </p:tgtEl>
                                      </p:cBhvr>
                                    </p:animEffect>
                                    <p:anim calcmode="lin" valueType="num">
                                      <p:cBhvr>
                                        <p:cTn id="4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11658600" cy="6740307"/>
          </a:xfrm>
          <a:prstGeom prst="rect">
            <a:avLst/>
          </a:prstGeom>
          <a:solidFill>
            <a:schemeClr val="accent2">
              <a:lumMod val="20000"/>
              <a:lumOff val="80000"/>
            </a:schemeClr>
          </a:solidFill>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Bức tranh </a:t>
            </a:r>
            <a:r>
              <a:rPr lang="vi-VN" sz="3600" b="1" dirty="0">
                <a:latin typeface="Times New Roman" panose="02020603050405020304" pitchFamily="18" charset="0"/>
                <a:cs typeface="Times New Roman" panose="02020603050405020304" pitchFamily="18" charset="0"/>
              </a:rPr>
              <a:t>“Chơi ô ăn quan”</a:t>
            </a:r>
            <a:r>
              <a:rPr lang="vi-VN" sz="3600" dirty="0">
                <a:latin typeface="Times New Roman" panose="02020603050405020304" pitchFamily="18" charset="0"/>
                <a:cs typeface="Times New Roman" panose="02020603050405020304" pitchFamily="18" charset="0"/>
              </a:rPr>
              <a:t> của họa sĩ </a:t>
            </a:r>
            <a:r>
              <a:rPr lang="vi-VN" sz="3600" b="1" dirty="0">
                <a:latin typeface="Times New Roman" panose="02020603050405020304" pitchFamily="18" charset="0"/>
                <a:cs typeface="Times New Roman" panose="02020603050405020304" pitchFamily="18" charset="0"/>
              </a:rPr>
              <a:t>Nguyễn Phan Chánh</a:t>
            </a:r>
            <a:r>
              <a:rPr lang="vi-VN" sz="3600" dirty="0">
                <a:latin typeface="Times New Roman" panose="02020603050405020304" pitchFamily="18" charset="0"/>
                <a:cs typeface="Times New Roman" panose="02020603050405020304" pitchFamily="18" charset="0"/>
              </a:rPr>
              <a:t> là một tác phẩm giàu tính dân tộc và đậm đà hồn quê Việt Nam. Tranh vẽ cảnh bốn em nhỏ ngồi quây quần trên nền đất, say mê chơi trò “ô ăn quan” – một trò chơi dân gian quen thuộc của trẻ em nông thôn. Họa sĩ sử dụng chất liệu lụa cùng gam màu nâu, vàng, đen dịu nhẹ để gợi lên không gian ấm áp, mộc mạc của làng quê. Các nhân vật trong tranh được khắc họa giản dị, tự nhiên nhưng vẫn toát lên vẻ chăm chú, hồn nhiên và gắn bó thân thiết. Qua bức tranh, người xem cảm nhận được không chỉ niềm vui tuổi thơ trong sáng mà còn thấy được tình yêu sâu sắc của tác giả đối với cuộc sống bình dị nơi thôn quê Việt Nam.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2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381000" y="0"/>
            <a:ext cx="12420600" cy="6858000"/>
          </a:xfrm>
          <a:prstGeom prst="irregularSeal1">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Lập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bảng</a:t>
            </a:r>
            <a:r>
              <a:rPr lang="en-US" sz="4800" dirty="0">
                <a:solidFill>
                  <a:srgbClr val="FF0000"/>
                </a:solidFill>
                <a:latin typeface="Times New Roman" panose="02020603050405020304" pitchFamily="18" charset="0"/>
                <a:cs typeface="Times New Roman" panose="02020603050405020304" pitchFamily="18" charset="0"/>
              </a:rPr>
              <a:t> so </a:t>
            </a:r>
            <a:r>
              <a:rPr lang="en-US" sz="4800" dirty="0" err="1">
                <a:solidFill>
                  <a:srgbClr val="FF0000"/>
                </a:solidFill>
                <a:latin typeface="Times New Roman" panose="02020603050405020304" pitchFamily="18" charset="0"/>
                <a:cs typeface="Times New Roman" panose="02020603050405020304" pitchFamily="18" charset="0"/>
              </a:rPr>
              <a:t>sánh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hoạ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sĩ</a:t>
            </a:r>
            <a:r>
              <a:rPr lang="en-US" sz="4800" dirty="0">
                <a:solidFill>
                  <a:srgbClr val="FF0000"/>
                </a:solidFill>
                <a:latin typeface="Times New Roman" panose="02020603050405020304" pitchFamily="18" charset="0"/>
                <a:cs typeface="Times New Roman" panose="02020603050405020304" pitchFamily="18" charset="0"/>
              </a:rPr>
              <a:t> ( </a:t>
            </a:r>
            <a:r>
              <a:rPr lang="en-US" sz="4800" dirty="0" err="1">
                <a:solidFill>
                  <a:srgbClr val="FF0000"/>
                </a:solidFill>
                <a:latin typeface="Times New Roman" panose="02020603050405020304" pitchFamily="18" charset="0"/>
                <a:cs typeface="Times New Roman" panose="02020603050405020304" pitchFamily="18" charset="0"/>
              </a:rPr>
              <a:t>Chất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đề</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chính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màu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sắc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cảm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xúc</a:t>
            </a:r>
            <a:r>
              <a:rPr lang="en-US" sz="4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36388559"/>
              </p:ext>
            </p:extLst>
          </p:nvPr>
        </p:nvGraphicFramePr>
        <p:xfrm>
          <a:off x="304800" y="152400"/>
          <a:ext cx="11430000" cy="5987796"/>
        </p:xfrm>
        <a:graphic>
          <a:graphicData uri="http://schemas.openxmlformats.org/drawingml/2006/table">
            <a:tbl>
              <a:tblPr firstRow="1" firstCol="1" bandRow="1">
                <a:tableStyleId>{5940675A-B579-460E-94D1-54222C63F5DA}</a:tableStyleId>
              </a:tblPr>
              <a:tblGrid>
                <a:gridCol w="2857500">
                  <a:extLst>
                    <a:ext uri="{9D8B030D-6E8A-4147-A177-3AD203B41FA5}">
                      <a16:colId xmlns:a16="http://schemas.microsoft.com/office/drawing/2014/main" val="235617998"/>
                    </a:ext>
                  </a:extLst>
                </a:gridCol>
                <a:gridCol w="3105978">
                  <a:extLst>
                    <a:ext uri="{9D8B030D-6E8A-4147-A177-3AD203B41FA5}">
                      <a16:colId xmlns:a16="http://schemas.microsoft.com/office/drawing/2014/main" val="3403089661"/>
                    </a:ext>
                  </a:extLst>
                </a:gridCol>
                <a:gridCol w="2981739">
                  <a:extLst>
                    <a:ext uri="{9D8B030D-6E8A-4147-A177-3AD203B41FA5}">
                      <a16:colId xmlns:a16="http://schemas.microsoft.com/office/drawing/2014/main" val="1808412795"/>
                    </a:ext>
                  </a:extLst>
                </a:gridCol>
                <a:gridCol w="2484783">
                  <a:extLst>
                    <a:ext uri="{9D8B030D-6E8A-4147-A177-3AD203B41FA5}">
                      <a16:colId xmlns:a16="http://schemas.microsoft.com/office/drawing/2014/main" val="1760236990"/>
                    </a:ext>
                  </a:extLst>
                </a:gridCol>
              </a:tblGrid>
              <a:tr h="0">
                <a:tc>
                  <a:txBody>
                    <a:bodyPr/>
                    <a:lstStyle/>
                    <a:p>
                      <a:endParaRPr lang="en-US" sz="32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Nguyễn</a:t>
                      </a:r>
                      <a:r>
                        <a:rPr lang="en-US" sz="3200" dirty="0">
                          <a:effectLst/>
                          <a:latin typeface="Times New Roman" panose="02020603050405020304" pitchFamily="18" charset="0"/>
                          <a:cs typeface="Times New Roman" panose="02020603050405020304" pitchFamily="18" charset="0"/>
                        </a:rPr>
                        <a:t> Phan </a:t>
                      </a:r>
                      <a:r>
                        <a:rPr lang="en-US" sz="3200" dirty="0" err="1">
                          <a:effectLst/>
                          <a:latin typeface="Times New Roman" panose="02020603050405020304" pitchFamily="18" charset="0"/>
                          <a:cs typeface="Times New Roman" panose="02020603050405020304" pitchFamily="18" charset="0"/>
                        </a:rPr>
                        <a:t>Chánh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Trần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Võ Tá Hùng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1560634238"/>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760400148"/>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Chất liệu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Lụa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Sơn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gốm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Sơn dầu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1518988293"/>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Phong cách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Mộc mạc, dân gian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Mạnh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mẽ</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đại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Trữ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gũi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2287251104"/>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Đề tài chính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Nông thôn, phụ nữ, trẻ em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quê</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Phong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quê</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3150761209"/>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Màu sắc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Nâu, vàng, nhẹ</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Tươi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Ấm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hòa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3548170539"/>
                  </a:ext>
                </a:extLst>
              </a:tr>
              <a:tr h="0">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Cảm xúc gợi ra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Bình dị, sâu lắng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Hào hùng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tc>
                  <a:txBody>
                    <a:bodyPr/>
                    <a:lstStyle/>
                    <a:p>
                      <a:pPr>
                        <a:lnSpc>
                          <a:spcPct val="115000"/>
                        </a:lnSpc>
                        <a:spcAft>
                          <a:spcPts val="0"/>
                        </a:spcAft>
                      </a:pPr>
                      <a:r>
                        <a:rPr lang="en-US" sz="3200" dirty="0" err="1">
                          <a:effectLst/>
                          <a:latin typeface="Times New Roman" panose="02020603050405020304" pitchFamily="18" charset="0"/>
                          <a:cs typeface="Times New Roman" panose="02020603050405020304" pitchFamily="18" charset="0"/>
                        </a:rPr>
                        <a:t>Êm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371025991"/>
                  </a:ext>
                </a:extLst>
              </a:tr>
            </a:tbl>
          </a:graphicData>
        </a:graphic>
      </p:graphicFrame>
    </p:spTree>
    <p:extLst>
      <p:ext uri="{BB962C8B-B14F-4D97-AF65-F5344CB8AC3E}">
        <p14:creationId xmlns:p14="http://schemas.microsoft.com/office/powerpoint/2010/main" val="262192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822561" y="4114800"/>
            <a:ext cx="2369439" cy="2743200"/>
          </a:xfrm>
          <a:custGeom>
            <a:avLst/>
            <a:gdLst/>
            <a:ahLst/>
            <a:cxnLst/>
            <a:rect l="l" t="t" r="r" b="b"/>
            <a:pathLst>
              <a:path w="3554158" h="4114800">
                <a:moveTo>
                  <a:pt x="0" y="0"/>
                </a:moveTo>
                <a:lnTo>
                  <a:pt x="3554158" y="0"/>
                </a:lnTo>
                <a:lnTo>
                  <a:pt x="35541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8407492">
            <a:off x="10991945" y="-280176"/>
            <a:ext cx="877885" cy="2009947"/>
          </a:xfrm>
          <a:custGeom>
            <a:avLst/>
            <a:gdLst/>
            <a:ahLst/>
            <a:cxnLst/>
            <a:rect l="l" t="t" r="r" b="b"/>
            <a:pathLst>
              <a:path w="2263140" h="4114800">
                <a:moveTo>
                  <a:pt x="0" y="0"/>
                </a:moveTo>
                <a:lnTo>
                  <a:pt x="2263140" y="0"/>
                </a:lnTo>
                <a:lnTo>
                  <a:pt x="2263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57200" y="4977384"/>
            <a:ext cx="2695194" cy="2743200"/>
          </a:xfrm>
          <a:custGeom>
            <a:avLst/>
            <a:gdLst/>
            <a:ahLst/>
            <a:cxnLst/>
            <a:rect l="l" t="t" r="r" b="b"/>
            <a:pathLst>
              <a:path w="4042791" h="4114800">
                <a:moveTo>
                  <a:pt x="0" y="0"/>
                </a:moveTo>
                <a:lnTo>
                  <a:pt x="4042791" y="0"/>
                </a:lnTo>
                <a:lnTo>
                  <a:pt x="40427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626184">
            <a:off x="-1074111" y="63583"/>
            <a:ext cx="2624349" cy="1738631"/>
          </a:xfrm>
          <a:custGeom>
            <a:avLst/>
            <a:gdLst/>
            <a:ahLst/>
            <a:cxnLst/>
            <a:rect l="l" t="t" r="r" b="b"/>
            <a:pathLst>
              <a:path w="3936524" h="2607947">
                <a:moveTo>
                  <a:pt x="0" y="0"/>
                </a:moveTo>
                <a:lnTo>
                  <a:pt x="3936524" y="0"/>
                </a:lnTo>
                <a:lnTo>
                  <a:pt x="3936524" y="2607947"/>
                </a:lnTo>
                <a:lnTo>
                  <a:pt x="0" y="26079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44DD3A7-9E2A-45CD-9864-079D50E4E0B9}"/>
              </a:ext>
            </a:extLst>
          </p:cNvPr>
          <p:cNvSpPr txBox="1"/>
          <p:nvPr/>
        </p:nvSpPr>
        <p:spPr>
          <a:xfrm>
            <a:off x="3200400" y="502011"/>
            <a:ext cx="5791200" cy="430887"/>
          </a:xfrm>
          <a:prstGeom prst="rect">
            <a:avLst/>
          </a:prstGeom>
          <a:noFill/>
        </p:spPr>
        <p:txBody>
          <a:bodyPr wrap="square" lIns="0" tIns="0" rIns="0" bIns="0" rtlCol="0">
            <a:spAutoFit/>
          </a:bodyPr>
          <a:lstStyle/>
          <a:p>
            <a:pPr algn="ctr"/>
            <a:r>
              <a:rPr lang="en-US" sz="2800" b="1">
                <a:solidFill>
                  <a:srgbClr val="002060"/>
                </a:solidFill>
                <a:latin typeface="Arial" panose="020B0604020202020204" pitchFamily="34" charset="0"/>
                <a:cs typeface="Arial" panose="020B0604020202020204" pitchFamily="34" charset="0"/>
              </a:rPr>
              <a:t>Tác phẩm tiêu biểu</a:t>
            </a:r>
          </a:p>
        </p:txBody>
      </p:sp>
      <p:pic>
        <p:nvPicPr>
          <p:cNvPr id="11" name="Picture 10">
            <a:extLst>
              <a:ext uri="{FF2B5EF4-FFF2-40B4-BE49-F238E27FC236}">
                <a16:creationId xmlns:a16="http://schemas.microsoft.com/office/drawing/2014/main" id="{0DEC8C6E-35C2-4A8D-872C-FC72328D0AB5}"/>
              </a:ext>
            </a:extLst>
          </p:cNvPr>
          <p:cNvPicPr>
            <a:picLocks noChangeAspect="1"/>
          </p:cNvPicPr>
          <p:nvPr/>
        </p:nvPicPr>
        <p:blipFill>
          <a:blip r:embed="rId10"/>
          <a:stretch>
            <a:fillRect/>
          </a:stretch>
        </p:blipFill>
        <p:spPr>
          <a:xfrm>
            <a:off x="1120653" y="1219200"/>
            <a:ext cx="9693562" cy="5377167"/>
          </a:xfrm>
          <a:prstGeom prst="rect">
            <a:avLst/>
          </a:prstGeom>
        </p:spPr>
      </p:pic>
    </p:spTree>
    <p:extLst>
      <p:ext uri="{BB962C8B-B14F-4D97-AF65-F5344CB8AC3E}">
        <p14:creationId xmlns:p14="http://schemas.microsoft.com/office/powerpoint/2010/main" val="2765346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8407492">
            <a:off x="10991945" y="-280176"/>
            <a:ext cx="877885" cy="2009947"/>
          </a:xfrm>
          <a:custGeom>
            <a:avLst/>
            <a:gdLst/>
            <a:ahLst/>
            <a:cxnLst/>
            <a:rect l="l" t="t" r="r" b="b"/>
            <a:pathLst>
              <a:path w="2263140" h="4114800">
                <a:moveTo>
                  <a:pt x="0" y="0"/>
                </a:moveTo>
                <a:lnTo>
                  <a:pt x="2263140" y="0"/>
                </a:lnTo>
                <a:lnTo>
                  <a:pt x="22631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2626184">
            <a:off x="-1074111" y="63583"/>
            <a:ext cx="2624349" cy="1738631"/>
          </a:xfrm>
          <a:custGeom>
            <a:avLst/>
            <a:gdLst/>
            <a:ahLst/>
            <a:cxnLst/>
            <a:rect l="l" t="t" r="r" b="b"/>
            <a:pathLst>
              <a:path w="3936524" h="2607947">
                <a:moveTo>
                  <a:pt x="0" y="0"/>
                </a:moveTo>
                <a:lnTo>
                  <a:pt x="3936524" y="0"/>
                </a:lnTo>
                <a:lnTo>
                  <a:pt x="3936524" y="2607947"/>
                </a:lnTo>
                <a:lnTo>
                  <a:pt x="0" y="26079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44DD3A7-9E2A-45CD-9864-079D50E4E0B9}"/>
              </a:ext>
            </a:extLst>
          </p:cNvPr>
          <p:cNvSpPr txBox="1"/>
          <p:nvPr/>
        </p:nvSpPr>
        <p:spPr>
          <a:xfrm>
            <a:off x="3200400" y="502011"/>
            <a:ext cx="5791200" cy="430887"/>
          </a:xfrm>
          <a:prstGeom prst="rect">
            <a:avLst/>
          </a:prstGeom>
          <a:noFill/>
        </p:spPr>
        <p:txBody>
          <a:bodyPr wrap="square" lIns="0" tIns="0" rIns="0" bIns="0" rtlCol="0">
            <a:spAutoFit/>
          </a:bodyPr>
          <a:lstStyle/>
          <a:p>
            <a:pPr algn="ctr"/>
            <a:r>
              <a:rPr lang="en-US" sz="2800" b="1">
                <a:solidFill>
                  <a:srgbClr val="002060"/>
                </a:solidFill>
                <a:latin typeface="Arial" panose="020B0604020202020204" pitchFamily="34" charset="0"/>
                <a:cs typeface="Arial" panose="020B0604020202020204" pitchFamily="34" charset="0"/>
              </a:rPr>
              <a:t>Tác phẩm tiêu biểu</a:t>
            </a:r>
          </a:p>
        </p:txBody>
      </p:sp>
      <p:pic>
        <p:nvPicPr>
          <p:cNvPr id="12" name="Picture 11">
            <a:extLst>
              <a:ext uri="{FF2B5EF4-FFF2-40B4-BE49-F238E27FC236}">
                <a16:creationId xmlns:a16="http://schemas.microsoft.com/office/drawing/2014/main" id="{1F68AD0C-F885-4F62-AD61-E638700F3BA1}"/>
              </a:ext>
            </a:extLst>
          </p:cNvPr>
          <p:cNvPicPr>
            <a:picLocks noChangeAspect="1"/>
          </p:cNvPicPr>
          <p:nvPr/>
        </p:nvPicPr>
        <p:blipFill>
          <a:blip r:embed="rId6"/>
          <a:stretch>
            <a:fillRect/>
          </a:stretch>
        </p:blipFill>
        <p:spPr>
          <a:xfrm>
            <a:off x="990600" y="1200184"/>
            <a:ext cx="10287000" cy="5505415"/>
          </a:xfrm>
          <a:prstGeom prst="rect">
            <a:avLst/>
          </a:prstGeom>
        </p:spPr>
      </p:pic>
    </p:spTree>
    <p:extLst>
      <p:ext uri="{BB962C8B-B14F-4D97-AF65-F5344CB8AC3E}">
        <p14:creationId xmlns:p14="http://schemas.microsoft.com/office/powerpoint/2010/main" val="31070087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8407492">
            <a:off x="11144345" y="-421686"/>
            <a:ext cx="877885" cy="2009947"/>
          </a:xfrm>
          <a:custGeom>
            <a:avLst/>
            <a:gdLst/>
            <a:ahLst/>
            <a:cxnLst/>
            <a:rect l="l" t="t" r="r" b="b"/>
            <a:pathLst>
              <a:path w="2263140" h="4114800">
                <a:moveTo>
                  <a:pt x="0" y="0"/>
                </a:moveTo>
                <a:lnTo>
                  <a:pt x="2263140" y="0"/>
                </a:lnTo>
                <a:lnTo>
                  <a:pt x="22631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2626184">
            <a:off x="-1074111" y="63583"/>
            <a:ext cx="2624349" cy="1738631"/>
          </a:xfrm>
          <a:custGeom>
            <a:avLst/>
            <a:gdLst/>
            <a:ahLst/>
            <a:cxnLst/>
            <a:rect l="l" t="t" r="r" b="b"/>
            <a:pathLst>
              <a:path w="3936524" h="2607947">
                <a:moveTo>
                  <a:pt x="0" y="0"/>
                </a:moveTo>
                <a:lnTo>
                  <a:pt x="3936524" y="0"/>
                </a:lnTo>
                <a:lnTo>
                  <a:pt x="3936524" y="2607947"/>
                </a:lnTo>
                <a:lnTo>
                  <a:pt x="0" y="26079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44DD3A7-9E2A-45CD-9864-079D50E4E0B9}"/>
              </a:ext>
            </a:extLst>
          </p:cNvPr>
          <p:cNvSpPr txBox="1"/>
          <p:nvPr/>
        </p:nvSpPr>
        <p:spPr>
          <a:xfrm>
            <a:off x="3200400" y="152400"/>
            <a:ext cx="5791200" cy="430887"/>
          </a:xfrm>
          <a:prstGeom prst="rect">
            <a:avLst/>
          </a:prstGeom>
          <a:noFill/>
        </p:spPr>
        <p:txBody>
          <a:bodyPr wrap="square" lIns="0" tIns="0" rIns="0" bIns="0" rtlCol="0">
            <a:spAutoFit/>
          </a:bodyPr>
          <a:lstStyle/>
          <a:p>
            <a:pPr algn="ctr"/>
            <a:r>
              <a:rPr lang="en-US" sz="2800" b="1">
                <a:solidFill>
                  <a:srgbClr val="002060"/>
                </a:solidFill>
                <a:latin typeface="Arial" panose="020B0604020202020204" pitchFamily="34" charset="0"/>
                <a:cs typeface="Arial" panose="020B0604020202020204" pitchFamily="34" charset="0"/>
              </a:rPr>
              <a:t>Tác phẩm tiêu biểu</a:t>
            </a:r>
          </a:p>
        </p:txBody>
      </p:sp>
      <p:pic>
        <p:nvPicPr>
          <p:cNvPr id="2" name="Picture 1">
            <a:extLst>
              <a:ext uri="{FF2B5EF4-FFF2-40B4-BE49-F238E27FC236}">
                <a16:creationId xmlns:a16="http://schemas.microsoft.com/office/drawing/2014/main" id="{ECB1D4F5-681A-4021-A07F-819B9FC9AAF0}"/>
              </a:ext>
            </a:extLst>
          </p:cNvPr>
          <p:cNvPicPr>
            <a:picLocks noChangeAspect="1"/>
          </p:cNvPicPr>
          <p:nvPr/>
        </p:nvPicPr>
        <p:blipFill>
          <a:blip r:embed="rId6"/>
          <a:stretch>
            <a:fillRect/>
          </a:stretch>
        </p:blipFill>
        <p:spPr>
          <a:xfrm>
            <a:off x="6522143" y="838200"/>
            <a:ext cx="4405514" cy="5741853"/>
          </a:xfrm>
          <a:prstGeom prst="rect">
            <a:avLst/>
          </a:prstGeom>
        </p:spPr>
      </p:pic>
      <p:pic>
        <p:nvPicPr>
          <p:cNvPr id="3" name="Picture 2">
            <a:extLst>
              <a:ext uri="{FF2B5EF4-FFF2-40B4-BE49-F238E27FC236}">
                <a16:creationId xmlns:a16="http://schemas.microsoft.com/office/drawing/2014/main" id="{A9A72D90-E353-46FF-B88F-80F27BC00E23}"/>
              </a:ext>
            </a:extLst>
          </p:cNvPr>
          <p:cNvPicPr>
            <a:picLocks noChangeAspect="1"/>
          </p:cNvPicPr>
          <p:nvPr/>
        </p:nvPicPr>
        <p:blipFill>
          <a:blip r:embed="rId7"/>
          <a:stretch>
            <a:fillRect/>
          </a:stretch>
        </p:blipFill>
        <p:spPr>
          <a:xfrm>
            <a:off x="1264343" y="873211"/>
            <a:ext cx="4311997" cy="5741853"/>
          </a:xfrm>
          <a:prstGeom prst="rect">
            <a:avLst/>
          </a:prstGeom>
        </p:spPr>
      </p:pic>
    </p:spTree>
    <p:extLst>
      <p:ext uri="{BB962C8B-B14F-4D97-AF65-F5344CB8AC3E}">
        <p14:creationId xmlns:p14="http://schemas.microsoft.com/office/powerpoint/2010/main" val="30929287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E1CD359-D12A-4EBC-A0DC-63CC34E4B919}"/>
              </a:ext>
            </a:extLst>
          </p:cNvPr>
          <p:cNvSpPr/>
          <p:nvPr/>
        </p:nvSpPr>
        <p:spPr>
          <a:xfrm>
            <a:off x="152400" y="26670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3F5650B-709F-486F-94C3-49D7B423C915}"/>
              </a:ext>
            </a:extLst>
          </p:cNvPr>
          <p:cNvSpPr txBox="1"/>
          <p:nvPr/>
        </p:nvSpPr>
        <p:spPr>
          <a:xfrm>
            <a:off x="928816" y="685800"/>
            <a:ext cx="646258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sĩ</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Huy</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Hòa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6D5B487C-3990-4C2C-A185-EA9706E2E930}"/>
              </a:ext>
            </a:extLst>
          </p:cNvPr>
          <p:cNvSpPr/>
          <p:nvPr/>
        </p:nvSpPr>
        <p:spPr>
          <a:xfrm rot="19007115">
            <a:off x="-1819996" y="-583998"/>
            <a:ext cx="2954195" cy="1658549"/>
          </a:xfrm>
          <a:custGeom>
            <a:avLst/>
            <a:gdLst/>
            <a:ahLst/>
            <a:cxnLst/>
            <a:rect l="l" t="t" r="r" b="b"/>
            <a:pathLst>
              <a:path w="7315200" h="3630168">
                <a:moveTo>
                  <a:pt x="0" y="0"/>
                </a:moveTo>
                <a:lnTo>
                  <a:pt x="7315200" y="0"/>
                </a:lnTo>
                <a:lnTo>
                  <a:pt x="7315200" y="3630168"/>
                </a:lnTo>
                <a:lnTo>
                  <a:pt x="0" y="3630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4557FE4-6F83-46C4-BE7F-B38BF53FB77F}"/>
              </a:ext>
            </a:extLst>
          </p:cNvPr>
          <p:cNvSpPr txBox="1"/>
          <p:nvPr/>
        </p:nvSpPr>
        <p:spPr>
          <a:xfrm>
            <a:off x="7183244" y="6368519"/>
            <a:ext cx="434355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Huy</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Hòa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(1932 - 1996)</a:t>
            </a:r>
          </a:p>
        </p:txBody>
      </p:sp>
      <p:sp>
        <p:nvSpPr>
          <p:cNvPr id="7" name="TextBox 6">
            <a:extLst>
              <a:ext uri="{FF2B5EF4-FFF2-40B4-BE49-F238E27FC236}">
                <a16:creationId xmlns:a16="http://schemas.microsoft.com/office/drawing/2014/main" id="{48181BBC-5D93-44B2-8C04-EAC081369D73}"/>
              </a:ext>
            </a:extLst>
          </p:cNvPr>
          <p:cNvSpPr txBox="1"/>
          <p:nvPr/>
        </p:nvSpPr>
        <p:spPr>
          <a:xfrm>
            <a:off x="928816" y="1447800"/>
            <a:ext cx="5624384" cy="4321183"/>
          </a:xfrm>
          <a:prstGeom prst="rect">
            <a:avLst/>
          </a:prstGeom>
          <a:noFill/>
        </p:spPr>
        <p:txBody>
          <a:bodyPr wrap="square" lIns="0" tIns="0" rIns="0" bIns="0"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Quê</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Thạch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Tĩnh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lvl="0" algn="just">
              <a:lnSpc>
                <a:spcPct val="130000"/>
              </a:lnSpc>
            </a:pP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giảng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viên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học</a:t>
            </a:r>
            <a:endParaRPr lang="en-US" sz="3600" dirty="0">
              <a:solidFill>
                <a:srgbClr val="002060"/>
              </a:solidFill>
              <a:latin typeface="Times New Roman" panose="02020603050405020304" pitchFamily="18" charset="0"/>
              <a:cs typeface="Times New Roman" panose="02020603050405020304" pitchFamily="18" charset="0"/>
            </a:endParaRPr>
          </a:p>
          <a:p>
            <a:pPr lvl="0" algn="just">
              <a:lnSpc>
                <a:spcPct val="130000"/>
              </a:lnSpc>
            </a:pPr>
            <a:r>
              <a:rPr lang="en-US" sz="3600" dirty="0" err="1">
                <a:solidFill>
                  <a:srgbClr val="002060"/>
                </a:solidFill>
                <a:latin typeface="Times New Roman" panose="02020603050405020304" pitchFamily="18" charset="0"/>
                <a:cs typeface="Times New Roman" panose="02020603050405020304" pitchFamily="18" charset="0"/>
              </a:rPr>
              <a:t>Mĩ</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thuật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nghiệp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Nội</a:t>
            </a:r>
            <a:r>
              <a:rPr lang="en-US" sz="3600" dirty="0">
                <a:solidFill>
                  <a:srgbClr val="002060"/>
                </a:solidFill>
                <a:latin typeface="Times New Roman" panose="02020603050405020304" pitchFamily="18" charset="0"/>
                <a:cs typeface="Times New Roman" panose="02020603050405020304" pitchFamily="18" charset="0"/>
              </a:rPr>
              <a:t>.</a:t>
            </a:r>
          </a:p>
          <a:p>
            <a:pPr lvl="0" algn="just">
              <a:lnSpc>
                <a:spcPct val="130000"/>
              </a:lnSpc>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Ông được truy tặng giải thưởng Nhà nước về Văn học nghệ thuật năm 2012</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32AFDBE-44FD-433D-8F7B-E05A0FCA5EDA}"/>
              </a:ext>
            </a:extLst>
          </p:cNvPr>
          <p:cNvPicPr>
            <a:picLocks noChangeAspect="1"/>
          </p:cNvPicPr>
          <p:nvPr/>
        </p:nvPicPr>
        <p:blipFill rotWithShape="1">
          <a:blip r:embed="rId6"/>
          <a:srcRect t="32530"/>
          <a:stretch/>
        </p:blipFill>
        <p:spPr>
          <a:xfrm>
            <a:off x="7183245" y="901243"/>
            <a:ext cx="4343549" cy="5243642"/>
          </a:xfrm>
          <a:prstGeom prst="rect">
            <a:avLst/>
          </a:prstGeom>
        </p:spPr>
      </p:pic>
    </p:spTree>
    <p:extLst>
      <p:ext uri="{BB962C8B-B14F-4D97-AF65-F5344CB8AC3E}">
        <p14:creationId xmlns:p14="http://schemas.microsoft.com/office/powerpoint/2010/main" val="108487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4AE89-9699-493F-A955-9B66D2F37DF8}"/>
              </a:ext>
            </a:extLst>
          </p:cNvPr>
          <p:cNvSpPr txBox="1"/>
          <p:nvPr/>
        </p:nvSpPr>
        <p:spPr>
          <a:xfrm>
            <a:off x="3200400" y="502011"/>
            <a:ext cx="5791200" cy="430887"/>
          </a:xfrm>
          <a:prstGeom prst="rect">
            <a:avLst/>
          </a:prstGeom>
          <a:noFill/>
        </p:spPr>
        <p:txBody>
          <a:bodyPr wrap="square" lIns="0" tIns="0" rIns="0" bIns="0" rtlCol="0">
            <a:spAutoFit/>
          </a:bodyPr>
          <a:lstStyle/>
          <a:p>
            <a:pPr algn="ctr"/>
            <a:r>
              <a:rPr lang="en-US" sz="2800" b="1">
                <a:solidFill>
                  <a:srgbClr val="002060"/>
                </a:solidFill>
                <a:latin typeface="Arial" panose="020B0604020202020204" pitchFamily="34" charset="0"/>
                <a:cs typeface="Arial" panose="020B0604020202020204" pitchFamily="34" charset="0"/>
              </a:rPr>
              <a:t>Tác phẩm tiêu biểu</a:t>
            </a:r>
          </a:p>
        </p:txBody>
      </p:sp>
      <p:pic>
        <p:nvPicPr>
          <p:cNvPr id="4" name="Picture 3">
            <a:extLst>
              <a:ext uri="{FF2B5EF4-FFF2-40B4-BE49-F238E27FC236}">
                <a16:creationId xmlns:a16="http://schemas.microsoft.com/office/drawing/2014/main" id="{E3561B17-600D-41FC-82D9-A973A8823D26}"/>
              </a:ext>
            </a:extLst>
          </p:cNvPr>
          <p:cNvPicPr>
            <a:picLocks noChangeAspect="1"/>
          </p:cNvPicPr>
          <p:nvPr/>
        </p:nvPicPr>
        <p:blipFill>
          <a:blip r:embed="rId2"/>
          <a:stretch>
            <a:fillRect/>
          </a:stretch>
        </p:blipFill>
        <p:spPr>
          <a:xfrm>
            <a:off x="901351" y="1153744"/>
            <a:ext cx="10389297" cy="4550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AD340C24-C0D7-4584-9BF2-A4746B140DAF}"/>
              </a:ext>
            </a:extLst>
          </p:cNvPr>
          <p:cNvSpPr txBox="1"/>
          <p:nvPr/>
        </p:nvSpPr>
        <p:spPr>
          <a:xfrm>
            <a:off x="3276600" y="6019800"/>
            <a:ext cx="5867400" cy="466025"/>
          </a:xfrm>
          <a:prstGeom prst="rect">
            <a:avLst/>
          </a:prstGeom>
          <a:noFill/>
        </p:spPr>
        <p:txBody>
          <a:bodyPr wrap="square" lIns="0" tIns="0" rIns="0" bIns="0"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600">
                <a:solidFill>
                  <a:srgbClr val="002060"/>
                </a:solidFill>
                <a:latin typeface="Arial" panose="020B0604020202020204" pitchFamily="34" charset="0"/>
                <a:cs typeface="Arial" panose="020B0604020202020204" pitchFamily="34" charset="0"/>
              </a:rPr>
              <a:t>Tác phẩm "</a:t>
            </a:r>
            <a:r>
              <a:rPr kumimoji="0" lang="en-US" sz="2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Bài</a:t>
            </a:r>
            <a:r>
              <a:rPr kumimoji="0" lang="en-US" sz="2600" b="0"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ca về ngã ba Đồng Lộc"</a:t>
            </a:r>
            <a:endParaRPr kumimoji="0" lang="en-US" sz="2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265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4AE89-9699-493F-A955-9B66D2F37DF8}"/>
              </a:ext>
            </a:extLst>
          </p:cNvPr>
          <p:cNvSpPr txBox="1"/>
          <p:nvPr/>
        </p:nvSpPr>
        <p:spPr>
          <a:xfrm>
            <a:off x="3200400" y="502011"/>
            <a:ext cx="5791200" cy="430887"/>
          </a:xfrm>
          <a:prstGeom prst="rect">
            <a:avLst/>
          </a:prstGeom>
          <a:noFill/>
        </p:spPr>
        <p:txBody>
          <a:bodyPr wrap="square" lIns="0" tIns="0" rIns="0" bIns="0" rtlCol="0">
            <a:spAutoFit/>
          </a:bodyPr>
          <a:lstStyle/>
          <a:p>
            <a:pPr algn="ctr"/>
            <a:r>
              <a:rPr lang="en-US" sz="2800" b="1">
                <a:solidFill>
                  <a:srgbClr val="002060"/>
                </a:solidFill>
                <a:latin typeface="Arial" panose="020B0604020202020204" pitchFamily="34" charset="0"/>
                <a:cs typeface="Arial" panose="020B0604020202020204" pitchFamily="34" charset="0"/>
              </a:rPr>
              <a:t>Tác phẩm tiêu biểu</a:t>
            </a:r>
          </a:p>
        </p:txBody>
      </p:sp>
      <p:sp>
        <p:nvSpPr>
          <p:cNvPr id="5" name="TextBox 4">
            <a:extLst>
              <a:ext uri="{FF2B5EF4-FFF2-40B4-BE49-F238E27FC236}">
                <a16:creationId xmlns:a16="http://schemas.microsoft.com/office/drawing/2014/main" id="{AD340C24-C0D7-4584-9BF2-A4746B140DAF}"/>
              </a:ext>
            </a:extLst>
          </p:cNvPr>
          <p:cNvSpPr txBox="1"/>
          <p:nvPr/>
        </p:nvSpPr>
        <p:spPr>
          <a:xfrm>
            <a:off x="3162300" y="6047776"/>
            <a:ext cx="5867400" cy="466025"/>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600">
                <a:solidFill>
                  <a:srgbClr val="002060"/>
                </a:solidFill>
                <a:latin typeface="Arial" panose="020B0604020202020204" pitchFamily="34" charset="0"/>
                <a:cs typeface="Arial" panose="020B0604020202020204" pitchFamily="34" charset="0"/>
              </a:rPr>
              <a:t>Tác phẩm "</a:t>
            </a:r>
            <a:r>
              <a:rPr kumimoji="0" lang="en-US" sz="2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Khát</a:t>
            </a:r>
            <a:r>
              <a:rPr kumimoji="0" lang="en-US" sz="2600" b="0"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vong"</a:t>
            </a:r>
            <a:endParaRPr kumimoji="0" lang="en-US" sz="2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CB4867-3BC4-4AB5-8FB2-158AAB88E7C3}"/>
              </a:ext>
            </a:extLst>
          </p:cNvPr>
          <p:cNvPicPr>
            <a:picLocks noChangeAspect="1"/>
          </p:cNvPicPr>
          <p:nvPr/>
        </p:nvPicPr>
        <p:blipFill>
          <a:blip r:embed="rId2"/>
          <a:stretch>
            <a:fillRect/>
          </a:stretch>
        </p:blipFill>
        <p:spPr>
          <a:xfrm>
            <a:off x="3037307" y="1133474"/>
            <a:ext cx="6117387" cy="4914301"/>
          </a:xfrm>
          <a:prstGeom prst="rect">
            <a:avLst/>
          </a:prstGeom>
        </p:spPr>
      </p:pic>
    </p:spTree>
    <p:extLst>
      <p:ext uri="{BB962C8B-B14F-4D97-AF65-F5344CB8AC3E}">
        <p14:creationId xmlns:p14="http://schemas.microsoft.com/office/powerpoint/2010/main" val="2375250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224</TotalTime>
  <Words>1376</Words>
  <Application>Microsoft Office PowerPoint</Application>
  <PresentationFormat>Widescreen</PresentationFormat>
  <Paragraphs>86</Paragraphs>
  <Slides>32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#9Slide02 Noi dung dai</vt:lpstr>
      <vt:lpstr>#9Slide02 Tieu de dai</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CMS</cp:lastModifiedBy>
  <cp:revision>34</cp:revision>
  <dcterms:created xsi:type="dcterms:W3CDTF">2024-04-03T00:26:56Z</dcterms:created>
  <dcterms:modified xsi:type="dcterms:W3CDTF">2025-10-19T15:01:22Z</dcterms:modified>
  <cp:category>9Slide.vn</cp:category>
  <cp:contentStatus>9Slide</cp:contentStatus>
</cp:coreProperties>
</file>