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270" r:id="rId2"/>
    <p:sldId id="260" r:id="rId3"/>
    <p:sldId id="268" r:id="rId4"/>
    <p:sldId id="279" r:id="rId5"/>
    <p:sldId id="284" r:id="rId6"/>
    <p:sldId id="288" r:id="rId7"/>
    <p:sldId id="28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A02A7-0ADA-47D1-97FC-60C1008CC78E}" type="datetimeFigureOut">
              <a:rPr lang="en-US" smtClean="0"/>
              <a:t>9/14/2025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E3B8E9-CCD2-43BA-B3ED-9871317CA01D}" type="slidenum">
              <a:rPr lang="en-US" smtClean="0"/>
              <a:t>‹#›</a:t>
            </a:fld>
            <a:endParaRPr lang="en-US" dirty="0"/>
          </a:p>
        </p:txBody>
      </p:sp>
    </p:spTree>
    <p:extLst>
      <p:ext uri="{BB962C8B-B14F-4D97-AF65-F5344CB8AC3E}">
        <p14:creationId xmlns:p14="http://schemas.microsoft.com/office/powerpoint/2010/main" val="184495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E3B8E9-CCD2-43BA-B3ED-9871317CA01D}" type="slidenum">
              <a:rPr lang="en-US" smtClean="0"/>
              <a:t>2</a:t>
            </a:fld>
            <a:endParaRPr lang="en-US" dirty="0"/>
          </a:p>
        </p:txBody>
      </p:sp>
    </p:spTree>
    <p:extLst>
      <p:ext uri="{BB962C8B-B14F-4D97-AF65-F5344CB8AC3E}">
        <p14:creationId xmlns:p14="http://schemas.microsoft.com/office/powerpoint/2010/main" val="2389569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328043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45470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246346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149886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119796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245234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404062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71087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236458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283829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BDAB33-330E-47C0-8F19-48FC0F31538D}" type="datetimeFigureOut">
              <a:rPr lang="en-US" smtClean="0"/>
              <a:t>9/14/2025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BC2A7C-57AF-43DA-A70B-7D632499E1DD}" type="slidenum">
              <a:rPr lang="en-US" smtClean="0"/>
              <a:t>‹#›</a:t>
            </a:fld>
            <a:endParaRPr lang="en-US" dirty="0"/>
          </a:p>
        </p:txBody>
      </p:sp>
    </p:spTree>
    <p:extLst>
      <p:ext uri="{BB962C8B-B14F-4D97-AF65-F5344CB8AC3E}">
        <p14:creationId xmlns:p14="http://schemas.microsoft.com/office/powerpoint/2010/main" val="4564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DAB33-330E-47C0-8F19-48FC0F31538D}" type="datetimeFigureOut">
              <a:rPr lang="en-US" smtClean="0"/>
              <a:t>9/14/2025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C2A7C-57AF-43DA-A70B-7D632499E1DD}" type="slidenum">
              <a:rPr lang="en-US" smtClean="0"/>
              <a:t>‹#›</a:t>
            </a:fld>
            <a:endParaRPr lang="en-US" dirty="0"/>
          </a:p>
        </p:txBody>
      </p:sp>
    </p:spTree>
    <p:extLst>
      <p:ext uri="{BB962C8B-B14F-4D97-AF65-F5344CB8AC3E}">
        <p14:creationId xmlns:p14="http://schemas.microsoft.com/office/powerpoint/2010/main" val="15006585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MzFvqsd18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feglNUA6Ug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1600200"/>
            <a:ext cx="8915400" cy="2208746"/>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TIẾT 2: </a:t>
            </a:r>
          </a:p>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TRIỂN LÃM HÌNH ẢNH VỚI CHỦ ĐỀ “LỚP HỌC KHÔNG CÓ BẮT NẠT”</a:t>
            </a:r>
          </a:p>
        </p:txBody>
      </p:sp>
    </p:spTree>
    <p:extLst>
      <p:ext uri="{BB962C8B-B14F-4D97-AF65-F5344CB8AC3E}">
        <p14:creationId xmlns:p14="http://schemas.microsoft.com/office/powerpoint/2010/main" val="28490891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n tổ MG Lớn | MN Tiên Hường">
            <a:hlinkClick r:id="rId3"/>
            <a:extLst>
              <a:ext uri="{FF2B5EF4-FFF2-40B4-BE49-F238E27FC236}">
                <a16:creationId xmlns:a16="http://schemas.microsoft.com/office/drawing/2014/main" id="{471824FD-CDF8-B27A-531C-2310F6D7A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3600"/>
            <a:ext cx="9144000" cy="538480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hlinkClick r:id="rId3"/>
            <a:extLst>
              <a:ext uri="{FF2B5EF4-FFF2-40B4-BE49-F238E27FC236}">
                <a16:creationId xmlns:a16="http://schemas.microsoft.com/office/drawing/2014/main" id="{594F3C7C-F57E-5F14-4C36-91E924B17DF0}"/>
              </a:ext>
            </a:extLst>
          </p:cNvPr>
          <p:cNvSpPr/>
          <p:nvPr/>
        </p:nvSpPr>
        <p:spPr>
          <a:xfrm>
            <a:off x="5410200" y="6248400"/>
            <a:ext cx="5334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22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4;p41"/>
          <p:cNvSpPr txBox="1">
            <a:spLocks/>
          </p:cNvSpPr>
          <p:nvPr/>
        </p:nvSpPr>
        <p:spPr>
          <a:xfrm>
            <a:off x="228600" y="304800"/>
            <a:ext cx="8839200" cy="2388000"/>
          </a:xfrm>
          <a:prstGeom prst="rect">
            <a:avLst/>
          </a:prstGeom>
        </p:spPr>
        <p:txBody>
          <a:bodyPr spcFirstLastPara="1" wrap="square" lIns="91425" tIns="91425" rIns="91425" bIns="91425" anchor="t" anchorCtr="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spcBef>
                <a:spcPts val="0"/>
              </a:spcBef>
            </a:pPr>
            <a:r>
              <a:rPr lang="en-US" sz="3200" dirty="0">
                <a:solidFill>
                  <a:srgbClr val="0000CC"/>
                </a:solidFill>
                <a:latin typeface="Times New Roman" panose="02020603050405020304" pitchFamily="18" charset="0"/>
                <a:cs typeface="Times New Roman" panose="02020603050405020304" pitchFamily="18" charset="0"/>
              </a:rPr>
              <a:t>SINH HOẠT THEO CHỦ ĐỀ</a:t>
            </a:r>
          </a:p>
          <a:p>
            <a:pPr algn="ctr">
              <a:spcBef>
                <a:spcPts val="0"/>
              </a:spcBef>
            </a:pPr>
            <a:endParaRPr lang="en-US" sz="3200"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TRIỂN LÃM HÌNH ẢNH VỚI CHỦ ĐỀ </a:t>
            </a:r>
          </a:p>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“LỚP HỌC KHÔNG CÓ BẮT NẠT”</a:t>
            </a:r>
          </a:p>
          <a:p>
            <a:pPr algn="ctr">
              <a:spcBef>
                <a:spcPts val="0"/>
              </a:spcBef>
            </a:pPr>
            <a:endParaRPr lang="en-US" sz="2800" dirty="0">
              <a:solidFill>
                <a:srgbClr val="D60093"/>
              </a:solidFill>
              <a:latin typeface="Times New Roman" panose="02020603050405020304" pitchFamily="18" charset="0"/>
              <a:cs typeface="Times New Roman" panose="02020603050405020304" pitchFamily="18" charset="0"/>
            </a:endParaRPr>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607201"/>
            <a:ext cx="4343400" cy="2819399"/>
          </a:xfrm>
          <a:prstGeom prst="rect">
            <a:avLst/>
          </a:prstGeom>
        </p:spPr>
      </p:pic>
      <p:sp>
        <p:nvSpPr>
          <p:cNvPr id="3" name="Arrow: Right 2">
            <a:hlinkClick r:id="rId2"/>
            <a:extLst>
              <a:ext uri="{FF2B5EF4-FFF2-40B4-BE49-F238E27FC236}">
                <a16:creationId xmlns:a16="http://schemas.microsoft.com/office/drawing/2014/main" id="{B9BF496E-CB7A-542B-1C00-AEA1B12203CD}"/>
              </a:ext>
            </a:extLst>
          </p:cNvPr>
          <p:cNvSpPr/>
          <p:nvPr/>
        </p:nvSpPr>
        <p:spPr>
          <a:xfrm>
            <a:off x="4242582" y="6121800"/>
            <a:ext cx="4572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667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67200" y="1295400"/>
            <a:ext cx="4648200" cy="3600986"/>
          </a:xfrm>
          <a:prstGeom prst="rect">
            <a:avLst/>
          </a:prstGeom>
        </p:spPr>
        <p:txBody>
          <a:bodyPr wrap="square">
            <a:spAutoFit/>
          </a:bodyPr>
          <a:lstStyle/>
          <a:p>
            <a:pPr marL="182880" indent="-182880">
              <a:buFontTx/>
              <a:buChar char="-"/>
            </a:pPr>
            <a:r>
              <a:rPr lang="en-US" sz="2400" b="1" i="1" dirty="0" err="1">
                <a:solidFill>
                  <a:srgbClr val="FF0000"/>
                </a:solidFill>
                <a:latin typeface="Times New Roman" pitchFamily="18" charset="0"/>
                <a:cs typeface="Times New Roman" pitchFamily="18" charset="0"/>
              </a:rPr>
              <a:t>Sản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phẩm</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trưng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bày</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phải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thể</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hiện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những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nét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nổi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bật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về</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Lớp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học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không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có</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bắt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nạt</a:t>
            </a:r>
            <a:r>
              <a:rPr lang="en-US" sz="2400" b="1" i="1" dirty="0">
                <a:solidFill>
                  <a:srgbClr val="FF0000"/>
                </a:solidFill>
                <a:latin typeface="Times New Roman" pitchFamily="18" charset="0"/>
                <a:cs typeface="Times New Roman" pitchFamily="18" charset="0"/>
              </a:rPr>
              <a:t>”</a:t>
            </a:r>
            <a:r>
              <a:rPr lang="nl-NL" sz="2400" b="1" i="1" dirty="0">
                <a:solidFill>
                  <a:srgbClr val="FF0000"/>
                </a:solidFill>
                <a:latin typeface="Times New Roman" pitchFamily="18" charset="0"/>
                <a:cs typeface="Times New Roman" pitchFamily="18" charset="0"/>
              </a:rPr>
              <a:t>.</a:t>
            </a:r>
          </a:p>
          <a:p>
            <a:pPr marL="285750" indent="-285750">
              <a:lnSpc>
                <a:spcPct val="150000"/>
              </a:lnSpc>
              <a:buFontTx/>
              <a:buChar char="-"/>
            </a:pPr>
            <a:r>
              <a:rPr lang="nl-NL" sz="2400" b="1" i="1" dirty="0">
                <a:solidFill>
                  <a:srgbClr val="FF0000"/>
                </a:solidFill>
                <a:latin typeface="Times New Roman" pitchFamily="18" charset="0"/>
                <a:cs typeface="Times New Roman" pitchFamily="18" charset="0"/>
              </a:rPr>
              <a:t>Sản phẩm là:</a:t>
            </a:r>
          </a:p>
          <a:p>
            <a:pPr indent="174625"/>
            <a:r>
              <a:rPr lang="nl-NL" sz="2400" b="1" dirty="0">
                <a:solidFill>
                  <a:srgbClr val="FF0000"/>
                </a:solidFill>
                <a:latin typeface="Times New Roman" pitchFamily="18" charset="0"/>
                <a:cs typeface="Times New Roman" pitchFamily="18" charset="0"/>
              </a:rPr>
              <a:t>+ Video clip</a:t>
            </a:r>
            <a:endParaRPr lang="en-US" sz="2400" b="1" dirty="0">
              <a:solidFill>
                <a:srgbClr val="FF0000"/>
              </a:solidFill>
              <a:latin typeface="Times New Roman" pitchFamily="18" charset="0"/>
              <a:cs typeface="Times New Roman" pitchFamily="18" charset="0"/>
            </a:endParaRPr>
          </a:p>
          <a:p>
            <a:pPr indent="174625"/>
            <a:r>
              <a:rPr lang="nl-NL" sz="2400" b="1" dirty="0">
                <a:solidFill>
                  <a:srgbClr val="FF0000"/>
                </a:solidFill>
                <a:latin typeface="Times New Roman" pitchFamily="18" charset="0"/>
                <a:cs typeface="Times New Roman" pitchFamily="18" charset="0"/>
              </a:rPr>
              <a:t>+ Áp phích</a:t>
            </a:r>
            <a:endParaRPr lang="en-US" sz="2400" b="1" dirty="0">
              <a:solidFill>
                <a:srgbClr val="FF0000"/>
              </a:solidFill>
              <a:latin typeface="Times New Roman" pitchFamily="18" charset="0"/>
              <a:cs typeface="Times New Roman" pitchFamily="18" charset="0"/>
            </a:endParaRPr>
          </a:p>
          <a:p>
            <a:pPr indent="174625"/>
            <a:r>
              <a:rPr lang="nl-NL" sz="2400" b="1" dirty="0">
                <a:solidFill>
                  <a:srgbClr val="FF0000"/>
                </a:solidFill>
                <a:latin typeface="Times New Roman" pitchFamily="18" charset="0"/>
                <a:cs typeface="Times New Roman" pitchFamily="18" charset="0"/>
              </a:rPr>
              <a:t>+ Tập san</a:t>
            </a:r>
            <a:endParaRPr lang="en-US" sz="2400" b="1" dirty="0">
              <a:solidFill>
                <a:srgbClr val="FF0000"/>
              </a:solidFill>
              <a:latin typeface="Times New Roman" pitchFamily="18" charset="0"/>
              <a:cs typeface="Times New Roman" pitchFamily="18" charset="0"/>
            </a:endParaRPr>
          </a:p>
          <a:p>
            <a:pPr indent="174625"/>
            <a:r>
              <a:rPr lang="nl-NL" sz="2400" b="1" dirty="0">
                <a:solidFill>
                  <a:srgbClr val="FF0000"/>
                </a:solidFill>
                <a:latin typeface="Times New Roman" pitchFamily="18" charset="0"/>
                <a:cs typeface="Times New Roman" pitchFamily="18" charset="0"/>
              </a:rPr>
              <a:t>+ Tranh, ảnh</a:t>
            </a:r>
            <a:endParaRPr lang="en-US" sz="2400" b="1" dirty="0">
              <a:solidFill>
                <a:srgbClr val="FF0000"/>
              </a:solidFill>
              <a:latin typeface="Times New Roman" pitchFamily="18" charset="0"/>
              <a:cs typeface="Times New Roman" pitchFamily="18" charset="0"/>
            </a:endParaRPr>
          </a:p>
          <a:p>
            <a:pPr marL="285750" indent="-285750">
              <a:buFontTx/>
              <a:buChar char="-"/>
            </a:pP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762000" y="2662028"/>
            <a:ext cx="3108820"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QUY ĐỊNH VỀ SẢN PHẨM TRƯNG BÀY CỦA CÁC NHÓM:</a:t>
            </a:r>
          </a:p>
        </p:txBody>
      </p:sp>
    </p:spTree>
    <p:extLst>
      <p:ext uri="{BB962C8B-B14F-4D97-AF65-F5344CB8AC3E}">
        <p14:creationId xmlns:p14="http://schemas.microsoft.com/office/powerpoint/2010/main" val="10290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74;p41"/>
          <p:cNvSpPr txBox="1">
            <a:spLocks/>
          </p:cNvSpPr>
          <p:nvPr/>
        </p:nvSpPr>
        <p:spPr>
          <a:xfrm>
            <a:off x="386243" y="152400"/>
            <a:ext cx="8371514" cy="13716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nl-NL" sz="2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chia sẻ về xây dựng tình bạn trong sáng, lành mạnh, nói không với bắt nạt và bạo lực học đường.</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304800" y="2524036"/>
            <a:ext cx="8686800" cy="461665"/>
          </a:xfrm>
          <a:prstGeom prst="rect">
            <a:avLst/>
          </a:prstGeom>
        </p:spPr>
        <p:txBody>
          <a:bodyPr wrap="square">
            <a:spAutoFit/>
          </a:bodyPr>
          <a:lstStyle/>
          <a:p>
            <a:r>
              <a:rPr lang="nl-NL" sz="2400" dirty="0">
                <a:solidFill>
                  <a:srgbClr val="0000CC"/>
                </a:solidFill>
                <a:latin typeface="Times New Roman" panose="02020603050405020304" pitchFamily="18" charset="0"/>
                <a:cs typeface="Times New Roman" panose="02020603050405020304" pitchFamily="18" charset="0"/>
              </a:rPr>
              <a:t>- Cần tuyên truyền phòng tránh bắt nạt học đường để các bạn biết bảo</a:t>
            </a:r>
            <a:endParaRPr lang="en-US" sz="2400" b="1" dirty="0">
              <a:solidFill>
                <a:srgbClr val="0000CC"/>
              </a:solidFill>
              <a:latin typeface="Times New Roman" pitchFamily="18" charset="0"/>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200400"/>
            <a:ext cx="4495800" cy="2971800"/>
          </a:xfrm>
          <a:prstGeom prst="rect">
            <a:avLst/>
          </a:prstGeom>
        </p:spPr>
      </p:pic>
      <p:sp>
        <p:nvSpPr>
          <p:cNvPr id="6" name="TextBox 5">
            <a:extLst>
              <a:ext uri="{FF2B5EF4-FFF2-40B4-BE49-F238E27FC236}">
                <a16:creationId xmlns:a16="http://schemas.microsoft.com/office/drawing/2014/main" id="{E20D6BD0-41FB-1958-B554-6521BCF76978}"/>
              </a:ext>
            </a:extLst>
          </p:cNvPr>
          <p:cNvSpPr txBox="1"/>
          <p:nvPr/>
        </p:nvSpPr>
        <p:spPr>
          <a:xfrm>
            <a:off x="381000" y="1286976"/>
            <a:ext cx="8610600" cy="1384995"/>
          </a:xfrm>
          <a:prstGeom prst="rect">
            <a:avLst/>
          </a:prstGeom>
          <a:noFill/>
        </p:spPr>
        <p:txBody>
          <a:bodyPr wrap="square">
            <a:spAutoFit/>
          </a:bodyPr>
          <a:lstStyle/>
          <a:p>
            <a:pPr>
              <a:lnSpc>
                <a:spcPct val="150000"/>
              </a:lnSpc>
            </a:pPr>
            <a:r>
              <a:rPr lang="nl-NL" sz="2400" dirty="0">
                <a:solidFill>
                  <a:srgbClr val="0000CC"/>
                </a:solidFill>
                <a:latin typeface="Times New Roman" panose="02020603050405020304" pitchFamily="18" charset="0"/>
                <a:cs typeface="Times New Roman" panose="02020603050405020304" pitchFamily="18" charset="0"/>
              </a:rPr>
              <a:t>- Yêu quý thầy cô, bạn bè.</a:t>
            </a:r>
            <a:endParaRPr lang="en-US" sz="2400" dirty="0">
              <a:solidFill>
                <a:srgbClr val="0000CC"/>
              </a:solidFill>
              <a:latin typeface="Times New Roman" panose="02020603050405020304" pitchFamily="18" charset="0"/>
              <a:cs typeface="Times New Roman" panose="02020603050405020304" pitchFamily="18" charset="0"/>
            </a:endParaRPr>
          </a:p>
          <a:p>
            <a:r>
              <a:rPr lang="nl-NL" sz="2400" dirty="0">
                <a:solidFill>
                  <a:srgbClr val="0000CC"/>
                </a:solidFill>
                <a:latin typeface="Times New Roman" panose="02020603050405020304" pitchFamily="18" charset="0"/>
                <a:cs typeface="Times New Roman" panose="02020603050405020304" pitchFamily="18" charset="0"/>
              </a:rPr>
              <a:t>- Giúp đỡ bạn bè khi gặp khó khăn, chia sẻ niềm vui khi có kết quả học tập tốt.</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31580FE-31F5-6E30-82B9-F50800D63F5C}"/>
              </a:ext>
            </a:extLst>
          </p:cNvPr>
          <p:cNvSpPr txBox="1"/>
          <p:nvPr/>
        </p:nvSpPr>
        <p:spPr>
          <a:xfrm>
            <a:off x="4670474" y="2978667"/>
            <a:ext cx="4168726" cy="2308324"/>
          </a:xfrm>
          <a:prstGeom prst="rect">
            <a:avLst/>
          </a:prstGeom>
          <a:noFill/>
        </p:spPr>
        <p:txBody>
          <a:bodyPr wrap="square">
            <a:spAutoFit/>
          </a:bodyPr>
          <a:lstStyle/>
          <a:p>
            <a:pPr algn="just"/>
            <a:r>
              <a:rPr lang="nl-NL" sz="2400" dirty="0">
                <a:solidFill>
                  <a:srgbClr val="0000CC"/>
                </a:solidFill>
                <a:latin typeface="Times New Roman" panose="02020603050405020304" pitchFamily="18" charset="0"/>
                <a:cs typeface="Times New Roman" panose="02020603050405020304" pitchFamily="18" charset="0"/>
              </a:rPr>
              <a:t>vệ chính mình và để giữ gìn môi trường học an toàn, thân thiện và bình đẳng. Không im lặng khi thấy bắt nạt học đường và không im lặng khi mình là nạn nhân bị bắt nạt học đường. </a:t>
            </a:r>
            <a:endParaRPr lang="en-US" sz="2400" dirty="0"/>
          </a:p>
        </p:txBody>
      </p:sp>
    </p:spTree>
    <p:extLst>
      <p:ext uri="{BB962C8B-B14F-4D97-AF65-F5344CB8AC3E}">
        <p14:creationId xmlns:p14="http://schemas.microsoft.com/office/powerpoint/2010/main" val="1572210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3581400" cy="2800767"/>
          </a:xfrm>
          <a:prstGeom prst="rect">
            <a:avLst/>
          </a:prstGeom>
        </p:spPr>
        <p:txBody>
          <a:bodyPr wrap="square">
            <a:spAutoFit/>
          </a:bodyPr>
          <a:lstStyle/>
          <a:p>
            <a:pPr>
              <a:spcBef>
                <a:spcPct val="0"/>
              </a:spcBef>
              <a:buFontTx/>
              <a:buChar char="-"/>
            </a:pPr>
            <a:r>
              <a:rPr lang="en-US" altLang="en-US" sz="3600" dirty="0">
                <a:solidFill>
                  <a:srgbClr val="002060"/>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Rút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kinh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nghiệm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khắc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phục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hạn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chế</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trong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tuần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vừa</a:t>
            </a:r>
            <a:r>
              <a:rPr lang="en-US" altLang="en-US" sz="2800" dirty="0">
                <a:solidFill>
                  <a:srgbClr val="0000CC"/>
                </a:solidFill>
                <a:latin typeface="Times New Roman" panose="02020603050405020304" pitchFamily="18" charset="0"/>
                <a:cs typeface="Times New Roman" panose="02020603050405020304" pitchFamily="18" charset="0"/>
              </a:rPr>
              <a:t> qua.</a:t>
            </a:r>
          </a:p>
          <a:p>
            <a:pPr>
              <a:spcBef>
                <a:spcPct val="0"/>
              </a:spcBef>
              <a:buFontTx/>
              <a:buChar char="-"/>
            </a:pP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Thực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hiện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tốt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các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nội</a:t>
            </a:r>
            <a:r>
              <a:rPr lang="en-US" altLang="en-US" sz="2800" dirty="0">
                <a:solidFill>
                  <a:srgbClr val="0000CC"/>
                </a:solidFill>
                <a:latin typeface="Times New Roman" panose="02020603050405020304" pitchFamily="18" charset="0"/>
                <a:cs typeface="Times New Roman" panose="02020603050405020304" pitchFamily="18" charset="0"/>
              </a:rPr>
              <a:t> dung </a:t>
            </a:r>
            <a:r>
              <a:rPr lang="en-US" altLang="en-US" sz="2800" dirty="0" err="1">
                <a:solidFill>
                  <a:srgbClr val="0000CC"/>
                </a:solidFill>
                <a:latin typeface="Times New Roman" panose="02020603050405020304" pitchFamily="18" charset="0"/>
                <a:cs typeface="Times New Roman" panose="02020603050405020304" pitchFamily="18" charset="0"/>
              </a:rPr>
              <a:t>trong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kế</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hoạch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tuần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tới</a:t>
            </a:r>
            <a:r>
              <a:rPr lang="en-US" altLang="en-US" sz="2800" dirty="0">
                <a:solidFill>
                  <a:srgbClr val="0000CC"/>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143000"/>
            <a:ext cx="4267200" cy="4038600"/>
          </a:xfrm>
          <a:prstGeom prst="rect">
            <a:avLst/>
          </a:prstGeom>
        </p:spPr>
      </p:pic>
    </p:spTree>
    <p:extLst>
      <p:ext uri="{BB962C8B-B14F-4D97-AF65-F5344CB8AC3E}">
        <p14:creationId xmlns:p14="http://schemas.microsoft.com/office/powerpoint/2010/main" val="127328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599" y="1143000"/>
            <a:ext cx="1981201"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8" descr="6fc417983c9675ce1b60e983870aeb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98" y="3648076"/>
            <a:ext cx="1940719"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文本框 15"/>
          <p:cNvSpPr txBox="1">
            <a:spLocks noChangeArrowheads="1"/>
          </p:cNvSpPr>
          <p:nvPr/>
        </p:nvSpPr>
        <p:spPr bwMode="auto">
          <a:xfrm>
            <a:off x="1219200" y="2133600"/>
            <a:ext cx="59900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CN" sz="4000" b="1" dirty="0" err="1">
                <a:solidFill>
                  <a:srgbClr val="FF0000"/>
                </a:solidFill>
                <a:latin typeface="SVN-Tamarindo"/>
                <a:ea typeface="华康海报体W12"/>
                <a:cs typeface="Times New Roman" panose="02020603050405020304" pitchFamily="18" charset="0"/>
              </a:rPr>
              <a:t>Kính</a:t>
            </a:r>
            <a:r>
              <a:rPr lang="en-US" altLang="zh-CN" sz="4000" b="1" dirty="0">
                <a:solidFill>
                  <a:srgbClr val="FF0000"/>
                </a:solidFill>
                <a:latin typeface="SVN-Tamarindo"/>
                <a:ea typeface="华康海报体W12"/>
                <a:cs typeface="Times New Roman" panose="02020603050405020304" pitchFamily="18" charset="0"/>
              </a:rPr>
              <a:t> </a:t>
            </a:r>
            <a:r>
              <a:rPr lang="en-US" altLang="zh-CN" sz="4000" b="1" dirty="0" err="1">
                <a:solidFill>
                  <a:srgbClr val="FF0000"/>
                </a:solidFill>
                <a:latin typeface="SVN-Tamarindo"/>
                <a:ea typeface="华康海报体W12"/>
                <a:cs typeface="Times New Roman" panose="02020603050405020304" pitchFamily="18" charset="0"/>
              </a:rPr>
              <a:t>chào</a:t>
            </a:r>
            <a:r>
              <a:rPr lang="en-US" altLang="zh-CN" sz="4000" b="1" dirty="0">
                <a:solidFill>
                  <a:srgbClr val="FF0000"/>
                </a:solidFill>
                <a:latin typeface="SVN-Tamarindo"/>
                <a:ea typeface="华康海报体W12"/>
                <a:cs typeface="Times New Roman" panose="02020603050405020304" pitchFamily="18" charset="0"/>
              </a:rPr>
              <a:t> </a:t>
            </a:r>
            <a:r>
              <a:rPr lang="en-US" altLang="zh-CN" sz="4000" b="1" dirty="0" err="1">
                <a:solidFill>
                  <a:srgbClr val="FF0000"/>
                </a:solidFill>
                <a:latin typeface="SVN-Tamarindo"/>
                <a:ea typeface="华康海报体W12"/>
                <a:cs typeface="Times New Roman" panose="02020603050405020304" pitchFamily="18" charset="0"/>
              </a:rPr>
              <a:t>quý</a:t>
            </a:r>
            <a:r>
              <a:rPr lang="en-US" altLang="zh-CN" sz="4000" b="1" dirty="0">
                <a:solidFill>
                  <a:srgbClr val="FF0000"/>
                </a:solidFill>
                <a:latin typeface="SVN-Tamarindo"/>
                <a:ea typeface="华康海报体W12"/>
                <a:cs typeface="Times New Roman" panose="02020603050405020304" pitchFamily="18" charset="0"/>
              </a:rPr>
              <a:t> </a:t>
            </a:r>
            <a:r>
              <a:rPr lang="en-US" altLang="zh-CN" sz="4000" b="1" dirty="0" err="1">
                <a:solidFill>
                  <a:srgbClr val="FF0000"/>
                </a:solidFill>
                <a:latin typeface="SVN-Tamarindo"/>
                <a:ea typeface="华康海报体W12"/>
                <a:cs typeface="Times New Roman" panose="02020603050405020304" pitchFamily="18" charset="0"/>
              </a:rPr>
              <a:t>thầy</a:t>
            </a:r>
            <a:r>
              <a:rPr lang="en-US" altLang="zh-CN" sz="4000" b="1" dirty="0">
                <a:solidFill>
                  <a:srgbClr val="FF0000"/>
                </a:solidFill>
                <a:latin typeface="SVN-Tamarindo"/>
                <a:ea typeface="华康海报体W12"/>
                <a:cs typeface="Times New Roman" panose="02020603050405020304" pitchFamily="18" charset="0"/>
              </a:rPr>
              <a:t> </a:t>
            </a:r>
            <a:r>
              <a:rPr lang="en-US" altLang="zh-CN" sz="4000" b="1" dirty="0" err="1">
                <a:solidFill>
                  <a:srgbClr val="FF0000"/>
                </a:solidFill>
                <a:latin typeface="SVN-Tamarindo"/>
                <a:ea typeface="华康海报体W12"/>
                <a:cs typeface="Times New Roman" panose="02020603050405020304" pitchFamily="18" charset="0"/>
              </a:rPr>
              <a:t>cô</a:t>
            </a:r>
            <a:r>
              <a:rPr lang="en-US" altLang="zh-CN" sz="4000" b="1" dirty="0">
                <a:solidFill>
                  <a:srgbClr val="FF0000"/>
                </a:solidFill>
                <a:latin typeface="SVN-Tamarindo"/>
                <a:ea typeface="华康海报体W12"/>
                <a:cs typeface="Times New Roman" panose="02020603050405020304" pitchFamily="18" charset="0"/>
              </a:rPr>
              <a:t>!</a:t>
            </a:r>
          </a:p>
          <a:p>
            <a:pPr algn="ctr">
              <a:spcBef>
                <a:spcPct val="0"/>
              </a:spcBef>
              <a:buFontTx/>
              <a:buNone/>
            </a:pPr>
            <a:r>
              <a:rPr lang="en-US" altLang="zh-CN" sz="4000" b="1" dirty="0" err="1">
                <a:solidFill>
                  <a:srgbClr val="FF0000"/>
                </a:solidFill>
                <a:latin typeface="SVN-Tamarindo"/>
                <a:ea typeface="华康海报体W12"/>
                <a:cs typeface="Times New Roman" panose="02020603050405020304" pitchFamily="18" charset="0"/>
              </a:rPr>
              <a:t>Thân</a:t>
            </a:r>
            <a:r>
              <a:rPr lang="en-US" altLang="zh-CN" sz="4000" b="1" dirty="0">
                <a:solidFill>
                  <a:srgbClr val="FF0000"/>
                </a:solidFill>
                <a:latin typeface="SVN-Tamarindo"/>
                <a:ea typeface="华康海报体W12"/>
                <a:cs typeface="Times New Roman" panose="02020603050405020304" pitchFamily="18" charset="0"/>
              </a:rPr>
              <a:t> </a:t>
            </a:r>
            <a:r>
              <a:rPr lang="en-US" altLang="zh-CN" sz="4000" b="1" dirty="0" err="1">
                <a:solidFill>
                  <a:srgbClr val="FF0000"/>
                </a:solidFill>
                <a:latin typeface="SVN-Tamarindo"/>
                <a:ea typeface="华康海报体W12"/>
                <a:cs typeface="Times New Roman" panose="02020603050405020304" pitchFamily="18" charset="0"/>
              </a:rPr>
              <a:t>ái</a:t>
            </a:r>
            <a:r>
              <a:rPr lang="en-US" altLang="zh-CN" sz="4000" b="1" dirty="0">
                <a:solidFill>
                  <a:srgbClr val="FF0000"/>
                </a:solidFill>
                <a:latin typeface="SVN-Tamarindo"/>
                <a:ea typeface="华康海报体W12"/>
                <a:cs typeface="Times New Roman" panose="02020603050405020304" pitchFamily="18" charset="0"/>
              </a:rPr>
              <a:t> </a:t>
            </a:r>
            <a:r>
              <a:rPr lang="en-US" altLang="zh-CN" sz="4000" b="1" dirty="0" err="1">
                <a:solidFill>
                  <a:srgbClr val="FF0000"/>
                </a:solidFill>
                <a:latin typeface="SVN-Tamarindo"/>
                <a:ea typeface="华康海报体W12"/>
                <a:cs typeface="Times New Roman" panose="02020603050405020304" pitchFamily="18" charset="0"/>
              </a:rPr>
              <a:t>chào</a:t>
            </a:r>
            <a:r>
              <a:rPr lang="en-US" altLang="zh-CN" sz="4000" b="1" dirty="0">
                <a:solidFill>
                  <a:srgbClr val="FF0000"/>
                </a:solidFill>
                <a:latin typeface="SVN-Tamarindo"/>
                <a:ea typeface="华康海报体W12"/>
                <a:cs typeface="Times New Roman" panose="02020603050405020304" pitchFamily="18" charset="0"/>
              </a:rPr>
              <a:t> </a:t>
            </a:r>
            <a:r>
              <a:rPr lang="en-US" altLang="zh-CN" sz="4000" b="1" dirty="0" err="1">
                <a:solidFill>
                  <a:srgbClr val="FF0000"/>
                </a:solidFill>
                <a:latin typeface="SVN-Tamarindo"/>
                <a:ea typeface="华康海报体W12"/>
                <a:cs typeface="Times New Roman" panose="02020603050405020304" pitchFamily="18" charset="0"/>
              </a:rPr>
              <a:t>các</a:t>
            </a:r>
            <a:r>
              <a:rPr lang="en-US" altLang="zh-CN" sz="4000" b="1" dirty="0">
                <a:solidFill>
                  <a:srgbClr val="FF0000"/>
                </a:solidFill>
                <a:latin typeface="SVN-Tamarindo"/>
                <a:ea typeface="华康海报体W12"/>
                <a:cs typeface="Times New Roman" panose="02020603050405020304" pitchFamily="18" charset="0"/>
              </a:rPr>
              <a:t> </a:t>
            </a:r>
            <a:r>
              <a:rPr lang="en-US" altLang="zh-CN" sz="4000" b="1" dirty="0" err="1">
                <a:solidFill>
                  <a:srgbClr val="FF0000"/>
                </a:solidFill>
                <a:latin typeface="SVN-Tamarindo"/>
                <a:ea typeface="华康海报体W12"/>
                <a:cs typeface="Times New Roman" panose="02020603050405020304" pitchFamily="18" charset="0"/>
              </a:rPr>
              <a:t>em</a:t>
            </a:r>
            <a:r>
              <a:rPr lang="en-US" altLang="zh-CN" sz="4000" b="1" dirty="0">
                <a:solidFill>
                  <a:srgbClr val="FF0000"/>
                </a:solidFill>
                <a:latin typeface="SVN-Tamarindo"/>
                <a:ea typeface="华康海报体W12"/>
                <a:cs typeface="Times New Roman" panose="02020603050405020304" pitchFamily="18" charset="0"/>
              </a:rPr>
              <a:t>!</a:t>
            </a:r>
          </a:p>
        </p:txBody>
      </p:sp>
    </p:spTree>
    <p:extLst>
      <p:ext uri="{BB962C8B-B14F-4D97-AF65-F5344CB8AC3E}">
        <p14:creationId xmlns:p14="http://schemas.microsoft.com/office/powerpoint/2010/main" val="3490178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TotalTime>
  <Words>241</Words>
  <Application>Microsoft Office PowerPoint</Application>
  <PresentationFormat>On-screen Show (4:3)</PresentationFormat>
  <Paragraphs>23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SVN-Tamarindo</vt:lpstr>
      <vt:lpstr>Times New Roman</vt:lpstr>
      <vt:lpstr>华康海报体W12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 HOANG</dc:creator>
  <cp:lastModifiedBy>Windows</cp:lastModifiedBy>
  <cp:revision>48</cp:revision>
  <dcterms:created xsi:type="dcterms:W3CDTF">2022-08-11T01:45:26Z</dcterms:created>
  <dcterms:modified xsi:type="dcterms:W3CDTF">2025-09-14T13:15:36Z</dcterms:modified>
</cp:coreProperties>
</file>