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97" r:id="rId4"/>
    <p:sldId id="295" r:id="rId5"/>
    <p:sldId id="296" r:id="rId6"/>
    <p:sldId id="299" r:id="rId7"/>
    <p:sldId id="291" r:id="rId8"/>
    <p:sldId id="298"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4" clrIdx="0">
    <p:extLst>
      <p:ext uri="{19B8F6BF-5375-455C-9EA6-DF929625EA0E}">
        <p15:presenceInfo xmlns:p15="http://schemas.microsoft.com/office/powerpoint/2012/main" userId="Adm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2F13"/>
    <a:srgbClr val="2903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72658C-6F42-4A05-827F-40201B58F0C1}"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082EF-B7BE-452A-8B33-B1AAA60ED3B0}" type="slidenum">
              <a:rPr lang="en-US" smtClean="0"/>
              <a:t>‹#›</a:t>
            </a:fld>
            <a:endParaRPr lang="en-US"/>
          </a:p>
        </p:txBody>
      </p:sp>
    </p:spTree>
    <p:extLst>
      <p:ext uri="{BB962C8B-B14F-4D97-AF65-F5344CB8AC3E}">
        <p14:creationId xmlns:p14="http://schemas.microsoft.com/office/powerpoint/2010/main" val="1790010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72658C-6F42-4A05-827F-40201B58F0C1}"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082EF-B7BE-452A-8B33-B1AAA60ED3B0}" type="slidenum">
              <a:rPr lang="en-US" smtClean="0"/>
              <a:t>‹#›</a:t>
            </a:fld>
            <a:endParaRPr lang="en-US"/>
          </a:p>
        </p:txBody>
      </p:sp>
    </p:spTree>
    <p:extLst>
      <p:ext uri="{BB962C8B-B14F-4D97-AF65-F5344CB8AC3E}">
        <p14:creationId xmlns:p14="http://schemas.microsoft.com/office/powerpoint/2010/main" val="3780378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72658C-6F42-4A05-827F-40201B58F0C1}"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082EF-B7BE-452A-8B33-B1AAA60ED3B0}" type="slidenum">
              <a:rPr lang="en-US" smtClean="0"/>
              <a:t>‹#›</a:t>
            </a:fld>
            <a:endParaRPr lang="en-US"/>
          </a:p>
        </p:txBody>
      </p:sp>
    </p:spTree>
    <p:extLst>
      <p:ext uri="{BB962C8B-B14F-4D97-AF65-F5344CB8AC3E}">
        <p14:creationId xmlns:p14="http://schemas.microsoft.com/office/powerpoint/2010/main" val="2895363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72658C-6F42-4A05-827F-40201B58F0C1}"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082EF-B7BE-452A-8B33-B1AAA60ED3B0}" type="slidenum">
              <a:rPr lang="en-US" smtClean="0"/>
              <a:t>‹#›</a:t>
            </a:fld>
            <a:endParaRPr lang="en-US"/>
          </a:p>
        </p:txBody>
      </p:sp>
    </p:spTree>
    <p:extLst>
      <p:ext uri="{BB962C8B-B14F-4D97-AF65-F5344CB8AC3E}">
        <p14:creationId xmlns:p14="http://schemas.microsoft.com/office/powerpoint/2010/main" val="198658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F72658C-6F42-4A05-827F-40201B58F0C1}"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D082EF-B7BE-452A-8B33-B1AAA60ED3B0}" type="slidenum">
              <a:rPr lang="en-US" smtClean="0"/>
              <a:t>‹#›</a:t>
            </a:fld>
            <a:endParaRPr lang="en-US"/>
          </a:p>
        </p:txBody>
      </p:sp>
    </p:spTree>
    <p:extLst>
      <p:ext uri="{BB962C8B-B14F-4D97-AF65-F5344CB8AC3E}">
        <p14:creationId xmlns:p14="http://schemas.microsoft.com/office/powerpoint/2010/main" val="936047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72658C-6F42-4A05-827F-40201B58F0C1}" type="datetimeFigureOut">
              <a:rPr lang="en-US" smtClean="0"/>
              <a:t>9/7/2025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D082EF-B7BE-452A-8B33-B1AAA60ED3B0}" type="slidenum">
              <a:rPr lang="en-US" smtClean="0"/>
              <a:t>‹#›</a:t>
            </a:fld>
            <a:endParaRPr lang="en-US"/>
          </a:p>
        </p:txBody>
      </p:sp>
    </p:spTree>
    <p:extLst>
      <p:ext uri="{BB962C8B-B14F-4D97-AF65-F5344CB8AC3E}">
        <p14:creationId xmlns:p14="http://schemas.microsoft.com/office/powerpoint/2010/main" val="4284893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72658C-6F42-4A05-827F-40201B58F0C1}" type="datetimeFigureOut">
              <a:rPr lang="en-US" smtClean="0"/>
              <a:t>9/7/2025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D082EF-B7BE-452A-8B33-B1AAA60ED3B0}" type="slidenum">
              <a:rPr lang="en-US" smtClean="0"/>
              <a:t>‹#›</a:t>
            </a:fld>
            <a:endParaRPr lang="en-US"/>
          </a:p>
        </p:txBody>
      </p:sp>
    </p:spTree>
    <p:extLst>
      <p:ext uri="{BB962C8B-B14F-4D97-AF65-F5344CB8AC3E}">
        <p14:creationId xmlns:p14="http://schemas.microsoft.com/office/powerpoint/2010/main" val="3739279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72658C-6F42-4A05-827F-40201B58F0C1}" type="datetimeFigureOut">
              <a:rPr lang="en-US" smtClean="0"/>
              <a:t>9/7/2025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D082EF-B7BE-452A-8B33-B1AAA60ED3B0}" type="slidenum">
              <a:rPr lang="en-US" smtClean="0"/>
              <a:t>‹#›</a:t>
            </a:fld>
            <a:endParaRPr lang="en-US"/>
          </a:p>
        </p:txBody>
      </p:sp>
    </p:spTree>
    <p:extLst>
      <p:ext uri="{BB962C8B-B14F-4D97-AF65-F5344CB8AC3E}">
        <p14:creationId xmlns:p14="http://schemas.microsoft.com/office/powerpoint/2010/main" val="3386903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72658C-6F42-4A05-827F-40201B58F0C1}" type="datetimeFigureOut">
              <a:rPr lang="en-US" smtClean="0"/>
              <a:t>9/7/2025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D082EF-B7BE-452A-8B33-B1AAA60ED3B0}" type="slidenum">
              <a:rPr lang="en-US" smtClean="0"/>
              <a:t>‹#›</a:t>
            </a:fld>
            <a:endParaRPr lang="en-US"/>
          </a:p>
        </p:txBody>
      </p:sp>
    </p:spTree>
    <p:extLst>
      <p:ext uri="{BB962C8B-B14F-4D97-AF65-F5344CB8AC3E}">
        <p14:creationId xmlns:p14="http://schemas.microsoft.com/office/powerpoint/2010/main" val="167676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F72658C-6F42-4A05-827F-40201B58F0C1}" type="datetimeFigureOut">
              <a:rPr lang="en-US" smtClean="0"/>
              <a:t>9/7/2025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D082EF-B7BE-452A-8B33-B1AAA60ED3B0}" type="slidenum">
              <a:rPr lang="en-US" smtClean="0"/>
              <a:t>‹#›</a:t>
            </a:fld>
            <a:endParaRPr lang="en-US"/>
          </a:p>
        </p:txBody>
      </p:sp>
    </p:spTree>
    <p:extLst>
      <p:ext uri="{BB962C8B-B14F-4D97-AF65-F5344CB8AC3E}">
        <p14:creationId xmlns:p14="http://schemas.microsoft.com/office/powerpoint/2010/main" val="2741044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F72658C-6F42-4A05-827F-40201B58F0C1}" type="datetimeFigureOut">
              <a:rPr lang="en-US" smtClean="0"/>
              <a:t>9/7/2025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D082EF-B7BE-452A-8B33-B1AAA60ED3B0}" type="slidenum">
              <a:rPr lang="en-US" smtClean="0"/>
              <a:t>‹#›</a:t>
            </a:fld>
            <a:endParaRPr lang="en-US"/>
          </a:p>
        </p:txBody>
      </p:sp>
    </p:spTree>
    <p:extLst>
      <p:ext uri="{BB962C8B-B14F-4D97-AF65-F5344CB8AC3E}">
        <p14:creationId xmlns:p14="http://schemas.microsoft.com/office/powerpoint/2010/main" val="2776832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72658C-6F42-4A05-827F-40201B58F0C1}" type="datetimeFigureOut">
              <a:rPr lang="en-US" smtClean="0"/>
              <a:t>9/7/2025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082EF-B7BE-452A-8B33-B1AAA60ED3B0}" type="slidenum">
              <a:rPr lang="en-US" smtClean="0"/>
              <a:t>‹#›</a:t>
            </a:fld>
            <a:endParaRPr lang="en-US"/>
          </a:p>
        </p:txBody>
      </p:sp>
    </p:spTree>
    <p:extLst>
      <p:ext uri="{BB962C8B-B14F-4D97-AF65-F5344CB8AC3E}">
        <p14:creationId xmlns:p14="http://schemas.microsoft.com/office/powerpoint/2010/main" val="26806152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10997359" y="0"/>
            <a:ext cx="1120738" cy="1120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10997364" y="5663363"/>
            <a:ext cx="1194631" cy="119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a:off x="-1" y="5663366"/>
            <a:ext cx="1237673" cy="1194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1422400" y="1120745"/>
            <a:ext cx="10088880" cy="830997"/>
          </a:xfrm>
          <a:prstGeom prst="rect">
            <a:avLst/>
          </a:prstGeom>
          <a:noFill/>
        </p:spPr>
        <p:txBody>
          <a:bodyPr wrap="square" rtlCol="0">
            <a:spAutoFit/>
          </a:bodyPr>
          <a:lstStyle/>
          <a:p>
            <a:r>
              <a:rPr lang="en-US" sz="4800" b="1" dirty="0" smtClean="0">
                <a:solidFill>
                  <a:srgbClr val="FF0000"/>
                </a:solidFill>
                <a:latin typeface="Times New Roman" panose="02020603050405020304" pitchFamily="18" charset="0"/>
                <a:cs typeface="Times New Roman" panose="02020603050405020304" pitchFamily="18" charset="0"/>
              </a:rPr>
              <a:t>CHỦ ĐỀ 1: EM VỚI NHÀ TRƯỜNG</a:t>
            </a:r>
            <a:endParaRPr lang="en-US" sz="4800" b="1" dirty="0">
              <a:solidFill>
                <a:srgbClr val="FF0000"/>
              </a:solidFill>
              <a:latin typeface="Times New Roman" panose="02020603050405020304" pitchFamily="18" charset="0"/>
              <a:cs typeface="Times New Roman" panose="02020603050405020304" pitchFamily="18" charset="0"/>
            </a:endParaRPr>
          </a:p>
        </p:txBody>
      </p:sp>
      <p:sp>
        <p:nvSpPr>
          <p:cNvPr id="7" name="TextBox 6"/>
          <p:cNvSpPr txBox="1"/>
          <p:nvPr/>
        </p:nvSpPr>
        <p:spPr>
          <a:xfrm>
            <a:off x="618836" y="2656501"/>
            <a:ext cx="11573164" cy="1508105"/>
          </a:xfrm>
          <a:prstGeom prst="rect">
            <a:avLst/>
          </a:prstGeom>
          <a:noFill/>
        </p:spPr>
        <p:txBody>
          <a:bodyPr wrap="square" rtlCol="0">
            <a:spAutoFit/>
          </a:bodyPr>
          <a:lstStyle/>
          <a:p>
            <a:pPr algn="ctr">
              <a:lnSpc>
                <a:spcPct val="115000"/>
              </a:lnSpc>
              <a:spcAft>
                <a:spcPts val="0"/>
              </a:spcAft>
            </a:pPr>
            <a:r>
              <a:rPr lang="en-US" sz="40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Tiết</a:t>
            </a:r>
            <a:r>
              <a:rPr lang="en-US" sz="40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40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3: </a:t>
            </a:r>
            <a:r>
              <a:rPr lang="en-US" sz="40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CHIA SẺ KẾT QUẢ CỦA HOẠT ĐỘNG XÂY DỰNG VÀ GIỮ GÌN TÌNH </a:t>
            </a:r>
            <a:r>
              <a:rPr lang="en-US" sz="4000" b="1" dirty="0"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BẠN</a:t>
            </a:r>
            <a:endParaRPr lang="en-US" sz="36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8"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H="1">
            <a:off x="124322" y="32052"/>
            <a:ext cx="1120739" cy="1253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27358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10959081" y="0"/>
            <a:ext cx="1159017" cy="1159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10949696" y="5689598"/>
            <a:ext cx="1168398" cy="1168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a:off x="0" y="5640896"/>
            <a:ext cx="1200728" cy="1217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0" y="1415956"/>
            <a:ext cx="12118098" cy="954107"/>
          </a:xfrm>
          <a:prstGeom prst="rect">
            <a:avLst/>
          </a:prstGeom>
        </p:spPr>
        <p:txBody>
          <a:bodyPr wrap="square">
            <a:spAutoFit/>
          </a:bodyPr>
          <a:lstStyle/>
          <a:p>
            <a:pPr lvl="0"/>
            <a:r>
              <a:rPr lang="en-US" sz="2800" b="1" smtClean="0">
                <a:latin typeface="Times New Roman" panose="02020603050405020304" pitchFamily="18" charset="0"/>
                <a:cs typeface="Times New Roman" panose="02020603050405020304" pitchFamily="18" charset="0"/>
              </a:rPr>
              <a:t>I.</a:t>
            </a:r>
            <a:r>
              <a:rPr lang="en-US" sz="2800" b="1" smtClean="0">
                <a:solidFill>
                  <a:prstClr val="black"/>
                </a:solidFill>
                <a:latin typeface="Times New Roman" panose="02020603050405020304" pitchFamily="18" charset="0"/>
                <a:cs typeface="Times New Roman" panose="02020603050405020304" pitchFamily="18" charset="0"/>
              </a:rPr>
              <a:t> Học sinh chia sẻ</a:t>
            </a:r>
            <a:r>
              <a:rPr lang="en-US" sz="2800" b="1" smtClean="0">
                <a:latin typeface="Times New Roman" panose="02020603050405020304" pitchFamily="18" charset="0"/>
                <a:cs typeface="Times New Roman" panose="02020603050405020304" pitchFamily="18" charset="0"/>
              </a:rPr>
              <a:t> </a:t>
            </a:r>
            <a:r>
              <a:rPr lang="nl-NL" sz="2800" b="1" smtClean="0">
                <a:latin typeface="Times New Roman" panose="02020603050405020304" pitchFamily="18" charset="0"/>
                <a:ea typeface="Calibri" panose="020F0502020204030204" pitchFamily="34" charset="0"/>
              </a:rPr>
              <a:t>những điều đã học hỏi được về cách hợp tác, giải quyết những vấn đề nảy sinh trong khi thực hiện những nhiệm vụ chung</a:t>
            </a:r>
            <a:endParaRPr lang="en-US" sz="2800" b="1" dirty="0">
              <a:latin typeface="Times New Roman" panose="02020603050405020304" pitchFamily="18" charset="0"/>
              <a:cs typeface="Times New Roman" panose="02020603050405020304" pitchFamily="18" charset="0"/>
            </a:endParaRPr>
          </a:p>
        </p:txBody>
      </p:sp>
      <p:pic>
        <p:nvPicPr>
          <p:cNvPr id="11"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H="1">
            <a:off x="41708" y="50551"/>
            <a:ext cx="1159017" cy="1159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824684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10997359" y="0"/>
            <a:ext cx="1120738" cy="1120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10997364" y="5663363"/>
            <a:ext cx="1194631" cy="119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a:off x="-1" y="5663366"/>
            <a:ext cx="1237673" cy="1194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H="1">
            <a:off x="124322" y="32052"/>
            <a:ext cx="1120739" cy="1253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1" y="1567543"/>
            <a:ext cx="12191999" cy="2279598"/>
          </a:xfrm>
          <a:prstGeom prst="rect">
            <a:avLst/>
          </a:prstGeom>
        </p:spPr>
        <p:txBody>
          <a:bodyPr wrap="square">
            <a:spAutoFit/>
          </a:bodyPr>
          <a:lstStyle/>
          <a:p>
            <a:pPr algn="just">
              <a:lnSpc>
                <a:spcPct val="115000"/>
              </a:lnSpc>
              <a:spcAft>
                <a:spcPts val="800"/>
              </a:spcAft>
            </a:pPr>
            <a:r>
              <a:rPr lang="nl-NL" sz="2800" dirty="0">
                <a:latin typeface="Times New Roman" panose="02020603050405020304" pitchFamily="18" charset="0"/>
                <a:ea typeface="Calibri" panose="020F0502020204030204" pitchFamily="34" charset="0"/>
                <a:cs typeface="Times New Roman" panose="02020603050405020304" pitchFamily="18" charset="0"/>
              </a:rPr>
              <a:t>1. Để phát triển được mối quan hệ hòa đồng với thầy cô và các bạn, mỗi chúng ta cần luôn tôn trọng, lắng nghe để thấu hiểu ý kiến của thầy cô và các bạn.</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pPr>
            <a:r>
              <a:rPr lang="nl-NL" sz="2800" dirty="0">
                <a:latin typeface="Times New Roman" panose="02020603050405020304" pitchFamily="18" charset="0"/>
                <a:ea typeface="Calibri" panose="020F0502020204030204" pitchFamily="34" charset="0"/>
                <a:cs typeface="Times New Roman" panose="02020603050405020304" pitchFamily="18" charset="0"/>
              </a:rPr>
              <a:t>2. Khi gặp khó khăn nên trò chuyện, tâm sự, chia sẻ, hỏi ý kiến của thầy cô.</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pPr>
            <a:r>
              <a:rPr lang="nl-NL" sz="2800" dirty="0">
                <a:latin typeface="Times New Roman" panose="02020603050405020304" pitchFamily="18" charset="0"/>
                <a:ea typeface="Calibri" panose="020F0502020204030204" pitchFamily="34" charset="0"/>
                <a:cs typeface="Times New Roman" panose="02020603050405020304" pitchFamily="18" charset="0"/>
              </a:rPr>
              <a:t>3. Phát ngôn tích cực, giao tiếp cởi mở, tin tưởng lẫn </a:t>
            </a:r>
            <a:r>
              <a:rPr lang="nl-NL" sz="2800" dirty="0" smtClean="0">
                <a:latin typeface="Times New Roman" panose="02020603050405020304" pitchFamily="18" charset="0"/>
                <a:ea typeface="Calibri" panose="020F0502020204030204" pitchFamily="34" charset="0"/>
                <a:cs typeface="Times New Roman" panose="02020603050405020304" pitchFamily="18" charset="0"/>
              </a:rPr>
              <a:t>nhau</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41745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10997359" y="0"/>
            <a:ext cx="1120738" cy="1120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10997364" y="5663363"/>
            <a:ext cx="1194631" cy="119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a:off x="-1" y="5663366"/>
            <a:ext cx="1237673" cy="1194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H="1">
            <a:off x="124322" y="32052"/>
            <a:ext cx="1120739" cy="1253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57815" y="1463040"/>
            <a:ext cx="12060282" cy="4569456"/>
          </a:xfrm>
          <a:prstGeom prst="rect">
            <a:avLst/>
          </a:prstGeom>
        </p:spPr>
        <p:txBody>
          <a:bodyPr wrap="square">
            <a:spAutoFit/>
          </a:bodyPr>
          <a:lstStyle/>
          <a:p>
            <a:pPr algn="just">
              <a:lnSpc>
                <a:spcPct val="115000"/>
              </a:lnSpc>
              <a:spcAft>
                <a:spcPts val="800"/>
              </a:spcAft>
            </a:pPr>
            <a:r>
              <a:rPr lang="nl-NL" sz="2800" dirty="0">
                <a:latin typeface="Times New Roman" panose="02020603050405020304" pitchFamily="18" charset="0"/>
                <a:ea typeface="Calibri" panose="020F0502020204030204" pitchFamily="34" charset="0"/>
                <a:cs typeface="Times New Roman" panose="02020603050405020304" pitchFamily="18" charset="0"/>
              </a:rPr>
              <a:t>4. Cùng học, cùng tham gia các hoạt động với bạn.</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pPr>
            <a:r>
              <a:rPr lang="nl-NL" sz="2800" dirty="0">
                <a:latin typeface="Times New Roman" panose="02020603050405020304" pitchFamily="18" charset="0"/>
                <a:ea typeface="Calibri" panose="020F0502020204030204" pitchFamily="34" charset="0"/>
                <a:cs typeface="Times New Roman" panose="02020603050405020304" pitchFamily="18" charset="0"/>
              </a:rPr>
              <a:t>5. Nhường nhịn, giúp đỡ nhau cùng tiến bộ.</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pPr>
            <a:r>
              <a:rPr lang="nl-NL" sz="2800" dirty="0">
                <a:latin typeface="Times New Roman" panose="02020603050405020304" pitchFamily="18" charset="0"/>
                <a:ea typeface="Calibri" panose="020F0502020204030204" pitchFamily="34" charset="0"/>
                <a:cs typeface="Times New Roman" panose="02020603050405020304" pitchFamily="18" charset="0"/>
              </a:rPr>
              <a:t>6. Khiêm tốn học hỏi thầy cô và các bạn.</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pPr>
            <a:r>
              <a:rPr lang="nl-NL" sz="2800" dirty="0">
                <a:latin typeface="Times New Roman" panose="02020603050405020304" pitchFamily="18" charset="0"/>
                <a:ea typeface="Calibri" panose="020F0502020204030204" pitchFamily="34" charset="0"/>
                <a:cs typeface="Times New Roman" panose="02020603050405020304" pitchFamily="18" charset="0"/>
              </a:rPr>
              <a:t>7. Tìm kiếm sở thích chung, tôn trọng sự khác biệt</a:t>
            </a:r>
            <a:r>
              <a:rPr lang="nl-NL" sz="2800" dirty="0" smtClean="0">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15000"/>
              </a:lnSpc>
              <a:spcAft>
                <a:spcPts val="800"/>
              </a:spcAft>
            </a:pPr>
            <a:r>
              <a:rPr lang="nl-NL" sz="2800" dirty="0">
                <a:latin typeface="Times New Roman" panose="02020603050405020304" pitchFamily="18" charset="0"/>
                <a:ea typeface="Calibri" panose="020F0502020204030204" pitchFamily="34" charset="0"/>
                <a:cs typeface="Times New Roman" panose="02020603050405020304" pitchFamily="18" charset="0"/>
              </a:rPr>
              <a:t>8. Luôn lắng nghe thầy cô hướng dẫn, chủ động xin ý kiến của thầy cô khi gặp những điều chưa hiểu hay các vấn đề nảy sinh trong việc thực hiện nhiệm vụ chung.</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pP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826980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10997359" y="0"/>
            <a:ext cx="1120738" cy="1120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10997364" y="5663363"/>
            <a:ext cx="1194631" cy="119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a:off x="-1" y="5663366"/>
            <a:ext cx="1237673" cy="1194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H="1">
            <a:off x="124322" y="32052"/>
            <a:ext cx="1120739" cy="1253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0" y="1120745"/>
            <a:ext cx="12192000" cy="3971344"/>
          </a:xfrm>
          <a:prstGeom prst="rect">
            <a:avLst/>
          </a:prstGeom>
        </p:spPr>
        <p:txBody>
          <a:bodyPr wrap="square">
            <a:spAutoFit/>
          </a:bodyPr>
          <a:lstStyle/>
          <a:p>
            <a:pPr algn="just">
              <a:lnSpc>
                <a:spcPct val="115000"/>
              </a:lnSpc>
              <a:spcAft>
                <a:spcPts val="800"/>
              </a:spcAft>
            </a:pPr>
            <a:r>
              <a:rPr lang="nl-NL" sz="2800" dirty="0">
                <a:latin typeface="Times New Roman" panose="02020603050405020304" pitchFamily="18" charset="0"/>
                <a:ea typeface="Calibri" panose="020F0502020204030204" pitchFamily="34" charset="0"/>
                <a:cs typeface="Times New Roman" panose="02020603050405020304" pitchFamily="18" charset="0"/>
              </a:rPr>
              <a:t>9. Chia sẻ về tính cách, sở thích, ưu điểm, hạn chế của mình với thầy cô.</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pPr>
            <a:r>
              <a:rPr lang="nl-NL" sz="2800" dirty="0">
                <a:latin typeface="Times New Roman" panose="02020603050405020304" pitchFamily="18" charset="0"/>
                <a:ea typeface="Calibri" panose="020F0502020204030204" pitchFamily="34" charset="0"/>
                <a:cs typeface="Times New Roman" panose="02020603050405020304" pitchFamily="18" charset="0"/>
              </a:rPr>
              <a:t>10. Cùng nhau xây dựng kế hoạch và phân công nhiệm vụ.</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pPr>
            <a:r>
              <a:rPr lang="nl-NL" sz="2800" dirty="0">
                <a:latin typeface="Times New Roman" panose="02020603050405020304" pitchFamily="18" charset="0"/>
                <a:ea typeface="Calibri" panose="020F0502020204030204" pitchFamily="34" charset="0"/>
                <a:cs typeface="Times New Roman" panose="02020603050405020304" pitchFamily="18" charset="0"/>
              </a:rPr>
              <a:t>11. Tôn trọng, lắng nghe ý kiến của các bạn, có tách nhiệm với công việc được giao.</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pPr>
            <a:r>
              <a:rPr lang="nl-NL" sz="2800" dirty="0">
                <a:latin typeface="Times New Roman" panose="02020603050405020304" pitchFamily="18" charset="0"/>
                <a:ea typeface="Calibri" panose="020F0502020204030204" pitchFamily="34" charset="0"/>
                <a:cs typeface="Times New Roman" panose="02020603050405020304" pitchFamily="18" charset="0"/>
              </a:rPr>
              <a:t>12. Vô tư, ngay thẳng, không ghen tị khi hợp tác và làm việc nhóm.</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pPr>
            <a:r>
              <a:rPr lang="nl-NL" sz="2800" dirty="0">
                <a:latin typeface="Times New Roman" panose="02020603050405020304" pitchFamily="18" charset="0"/>
                <a:ea typeface="Calibri" panose="020F0502020204030204" pitchFamily="34" charset="0"/>
                <a:cs typeface="Times New Roman" panose="02020603050405020304" pitchFamily="18" charset="0"/>
              </a:rPr>
              <a:t>13. Khi có các vấn đề phát sinh trong quá trình thực hiện các nhiệm vụ chung cần kiềm chế cảm xúc, bình tĩnh nói rõ quan điểm cá nhân, cùng đặt câu hỏi và đưa ra phương hướng giải quyết.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699803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10959081" y="0"/>
            <a:ext cx="1159017" cy="1159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10949696" y="5689598"/>
            <a:ext cx="1168398" cy="1168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a:off x="0" y="5640896"/>
            <a:ext cx="1200728" cy="1217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0" y="822328"/>
            <a:ext cx="12191999" cy="1121333"/>
          </a:xfrm>
          <a:prstGeom prst="rect">
            <a:avLst/>
          </a:prstGeom>
        </p:spPr>
        <p:txBody>
          <a:bodyPr wrap="square">
            <a:spAutoFit/>
          </a:bodyPr>
          <a:lstStyle/>
          <a:p>
            <a:pPr marL="0" marR="0" lvl="0" indent="0" algn="just" defTabSz="914400" rtl="0" eaLnBrk="1" fontAlgn="auto" latinLnBrk="0" hangingPunct="1">
              <a:lnSpc>
                <a:spcPct val="115000"/>
              </a:lnSpc>
              <a:spcBef>
                <a:spcPts val="0"/>
              </a:spcBef>
              <a:spcAft>
                <a:spcPts val="800"/>
              </a:spcAft>
              <a:buClrTx/>
              <a:buSzTx/>
              <a:buFontTx/>
              <a:buNone/>
              <a:tabLst/>
              <a:defRPr/>
            </a:pPr>
            <a:r>
              <a:rPr kumimoji="0" lang="en-US" sz="28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II. Xác định kết </a:t>
            </a:r>
            <a:r>
              <a:rPr kumimoji="0" lang="nl-NL" sz="2800" b="1"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quả </a:t>
            </a:r>
            <a:r>
              <a:rPr kumimoji="0" lang="nl-NL" sz="28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của “</a:t>
            </a:r>
            <a:r>
              <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hoạt động xây dựng và giữ gìn tình bạn.</a:t>
            </a:r>
            <a:r>
              <a:rPr kumimoji="0" lang="nl-NL" sz="28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en-US" sz="2800" b="1"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1"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pic>
        <p:nvPicPr>
          <p:cNvPr id="11"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H="1">
            <a:off x="41708" y="23369"/>
            <a:ext cx="1186200" cy="1186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97034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10959081" y="0"/>
            <a:ext cx="1159017" cy="1159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10949696" y="5689598"/>
            <a:ext cx="1168398" cy="1168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a:off x="0" y="5640896"/>
            <a:ext cx="1200728" cy="1217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H="1">
            <a:off x="41708" y="23369"/>
            <a:ext cx="1186200" cy="1186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41704" y="1159024"/>
            <a:ext cx="12150295" cy="4466864"/>
          </a:xfrm>
          <a:prstGeom prst="rect">
            <a:avLst/>
          </a:prstGeom>
        </p:spPr>
        <p:txBody>
          <a:bodyPr wrap="square">
            <a:spAutoFit/>
          </a:bodyPr>
          <a:lstStyle/>
          <a:p>
            <a:pPr algn="just">
              <a:lnSpc>
                <a:spcPct val="115000"/>
              </a:lnSpc>
              <a:spcAft>
                <a:spcPts val="800"/>
              </a:spcAft>
            </a:pPr>
            <a:r>
              <a:rPr lang="nl-NL" sz="2800" dirty="0">
                <a:latin typeface="Times New Roman" panose="02020603050405020304" pitchFamily="18" charset="0"/>
                <a:ea typeface="Calibri" panose="020F0502020204030204" pitchFamily="34" charset="0"/>
                <a:cs typeface="Times New Roman" panose="02020603050405020304" pitchFamily="18" charset="0"/>
              </a:rPr>
              <a:t>1. Yêu thương, động viên, quan tâm lẫn nhau.</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pPr>
            <a:r>
              <a:rPr lang="nl-NL" sz="2800" dirty="0">
                <a:latin typeface="Times New Roman" panose="02020603050405020304" pitchFamily="18" charset="0"/>
                <a:ea typeface="Calibri" panose="020F0502020204030204" pitchFamily="34" charset="0"/>
                <a:cs typeface="Times New Roman" panose="02020603050405020304" pitchFamily="18" charset="0"/>
              </a:rPr>
              <a:t>2. Giúp đỡ các bạn có hoàn cảnh khó khăn, những bạn khuyết tật về thể lực và tinh thần.</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pPr>
            <a:r>
              <a:rPr lang="nl-NL" sz="2800" dirty="0">
                <a:latin typeface="Times New Roman" panose="02020603050405020304" pitchFamily="18" charset="0"/>
                <a:ea typeface="Calibri" panose="020F0502020204030204" pitchFamily="34" charset="0"/>
                <a:cs typeface="Times New Roman" panose="02020603050405020304" pitchFamily="18" charset="0"/>
              </a:rPr>
              <a:t>3. Thành lập và duy trì nhóm bạn cùng tiến , giúp đỡ nhau tiến bộ trong học tập.</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pPr>
            <a:r>
              <a:rPr lang="nl-NL" sz="2800" dirty="0">
                <a:latin typeface="Times New Roman" panose="02020603050405020304" pitchFamily="18" charset="0"/>
                <a:ea typeface="Calibri" panose="020F0502020204030204" pitchFamily="34" charset="0"/>
                <a:cs typeface="Times New Roman" panose="02020603050405020304" pitchFamily="18" charset="0"/>
              </a:rPr>
              <a:t>4. Các thành viên trong lớp phải tôn trọng lẫn nhau, đảm bảo sự an toàn, không phân biệt đối xử kì thị.</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800"/>
              </a:spcAft>
            </a:pPr>
            <a:r>
              <a:rPr lang="nl-NL" sz="2800" dirty="0">
                <a:latin typeface="Times New Roman" panose="02020603050405020304" pitchFamily="18" charset="0"/>
                <a:ea typeface="Calibri" panose="020F0502020204030204" pitchFamily="34" charset="0"/>
                <a:cs typeface="Times New Roman" panose="02020603050405020304" pitchFamily="18" charset="0"/>
              </a:rPr>
              <a:t>5. Mọi hoạt động liên quan đến kế hoạch của lớp phải được đưa ra bàn bạc, thảo luận, lắng nghe, thấu hiểu và đối thoại tích cực</a:t>
            </a:r>
            <a:r>
              <a:rPr lang="nl-NL" sz="1200" dirty="0">
                <a:latin typeface="Times New Roman" panose="02020603050405020304" pitchFamily="18" charset="0"/>
                <a:ea typeface="Calibri" panose="020F0502020204030204" pitchFamily="34" charset="0"/>
                <a:cs typeface="Times New Roman" panose="02020603050405020304" pitchFamily="18" charset="0"/>
              </a:rPr>
              <a:t>.</a:t>
            </a: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469569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10959081" y="0"/>
            <a:ext cx="1159017" cy="1159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flipH="1">
            <a:off x="10949696" y="5689598"/>
            <a:ext cx="1168398" cy="1168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0800000" flipH="1">
            <a:off x="0" y="5640896"/>
            <a:ext cx="1200728" cy="1217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8" descr="POINSET2">
            <a:extLst>
              <a:ext uri="{FF2B5EF4-FFF2-40B4-BE49-F238E27FC236}">
                <a16:creationId xmlns:a16="http://schemas.microsoft.com/office/drawing/2014/main" id="{211AB20F-2F5B-4D06-9155-B759015CD8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6200000" flipH="1">
            <a:off x="41708" y="23369"/>
            <a:ext cx="1186200" cy="1186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41704" y="1606731"/>
            <a:ext cx="12150296" cy="2474524"/>
          </a:xfrm>
          <a:prstGeom prst="rect">
            <a:avLst/>
          </a:prstGeom>
        </p:spPr>
        <p:txBody>
          <a:bodyPr wrap="square">
            <a:spAutoFit/>
          </a:bodyPr>
          <a:lstStyle/>
          <a:p>
            <a:pPr lvl="0"/>
            <a:r>
              <a:rPr lang="en-US" sz="2400" b="1" dirty="0">
                <a:solidFill>
                  <a:srgbClr val="FF0000"/>
                </a:solidFill>
                <a:latin typeface="Times New Roman" panose="02020603050405020304" pitchFamily="18" charset="0"/>
                <a:cs typeface="Times New Roman" panose="02020603050405020304" pitchFamily="18" charset="0"/>
              </a:rPr>
              <a:t>* Giao nhiệm vụ về nhà: </a:t>
            </a:r>
            <a:endParaRPr lang="en-US"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lvl="0"/>
            <a:r>
              <a:rPr lang="en-US" sz="2400" b="1" i="1" dirty="0">
                <a:solidFill>
                  <a:prstClr val="black"/>
                </a:solidFill>
                <a:latin typeface="Times New Roman" panose="02020603050405020304" pitchFamily="18" charset="0"/>
                <a:cs typeface="Times New Roman" panose="02020603050405020304" pitchFamily="18" charset="0"/>
              </a:rPr>
              <a:t>Bài vừa học</a:t>
            </a:r>
            <a:r>
              <a:rPr lang="en-US" sz="2400" dirty="0" smtClean="0">
                <a:solidFill>
                  <a:prstClr val="black"/>
                </a:solidFill>
                <a:latin typeface="Times New Roman" panose="02020603050405020304" pitchFamily="18" charset="0"/>
                <a:cs typeface="Times New Roman" panose="02020603050405020304" pitchFamily="18" charset="0"/>
              </a:rPr>
              <a:t>:</a:t>
            </a:r>
            <a:r>
              <a:rPr lang="nl-NL"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endParaRPr lang="nl-NL" sz="24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lvl="0"/>
            <a:r>
              <a:rPr lang="nl-NL" sz="24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Thực </a:t>
            </a:r>
            <a:r>
              <a:rPr lang="nl-NL"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hiện tốt nội quy của nhà trường, lớp học</a:t>
            </a:r>
            <a:endParaRPr lang="en-US" sz="2400" dirty="0">
              <a:solidFill>
                <a:prstClr val="black"/>
              </a:solidFill>
              <a:latin typeface="Times New Roman" panose="02020603050405020304" pitchFamily="18" charset="0"/>
              <a:cs typeface="Times New Roman" panose="02020603050405020304" pitchFamily="18" charset="0"/>
            </a:endParaRPr>
          </a:p>
          <a:p>
            <a:pPr lvl="0" algn="just">
              <a:lnSpc>
                <a:spcPct val="115000"/>
              </a:lnSpc>
            </a:pPr>
            <a:r>
              <a:rPr lang="en-US" sz="2400" b="1" i="1" dirty="0" smtClean="0">
                <a:solidFill>
                  <a:prstClr val="black"/>
                </a:solidFill>
                <a:latin typeface="Times New Roman" panose="02020603050405020304" pitchFamily="18" charset="0"/>
                <a:cs typeface="Times New Roman" panose="02020603050405020304" pitchFamily="18" charset="0"/>
              </a:rPr>
              <a:t>Bài </a:t>
            </a:r>
            <a:r>
              <a:rPr lang="en-US" sz="2400" b="1" i="1" dirty="0">
                <a:solidFill>
                  <a:prstClr val="black"/>
                </a:solidFill>
                <a:latin typeface="Times New Roman" panose="02020603050405020304" pitchFamily="18" charset="0"/>
                <a:cs typeface="Times New Roman" panose="02020603050405020304" pitchFamily="18" charset="0"/>
              </a:rPr>
              <a:t>của tiết </a:t>
            </a:r>
            <a:r>
              <a:rPr lang="en-US" sz="2400" b="1" i="1" dirty="0" smtClean="0">
                <a:solidFill>
                  <a:prstClr val="black"/>
                </a:solidFill>
                <a:latin typeface="Times New Roman" panose="02020603050405020304" pitchFamily="18" charset="0"/>
                <a:cs typeface="Times New Roman" panose="02020603050405020304" pitchFamily="18" charset="0"/>
              </a:rPr>
              <a:t>sau</a:t>
            </a:r>
            <a:r>
              <a:rPr lang="en-US" sz="2400" dirty="0" smtClean="0">
                <a:solidFill>
                  <a:prstClr val="black"/>
                </a:solidFill>
                <a:latin typeface="Times New Roman" panose="02020603050405020304" pitchFamily="18" charset="0"/>
                <a:cs typeface="Times New Roman" panose="02020603050405020304" pitchFamily="18" charset="0"/>
              </a:rPr>
              <a:t>:</a:t>
            </a:r>
          </a:p>
          <a:p>
            <a:pPr lvl="0" algn="just">
              <a:lnSpc>
                <a:spcPct val="115000"/>
              </a:lnSpc>
            </a:pPr>
            <a:r>
              <a:rPr lang="nl-NL" sz="24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nl-NL"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Chuẩn bị những tư liệu cho buổi triển lãm của tuần 2 với chủ đề “</a:t>
            </a:r>
            <a:r>
              <a:rPr lang="en-US" sz="24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Phòng, tránh bắt nạt học đường</a:t>
            </a:r>
            <a:r>
              <a:rPr lang="en-US" sz="24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a:t>
            </a:r>
            <a:endParaRPr lang="en-US"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358363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5" name="TextBox 4"/>
          <p:cNvSpPr txBox="1"/>
          <p:nvPr/>
        </p:nvSpPr>
        <p:spPr>
          <a:xfrm>
            <a:off x="1010372" y="2276267"/>
            <a:ext cx="10125075" cy="923330"/>
          </a:xfrm>
          <a:prstGeom prst="rect">
            <a:avLst/>
          </a:prstGeom>
          <a:noFill/>
        </p:spPr>
        <p:txBody>
          <a:bodyPr wrap="square" rtlCol="0">
            <a:spAutoFit/>
          </a:bodyPr>
          <a:lstStyle/>
          <a:p>
            <a:pPr algn="ctr"/>
            <a:r>
              <a:rPr lang="en-US" sz="5400" b="1" smtClean="0">
                <a:solidFill>
                  <a:srgbClr val="FF0000"/>
                </a:solidFill>
                <a:latin typeface="Times New Roman" panose="02020603050405020304" pitchFamily="18" charset="0"/>
                <a:cs typeface="Times New Roman" panose="02020603050405020304" pitchFamily="18" charset="0"/>
              </a:rPr>
              <a:t>KÍNH CHÀO QUÝ THẦY CÔ!</a:t>
            </a:r>
          </a:p>
        </p:txBody>
      </p:sp>
      <p:sp>
        <p:nvSpPr>
          <p:cNvPr id="2" name="TextBox 1"/>
          <p:cNvSpPr txBox="1"/>
          <p:nvPr/>
        </p:nvSpPr>
        <p:spPr>
          <a:xfrm>
            <a:off x="2004292" y="3906982"/>
            <a:ext cx="7804728" cy="830997"/>
          </a:xfrm>
          <a:prstGeom prst="rect">
            <a:avLst/>
          </a:prstGeom>
          <a:noFill/>
        </p:spPr>
        <p:txBody>
          <a:bodyPr wrap="square" rtlCol="0">
            <a:spAutoFit/>
          </a:bodyPr>
          <a:lstStyle/>
          <a:p>
            <a:r>
              <a:rPr lang="en-US" sz="4800" b="1" smtClean="0">
                <a:solidFill>
                  <a:srgbClr val="FF0000"/>
                </a:solidFill>
                <a:latin typeface="Times New Roman" panose="02020603050405020304" pitchFamily="18" charset="0"/>
                <a:cs typeface="Times New Roman" panose="02020603050405020304" pitchFamily="18" charset="0"/>
              </a:rPr>
              <a:t>THÂN ÁI, CHÀO CÁC EM!</a:t>
            </a:r>
            <a:endParaRPr lang="en-US" sz="4800" b="1">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61203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origami"/>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3908</TotalTime>
  <Words>550</Words>
  <Application>Microsoft Office PowerPoint</Application>
  <PresentationFormat>Widescreen</PresentationFormat>
  <Paragraphs>29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Windows</cp:lastModifiedBy>
  <cp:revision>233</cp:revision>
  <dcterms:created xsi:type="dcterms:W3CDTF">2021-08-02T18:41:10Z</dcterms:created>
  <dcterms:modified xsi:type="dcterms:W3CDTF">2025-09-07T10:15:54Z</dcterms:modified>
</cp:coreProperties>
</file>