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 id="2147483716" r:id="rId7"/>
    <p:sldMasterId id="2147483728" r:id="rId8"/>
  </p:sldMasterIdLst>
  <p:notesMasterIdLst>
    <p:notesMasterId r:id="rId38"/>
  </p:notesMasterIdLst>
  <p:sldIdLst>
    <p:sldId id="2007577103" r:id="rId9"/>
    <p:sldId id="265" r:id="rId10"/>
    <p:sldId id="256" r:id="rId11"/>
    <p:sldId id="260" r:id="rId12"/>
    <p:sldId id="261" r:id="rId13"/>
    <p:sldId id="262" r:id="rId14"/>
    <p:sldId id="263" r:id="rId15"/>
    <p:sldId id="264" r:id="rId16"/>
    <p:sldId id="266" r:id="rId17"/>
    <p:sldId id="2007577112" r:id="rId18"/>
    <p:sldId id="258" r:id="rId19"/>
    <p:sldId id="2007577104" r:id="rId20"/>
    <p:sldId id="279" r:id="rId21"/>
    <p:sldId id="282" r:id="rId22"/>
    <p:sldId id="283" r:id="rId23"/>
    <p:sldId id="2007577113" r:id="rId24"/>
    <p:sldId id="2007577114" r:id="rId25"/>
    <p:sldId id="2007577123" r:id="rId26"/>
    <p:sldId id="2007577124" r:id="rId27"/>
    <p:sldId id="2007577119" r:id="rId28"/>
    <p:sldId id="2007577125" r:id="rId29"/>
    <p:sldId id="278" r:id="rId30"/>
    <p:sldId id="335" r:id="rId31"/>
    <p:sldId id="525" r:id="rId32"/>
    <p:sldId id="267" r:id="rId33"/>
    <p:sldId id="529" r:id="rId34"/>
    <p:sldId id="2007577126" r:id="rId35"/>
    <p:sldId id="2007577127" r:id="rId36"/>
    <p:sldId id="20075771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74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4/24/2025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170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182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8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13</a:t>
            </a:fld>
            <a:endParaRPr lang="en-US"/>
          </a:p>
        </p:txBody>
      </p:sp>
    </p:spTree>
    <p:extLst>
      <p:ext uri="{BB962C8B-B14F-4D97-AF65-F5344CB8AC3E}">
        <p14:creationId xmlns:p14="http://schemas.microsoft.com/office/powerpoint/2010/main" val="183007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092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003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64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1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43757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72593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90455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03306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315056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51701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3954460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9557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53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41593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442903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4096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0212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38534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67824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73218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1228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1796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4873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04283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645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6255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09573296"/>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83980038"/>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209350"/>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478031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39307399"/>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624506"/>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34117"/>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0071837"/>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35973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76700678"/>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4034540"/>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91788477"/>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2319067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65688113"/>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9571327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24533504"/>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70558122"/>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048804778"/>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0235734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5745237"/>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17611238"/>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964923-74B0-4895-904C-0F18F366011F}"/>
              </a:ext>
            </a:extLst>
          </p:cNvPr>
          <p:cNvSpPr txBox="1"/>
          <p:nvPr userDrawn="1"/>
        </p:nvSpPr>
        <p:spPr>
          <a:xfrm>
            <a:off x="8906610" y="6596391"/>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191282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851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91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1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29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08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2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6"/>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3"/>
            <a:ext cx="2844800" cy="366183"/>
          </a:xfrm>
          <a:prstGeom prst="rect">
            <a:avLst/>
          </a:prstGeom>
        </p:spPr>
        <p:txBody>
          <a:bodyPr/>
          <a:lstStyle/>
          <a:p>
            <a:fld id="{CDCB7474-AC18-4462-9967-766FB798D0E5}" type="datetimeFigureOut">
              <a:rPr lang="zh-CN" altLang="en-US" smtClean="0"/>
              <a:t>2025/4/24</a:t>
            </a:fld>
            <a:endParaRPr lang="zh-CN" altLang="en-US"/>
          </a:p>
        </p:txBody>
      </p:sp>
      <p:sp>
        <p:nvSpPr>
          <p:cNvPr id="5" name="页脚占位符 4"/>
          <p:cNvSpPr>
            <a:spLocks noGrp="1"/>
          </p:cNvSpPr>
          <p:nvPr>
            <p:ph type="ftr" sz="quarter" idx="11"/>
          </p:nvPr>
        </p:nvSpPr>
        <p:spPr>
          <a:xfrm>
            <a:off x="4165600" y="6356353"/>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3435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04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95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304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819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4779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857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58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522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18454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256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2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2"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2"/>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6" y="-304798"/>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8"/>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3"/>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3"/>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2"/>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9"/>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4" y="1235168"/>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2"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4" y="2702056"/>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8" y="748268"/>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4"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216132237"/>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1" y="4343276"/>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6"/>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8" y="5810040"/>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8"/>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2" y="2274476"/>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9" y="5699700"/>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4" y="4428576"/>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8"/>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9"/>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90"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9"/>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4"/>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7"/>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01182782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2"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7" y="5335848"/>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10"/>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1"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5" y="8382"/>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7" y="2387842"/>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53920024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3" y="2937554"/>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6"/>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90" y="1609726"/>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8"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6"/>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7"/>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70"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4" y="5649882"/>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1"/>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5"/>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1"/>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8" y="4859142"/>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69800245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8" y="4830534"/>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2" y="5684916"/>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6"/>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5"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7"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7" y="5384799"/>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2474082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5"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2"/>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8"/>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2"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4" y="104918"/>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3" y="5670616"/>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9519769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9"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2" y="5165779"/>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9" y="5741287"/>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86253646"/>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4/24/2025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240306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30317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2561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2025/4/24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847667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576557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32382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4865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67465477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18.wdp"/><Relationship Id="rId4" Type="http://schemas.openxmlformats.org/officeDocument/2006/relationships/image" Target="../media/image4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8.wdp"/><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9.xml"/><Relationship Id="rId6" Type="http://schemas.openxmlformats.org/officeDocument/2006/relationships/image" Target="../media/image51.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69.xml"/><Relationship Id="rId6" Type="http://schemas.openxmlformats.org/officeDocument/2006/relationships/image" Target="../media/image57.png"/><Relationship Id="rId5" Type="http://schemas.openxmlformats.org/officeDocument/2006/relationships/image" Target="../media/image63.svg"/><Relationship Id="rId4" Type="http://schemas.openxmlformats.org/officeDocument/2006/relationships/image" Target="../media/image56.png"/><Relationship Id="rId9"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svg"/><Relationship Id="rId7" Type="http://schemas.openxmlformats.org/officeDocument/2006/relationships/image" Target="../media/image69.svg"/><Relationship Id="rId2" Type="http://schemas.openxmlformats.org/officeDocument/2006/relationships/image" Target="../media/image55.png"/><Relationship Id="rId1" Type="http://schemas.openxmlformats.org/officeDocument/2006/relationships/slideLayout" Target="../slideLayouts/slideLayout69.xml"/><Relationship Id="rId6" Type="http://schemas.openxmlformats.org/officeDocument/2006/relationships/image" Target="../media/image59.png"/><Relationship Id="rId5" Type="http://schemas.openxmlformats.org/officeDocument/2006/relationships/image" Target="../media/image63.svg"/><Relationship Id="rId4" Type="http://schemas.openxmlformats.org/officeDocument/2006/relationships/image" Target="../media/image56.png"/><Relationship Id="rId9" Type="http://schemas.openxmlformats.org/officeDocument/2006/relationships/image" Target="../media/image7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61.png"/><Relationship Id="rId1" Type="http://schemas.openxmlformats.org/officeDocument/2006/relationships/slideLayout" Target="../slideLayouts/slideLayout80.xml"/><Relationship Id="rId6" Type="http://schemas.openxmlformats.org/officeDocument/2006/relationships/image" Target="../media/image63.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23.wdp"/></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81.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7.wdp"/><Relationship Id="rId18" Type="http://schemas.openxmlformats.org/officeDocument/2006/relationships/image" Target="../media/image19.png"/><Relationship Id="rId26" Type="http://schemas.openxmlformats.org/officeDocument/2006/relationships/slide" Target="slide6.xml"/><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6.png"/><Relationship Id="rId17" Type="http://schemas.microsoft.com/office/2007/relationships/hdphoto" Target="../media/hdphoto9.wdp"/><Relationship Id="rId25" Type="http://schemas.openxmlformats.org/officeDocument/2006/relationships/slide" Target="slide4.xml"/><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6.wdp"/><Relationship Id="rId24" Type="http://schemas.openxmlformats.org/officeDocument/2006/relationships/image" Target="../media/image22.png"/><Relationship Id="rId32" Type="http://schemas.openxmlformats.org/officeDocument/2006/relationships/slide" Target="slide9.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slide" Target="slide5.xml"/><Relationship Id="rId10" Type="http://schemas.openxmlformats.org/officeDocument/2006/relationships/image" Target="../media/image15.png"/><Relationship Id="rId19" Type="http://schemas.microsoft.com/office/2007/relationships/hdphoto" Target="../media/hdphoto10.wdp"/><Relationship Id="rId31" Type="http://schemas.openxmlformats.org/officeDocument/2006/relationships/slide" Target="slide8.xml"/><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slide" Target="slide7.xml"/><Relationship Id="rId30"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241425"/>
            <a:ext cx="609600" cy="609600"/>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8"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25466"/>
                            </p:stCondLst>
                            <p:childTnLst>
                              <p:par>
                                <p:cTn id="13" presetID="3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8"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4" y="192241"/>
            <a:ext cx="2250936" cy="748988"/>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9"/>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3" y="2659858"/>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6" y="4678354"/>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14"/>
          <a:stretch/>
        </p:blipFill>
        <p:spPr>
          <a:xfrm>
            <a:off x="5037085" y="2478316"/>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36">
            <a:extLst>
              <a:ext uri="{FF2B5EF4-FFF2-40B4-BE49-F238E27FC236}">
                <a16:creationId xmlns:a16="http://schemas.microsoft.com/office/drawing/2014/main" id="{F690EEA9-9E73-4E49-9CDF-C3F80663E682}"/>
              </a:ext>
            </a:extLst>
          </p:cNvPr>
          <p:cNvSpPr/>
          <p:nvPr/>
        </p:nvSpPr>
        <p:spPr>
          <a:xfrm>
            <a:off x="1971023" y="5755346"/>
            <a:ext cx="3048000" cy="730269"/>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a:solidFill>
                  <a:schemeClr val="accent3">
                    <a:lumMod val="50000"/>
                  </a:schemeClr>
                </a:solidFill>
                <a:latin typeface="Arial-Rounded" pitchFamily="34" charset="0"/>
                <a:ea typeface="Arial-Rounded" pitchFamily="34" charset="0"/>
                <a:cs typeface="Arial-Rounded" pitchFamily="34" charset="0"/>
              </a:rPr>
              <a:t>Đọc mẫu</a:t>
            </a:r>
          </a:p>
        </p:txBody>
      </p:sp>
      <p:pic>
        <p:nvPicPr>
          <p:cNvPr id="3" name="Câu chuyện của rễ_HTS">
            <a:hlinkClick r:id="" action="ppaction://media"/>
            <a:extLst>
              <a:ext uri="{FF2B5EF4-FFF2-40B4-BE49-F238E27FC236}">
                <a16:creationId xmlns:a16="http://schemas.microsoft.com/office/drawing/2014/main" id="{4434CCBD-F03D-4D3F-8670-068CD530B9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8262" y="85181"/>
            <a:ext cx="925737" cy="925737"/>
          </a:xfrm>
          <a:prstGeom prst="rect">
            <a:avLst/>
          </a:prstGeom>
        </p:spPr>
      </p:pic>
    </p:spTree>
    <p:extLst>
      <p:ext uri="{BB962C8B-B14F-4D97-AF65-F5344CB8AC3E}">
        <p14:creationId xmlns:p14="http://schemas.microsoft.com/office/powerpoint/2010/main" val="55727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0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32" grpId="0" animBg="1"/>
      <p:bldP spid="33" grpId="0" animBg="1"/>
      <p:bldP spid="34"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2B93750-A6FF-496A-BA55-386D073BA386}"/>
              </a:ext>
            </a:extLst>
          </p:cNvPr>
          <p:cNvSpPr txBox="1"/>
          <p:nvPr/>
        </p:nvSpPr>
        <p:spPr>
          <a:xfrm>
            <a:off x="2360781" y="5975098"/>
            <a:ext cx="8584105" cy="718081"/>
          </a:xfrm>
          <a:prstGeom prst="rect">
            <a:avLst/>
          </a:prstGeom>
          <a:solidFill>
            <a:srgbClr val="FFD347"/>
          </a:solidFill>
        </p:spPr>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defTabSz="1623443"/>
            <a:r>
              <a:rPr lang="en-US" altLang="en-US" sz="3600" dirty="0" err="1">
                <a:solidFill>
                  <a:srgbClr val="000000"/>
                </a:solidFill>
                <a:latin typeface="Arial-Rounded" panose="020B0500000000000000" pitchFamily="34" charset="0"/>
                <a:cs typeface="Arial-Rounded" panose="020B0500000000000000" pitchFamily="34" charset="0"/>
              </a:rPr>
              <a:t>Em</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hãy</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tìm</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từ</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khó</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đọc</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khó</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hiểu</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trong</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bài</a:t>
            </a:r>
            <a:r>
              <a:rPr lang="en-US" altLang="en-US" sz="3600" dirty="0">
                <a:solidFill>
                  <a:srgbClr val="000000"/>
                </a:solidFill>
                <a:latin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A192E132-8553-4CE4-B3DF-85F28285BF72}"/>
              </a:ext>
            </a:extLst>
          </p:cNvPr>
          <p:cNvSpPr txBox="1"/>
          <p:nvPr/>
        </p:nvSpPr>
        <p:spPr>
          <a:xfrm>
            <a:off x="4038600" y="1600200"/>
            <a:ext cx="2133600" cy="584775"/>
          </a:xfrm>
          <a:prstGeom prst="rect">
            <a:avLst/>
          </a:prstGeom>
          <a:noFill/>
        </p:spPr>
        <p:txBody>
          <a:bodyPr wrap="square">
            <a:spAutoFit/>
          </a:bodyPr>
          <a:lstStyle/>
          <a:p>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endParaRPr lang="en-US" dirty="0">
              <a:solidFill>
                <a:srgbClr val="FF0000"/>
              </a:solidFill>
            </a:endParaRPr>
          </a:p>
        </p:txBody>
      </p:sp>
      <p:sp>
        <p:nvSpPr>
          <p:cNvPr id="16" name="TextBox 15">
            <a:extLst>
              <a:ext uri="{FF2B5EF4-FFF2-40B4-BE49-F238E27FC236}">
                <a16:creationId xmlns:a16="http://schemas.microsoft.com/office/drawing/2014/main" id="{CD404149-FB25-4744-8B87-7EF449DD4934}"/>
              </a:ext>
            </a:extLst>
          </p:cNvPr>
          <p:cNvSpPr txBox="1"/>
          <p:nvPr/>
        </p:nvSpPr>
        <p:spPr>
          <a:xfrm>
            <a:off x="3300046" y="4038600"/>
            <a:ext cx="762000" cy="584775"/>
          </a:xfrm>
          <a:prstGeom prst="rect">
            <a:avLst/>
          </a:prstGeom>
          <a:noFill/>
        </p:spPr>
        <p:txBody>
          <a:bodyPr wrap="square">
            <a:spAutoFit/>
          </a:bodyPr>
          <a:lstStyle/>
          <a:p>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trĩu</a:t>
            </a:r>
            <a:endParaRPr lang="en-US" dirty="0">
              <a:solidFill>
                <a:srgbClr val="FF0000"/>
              </a:solidFill>
            </a:endParaRPr>
          </a:p>
        </p:txBody>
      </p:sp>
      <p:sp>
        <p:nvSpPr>
          <p:cNvPr id="17" name="TextBox 16">
            <a:extLst>
              <a:ext uri="{FF2B5EF4-FFF2-40B4-BE49-F238E27FC236}">
                <a16:creationId xmlns:a16="http://schemas.microsoft.com/office/drawing/2014/main" id="{FC0BDCED-0A94-4B2D-959B-260F5F121FFB}"/>
              </a:ext>
            </a:extLst>
          </p:cNvPr>
          <p:cNvSpPr txBox="1"/>
          <p:nvPr/>
        </p:nvSpPr>
        <p:spPr>
          <a:xfrm>
            <a:off x="9801435" y="1524000"/>
            <a:ext cx="1143451" cy="584775"/>
          </a:xfrm>
          <a:prstGeom prst="rect">
            <a:avLst/>
          </a:prstGeom>
          <a:noFill/>
        </p:spPr>
        <p:txBody>
          <a:bodyPr wrap="square">
            <a:spAutoFit/>
          </a:bodyPr>
          <a:lstStyle/>
          <a:p>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endParaRPr lang="en-US" dirty="0">
              <a:solidFill>
                <a:srgbClr val="FF0000"/>
              </a:solidFill>
            </a:endParaRPr>
          </a:p>
        </p:txBody>
      </p:sp>
      <p:sp>
        <p:nvSpPr>
          <p:cNvPr id="18" name="TextBox 17">
            <a:extLst>
              <a:ext uri="{FF2B5EF4-FFF2-40B4-BE49-F238E27FC236}">
                <a16:creationId xmlns:a16="http://schemas.microsoft.com/office/drawing/2014/main" id="{A8804325-06FE-47A9-B8AC-BF5AFFE20779}"/>
              </a:ext>
            </a:extLst>
          </p:cNvPr>
          <p:cNvSpPr txBox="1"/>
          <p:nvPr/>
        </p:nvSpPr>
        <p:spPr>
          <a:xfrm>
            <a:off x="7004538" y="4953000"/>
            <a:ext cx="2743199" cy="584775"/>
          </a:xfrm>
          <a:prstGeom prst="rect">
            <a:avLst/>
          </a:prstGeom>
          <a:noFill/>
        </p:spPr>
        <p:txBody>
          <a:bodyPr wrap="square">
            <a:spAutoFit/>
          </a:bodyPr>
          <a:lstStyle/>
          <a:p>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Khiêm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nhường</a:t>
            </a:r>
            <a:endParaRPr lang="en-US" dirty="0">
              <a:solidFill>
                <a:srgbClr val="FF0000"/>
              </a:solidFill>
            </a:endParaRPr>
          </a:p>
        </p:txBody>
      </p:sp>
    </p:spTree>
    <p:extLst>
      <p:ext uri="{BB962C8B-B14F-4D97-AF65-F5344CB8AC3E}">
        <p14:creationId xmlns:p14="http://schemas.microsoft.com/office/powerpoint/2010/main" val="275954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10" grpId="0" animBg="1"/>
      <p:bldP spid="1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l="63000" r="-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772400" y="1676400"/>
            <a:ext cx="2386824" cy="63403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7772400" y="1359380"/>
            <a:ext cx="2386824" cy="634039"/>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rot="1173982">
            <a:off x="8571654" y="1359380"/>
            <a:ext cx="2386824" cy="634039"/>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7543800" y="1421349"/>
            <a:ext cx="2386824" cy="634039"/>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543800" y="1042360"/>
            <a:ext cx="2386824" cy="634039"/>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543800" y="711491"/>
            <a:ext cx="2386824" cy="634039"/>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543800" y="330125"/>
            <a:ext cx="2133600" cy="634039"/>
          </a:xfrm>
          <a:prstGeom prst="rect">
            <a:avLst/>
          </a:prstGeom>
          <a:ln>
            <a:noFill/>
          </a:ln>
          <a:effectLst>
            <a:softEdge rad="112500"/>
          </a:effectLst>
        </p:spPr>
      </p:pic>
      <p:pic>
        <p:nvPicPr>
          <p:cNvPr id="11" name="Picture 10"/>
          <p:cNvPicPr>
            <a:picLocks noChangeAspect="1"/>
          </p:cNvPicPr>
          <p:nvPr/>
        </p:nvPicPr>
        <p:blipFill>
          <a:blip r:embed="rId4"/>
          <a:stretch>
            <a:fillRect/>
          </a:stretch>
        </p:blipFill>
        <p:spPr>
          <a:xfrm>
            <a:off x="7620000" y="153292"/>
            <a:ext cx="1981200" cy="634039"/>
          </a:xfrm>
          <a:prstGeom prst="rect">
            <a:avLst/>
          </a:prstGeom>
          <a:ln>
            <a:noFill/>
          </a:ln>
          <a:effectLst>
            <a:softEdge rad="112500"/>
          </a:effectLst>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547726">
            <a:off x="7516840" y="4730534"/>
            <a:ext cx="2944633" cy="782216"/>
          </a:xfrm>
          <a:prstGeom prst="ellipse">
            <a:avLst/>
          </a:prstGeom>
          <a:ln>
            <a:noFill/>
          </a:ln>
          <a:effectLst>
            <a:softEdge rad="112500"/>
          </a:effectLst>
        </p:spPr>
      </p:pic>
      <p:sp>
        <p:nvSpPr>
          <p:cNvPr id="13" name="TextBox 12"/>
          <p:cNvSpPr txBox="1"/>
          <p:nvPr/>
        </p:nvSpPr>
        <p:spPr>
          <a:xfrm>
            <a:off x="2620945" y="153292"/>
            <a:ext cx="3325776" cy="769405"/>
          </a:xfrm>
          <a:prstGeom prst="rect">
            <a:avLst/>
          </a:prstGeom>
          <a:solidFill>
            <a:schemeClr val="accent2">
              <a:lumMod val="20000"/>
              <a:lumOff val="80000"/>
            </a:schemeClr>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5" name="Rectangle 14"/>
          <p:cNvSpPr/>
          <p:nvPr/>
        </p:nvSpPr>
        <p:spPr>
          <a:xfrm>
            <a:off x="354485" y="3472644"/>
            <a:ext cx="7036915" cy="1754326"/>
          </a:xfrm>
          <a:prstGeom prst="rect">
            <a:avLst/>
          </a:prstGeom>
        </p:spPr>
        <p:txBody>
          <a:bodyPr wrap="square">
            <a:spAutoFit/>
          </a:bodyPr>
          <a:lstStyle/>
          <a:p>
            <a:pPr algn="just">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khiêm nhường</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khiêm tốn, không giành cái hay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sẵn sàng dành cho người khác.</a:t>
            </a:r>
          </a:p>
        </p:txBody>
      </p:sp>
      <p:sp>
        <p:nvSpPr>
          <p:cNvPr id="17" name="Rectangle 16"/>
          <p:cNvSpPr/>
          <p:nvPr/>
        </p:nvSpPr>
        <p:spPr>
          <a:xfrm>
            <a:off x="449621" y="1664179"/>
            <a:ext cx="6713179" cy="1200329"/>
          </a:xfrm>
          <a:prstGeom prst="rect">
            <a:avLst/>
          </a:prstGeom>
        </p:spPr>
        <p:txBody>
          <a:bodyPr wrap="square">
            <a:spAutoFit/>
          </a:bodyPr>
          <a:lstStyle/>
          <a:p>
            <a:pPr algn="just">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sắc thắm</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p>
        </p:txBody>
      </p:sp>
    </p:spTree>
    <p:extLst>
      <p:ext uri="{BB962C8B-B14F-4D97-AF65-F5344CB8AC3E}">
        <p14:creationId xmlns:p14="http://schemas.microsoft.com/office/powerpoint/2010/main" val="41048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381000"/>
            <a:ext cx="50292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858000" y="381000"/>
            <a:ext cx="4800600" cy="3505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609600" y="4800600"/>
            <a:ext cx="11780789" cy="120032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trĩu</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quả trĩu cành nghĩa là quả nhiều và nặng làm cho cành</a:t>
            </a:r>
          </a:p>
          <a:p>
            <a:pPr>
              <a:lnSpc>
                <a:spcPct val="100000"/>
              </a:lnSpc>
            </a:pPr>
            <a:r>
              <a:rPr lang="en-US" sz="3600" dirty="0">
                <a:latin typeface="Arial-Rounded" panose="020B0500000000000000" pitchFamily="34" charset="0"/>
                <a:ea typeface="Arial-Rounded" panose="020B0500000000000000" pitchFamily="34" charset="0"/>
                <a:cs typeface="Arial-Rounded" panose="020B0500000000000000" pitchFamily="34" charset="0"/>
              </a:rPr>
              <a:t> bị cong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suống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8" name="Straight Arrow Connector 7"/>
          <p:cNvCxnSpPr>
            <a:stCxn id="4" idx="2"/>
            <a:endCxn id="6" idx="0"/>
          </p:cNvCxnSpPr>
          <p:nvPr/>
        </p:nvCxnSpPr>
        <p:spPr>
          <a:xfrm>
            <a:off x="3276600" y="3886200"/>
            <a:ext cx="3223395"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0"/>
            <a:endCxn id="5" idx="2"/>
          </p:cNvCxnSpPr>
          <p:nvPr/>
        </p:nvCxnSpPr>
        <p:spPr>
          <a:xfrm flipV="1">
            <a:off x="6499995" y="3886199"/>
            <a:ext cx="2758305" cy="91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32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800600"/>
            <a:ext cx="11674991" cy="1200329"/>
          </a:xfrm>
          <a:prstGeom prst="rect">
            <a:avLst/>
          </a:prstGeom>
          <a:ln>
            <a:solidFill>
              <a:srgbClr val="FF0066"/>
            </a:solidFill>
          </a:ln>
        </p:spPr>
        <p:txBody>
          <a:bodyPr wrap="none">
            <a:spAutoFit/>
          </a:bodyPr>
          <a:lstStyle/>
          <a:p>
            <a:pPr>
              <a:lnSpc>
                <a:spcPct val="100000"/>
              </a:lnSpc>
            </a:pPr>
            <a:r>
              <a:rPr lang="en-US" sz="36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chồi</a:t>
            </a:r>
            <a:r>
              <a:rPr lang="en-US" sz="3600" b="1"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a:t>
            </a:r>
          </a:p>
          <a:p>
            <a:pPr>
              <a:lnSpc>
                <a:spcPct val="100000"/>
              </a:lnSpc>
            </a:pPr>
            <a:r>
              <a:rPr lang="en-US" sz="3600" dirty="0">
                <a:latin typeface="Arial-Rounded" panose="020B0500000000000000" pitchFamily="34" charset="0"/>
                <a:ea typeface="Arial-Rounded" panose="020B0500000000000000" pitchFamily="34" charset="0"/>
                <a:cs typeface="Arial-Rounded" panose="020B0500000000000000" pitchFamily="34" charset="0"/>
              </a:rPr>
              <a:t>phát triển thành cành hoặc cây.</a:t>
            </a:r>
          </a:p>
        </p:txBody>
      </p:sp>
      <p:pic>
        <p:nvPicPr>
          <p:cNvPr id="5" name="Picture 2" descr="Giai đoạn phát triển thực vật. Trồng cây infographic. Khái niệm tiến hóa. Sprout, thực vật, cây trồng các biểu tượng nông nghiệp trồng cây. Minh họa vector theo kiểu phẳ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59" b="88822" l="9667" r="94000">
                        <a14:foregroundMark x1="10500" y1="65861" x2="38833" y2="54079"/>
                        <a14:foregroundMark x1="10500" y1="66163" x2="49500" y2="87613"/>
                        <a14:foregroundMark x1="10167" y1="52266" x2="21500" y2="54985"/>
                        <a14:foregroundMark x1="36000" y1="56798" x2="49833" y2="58610"/>
                        <a14:foregroundMark x1="51667" y1="58006" x2="46000" y2="70695"/>
                        <a14:foregroundMark x1="45667" y1="74018" x2="69500" y2="78852"/>
                        <a14:foregroundMark x1="64333" y1="74622" x2="85833" y2="71299"/>
                        <a14:foregroundMark x1="52333" y1="43807" x2="68667" y2="35952"/>
                        <a14:foregroundMark x1="68667" y1="35952" x2="89333" y2="20846"/>
                        <a14:foregroundMark x1="88000" y1="23867" x2="88333" y2="75529"/>
                        <a14:foregroundMark x1="38167" y1="64955" x2="38167" y2="64955"/>
                        <a14:foregroundMark x1="31167" y1="63444" x2="40500" y2="77039"/>
                        <a14:foregroundMark x1="52333" y1="58912" x2="62833" y2="69486"/>
                        <a14:foregroundMark x1="63833" y1="64653" x2="84167" y2="68580"/>
                        <a14:foregroundMark x1="49333" y1="83384" x2="90333" y2="79758"/>
                        <a14:foregroundMark x1="88833" y1="25378" x2="93167" y2="42900"/>
                        <a14:foregroundMark x1="88500" y1="74320" x2="94000" y2="49849"/>
                        <a14:foregroundMark x1="11167" y1="67976" x2="9833" y2="77039"/>
                        <a14:foregroundMark x1="72167" y1="47734" x2="72167" y2="47734"/>
                      </a14:backgroundRemoval>
                    </a14:imgEffect>
                  </a14:imgLayer>
                </a14:imgProps>
              </a:ext>
              <a:ext uri="{28A0092B-C50C-407E-A947-70E740481C1C}">
                <a14:useLocalDpi xmlns:a14="http://schemas.microsoft.com/office/drawing/2010/main" val="0"/>
              </a:ext>
            </a:extLst>
          </a:blip>
          <a:srcRect l="7824" t="24765" r="5268" b="19207"/>
          <a:stretch/>
        </p:blipFill>
        <p:spPr bwMode="auto">
          <a:xfrm>
            <a:off x="685800" y="533400"/>
            <a:ext cx="4800600" cy="2833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8" l="0" r="97833">
                        <a14:foregroundMark x1="10667" y1="63636" x2="23667" y2="78469"/>
                        <a14:foregroundMark x1="10833" y1="70813" x2="14833" y2="78469"/>
                        <a14:foregroundMark x1="500" y1="22488" x2="16000" y2="64593"/>
                        <a14:foregroundMark x1="500" y1="54067" x2="10000" y2="86603"/>
                        <a14:foregroundMark x1="9500" y1="46411" x2="36500" y2="78947"/>
                        <a14:foregroundMark x1="20167" y1="57416" x2="46167" y2="8612"/>
                        <a14:foregroundMark x1="40500" y1="82775" x2="56167" y2="51196"/>
                        <a14:foregroundMark x1="54833" y1="79904" x2="82833" y2="50239"/>
                        <a14:foregroundMark x1="3833" y1="45933" x2="3833" y2="45933"/>
                        <a14:foregroundMark x1="5333" y1="47368" x2="5333" y2="47368"/>
                        <a14:foregroundMark x1="84000" y1="39234" x2="84000" y2="39234"/>
                        <a14:foregroundMark x1="80000" y1="31100" x2="80000" y2="31100"/>
                        <a14:foregroundMark x1="87333" y1="36364" x2="87333" y2="36364"/>
                        <a14:foregroundMark x1="88333" y1="47847" x2="88333" y2="47847"/>
                        <a14:foregroundMark x1="3500" y1="46411" x2="3500" y2="46411"/>
                        <a14:foregroundMark x1="4833" y1="44498" x2="4833" y2="44498"/>
                        <a14:foregroundMark x1="4833" y1="44498" x2="4833" y2="44498"/>
                        <a14:foregroundMark x1="4833" y1="53110" x2="4833" y2="53110"/>
                        <a14:foregroundMark x1="13500" y1="31579" x2="13500" y2="31579"/>
                        <a14:foregroundMark x1="8667" y1="42584" x2="0" y2="14833"/>
                        <a14:foregroundMark x1="93667" y1="74641" x2="93667" y2="74641"/>
                        <a14:foregroundMark x1="89500" y1="73684" x2="89500" y2="73684"/>
                        <a14:foregroundMark x1="79500" y1="47368" x2="79500" y2="47368"/>
                        <a14:foregroundMark x1="85667" y1="82775" x2="97833" y2="0"/>
                      </a14:backgroundRemoval>
                    </a14:imgEffect>
                  </a14:imgLayer>
                </a14:imgProps>
              </a:ext>
            </a:extLst>
          </a:blip>
          <a:srcRect b="9025"/>
          <a:stretch/>
        </p:blipFill>
        <p:spPr>
          <a:xfrm>
            <a:off x="6142295" y="609600"/>
            <a:ext cx="5837496" cy="2757054"/>
          </a:xfrm>
          <a:prstGeom prst="rect">
            <a:avLst/>
          </a:prstGeom>
        </p:spPr>
      </p:pic>
      <p:cxnSp>
        <p:nvCxnSpPr>
          <p:cNvPr id="8" name="Straight Arrow Connector 7"/>
          <p:cNvCxnSpPr>
            <a:stCxn id="5" idx="2"/>
            <a:endCxn id="4" idx="0"/>
          </p:cNvCxnSpPr>
          <p:nvPr/>
        </p:nvCxnSpPr>
        <p:spPr>
          <a:xfrm>
            <a:off x="3086100" y="3366654"/>
            <a:ext cx="3056196"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0"/>
            <a:endCxn id="6" idx="2"/>
          </p:cNvCxnSpPr>
          <p:nvPr/>
        </p:nvCxnSpPr>
        <p:spPr>
          <a:xfrm flipV="1">
            <a:off x="6142296" y="3366654"/>
            <a:ext cx="2918747" cy="1433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90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Cloud 36">
            <a:extLst>
              <a:ext uri="{FF2B5EF4-FFF2-40B4-BE49-F238E27FC236}">
                <a16:creationId xmlns:a16="http://schemas.microsoft.com/office/drawing/2014/main" id="{F690EEA9-9E73-4E49-9CDF-C3F80663E682}"/>
              </a:ext>
            </a:extLst>
          </p:cNvPr>
          <p:cNvSpPr/>
          <p:nvPr/>
        </p:nvSpPr>
        <p:spPr>
          <a:xfrm>
            <a:off x="92588" y="12757"/>
            <a:ext cx="3048000" cy="1220764"/>
          </a:xfrm>
          <a:prstGeom prst="cloud">
            <a:avLst/>
          </a:prstGeom>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chemeClr val="accent3">
                    <a:lumMod val="50000"/>
                  </a:schemeClr>
                </a:solidFill>
                <a:latin typeface="Arial-Rounded" pitchFamily="34" charset="0"/>
                <a:ea typeface="Arial-Rounded" pitchFamily="34" charset="0"/>
                <a:cs typeface="Arial-Rounded" pitchFamily="34" charset="0"/>
              </a:rPr>
              <a:t>Đọc</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nối</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tiếp</a:t>
            </a:r>
            <a:r>
              <a:rPr lang="en-US" sz="3200" b="1" dirty="0">
                <a:solidFill>
                  <a:schemeClr val="accent3">
                    <a:lumMod val="50000"/>
                  </a:schemeClr>
                </a:solidFill>
                <a:latin typeface="Arial-Rounded" pitchFamily="34" charset="0"/>
                <a:ea typeface="Arial-Rounded" pitchFamily="34" charset="0"/>
                <a:cs typeface="Arial-Rounded" pitchFamily="34" charset="0"/>
              </a:rPr>
              <a:t> </a:t>
            </a:r>
            <a:r>
              <a:rPr lang="en-US" sz="3200" b="1" dirty="0" err="1">
                <a:solidFill>
                  <a:schemeClr val="accent3">
                    <a:lumMod val="50000"/>
                  </a:schemeClr>
                </a:solidFill>
                <a:latin typeface="Arial-Rounded" pitchFamily="34" charset="0"/>
                <a:ea typeface="Arial-Rounded" pitchFamily="34" charset="0"/>
                <a:cs typeface="Arial-Rounded" pitchFamily="34" charset="0"/>
              </a:rPr>
              <a:t>câu</a:t>
            </a:r>
            <a:endParaRPr lang="en-US" sz="3200" b="1" dirty="0">
              <a:solidFill>
                <a:schemeClr val="accent3">
                  <a:lumMod val="50000"/>
                </a:schemeClr>
              </a:solidFill>
              <a:latin typeface="Arial-Rounded" pitchFamily="34" charset="0"/>
              <a:ea typeface="Arial-Rounded" pitchFamily="34" charset="0"/>
              <a:cs typeface="Arial-Rounded" pitchFamily="34" charset="0"/>
            </a:endParaRPr>
          </a:p>
        </p:txBody>
      </p:sp>
      <p:cxnSp>
        <p:nvCxnSpPr>
          <p:cNvPr id="4" name="Straight Connector 3">
            <a:extLst>
              <a:ext uri="{FF2B5EF4-FFF2-40B4-BE49-F238E27FC236}">
                <a16:creationId xmlns:a16="http://schemas.microsoft.com/office/drawing/2014/main" id="{B9ACA428-9A72-4668-B670-B06E6907BEF7}"/>
              </a:ext>
            </a:extLst>
          </p:cNvPr>
          <p:cNvCxnSpPr>
            <a:cxnSpLocks/>
          </p:cNvCxnSpPr>
          <p:nvPr/>
        </p:nvCxnSpPr>
        <p:spPr>
          <a:xfrm flipH="1">
            <a:off x="5755057" y="16002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FA444-51B1-4E25-9EFD-4D72E1147979}"/>
              </a:ext>
            </a:extLst>
          </p:cNvPr>
          <p:cNvCxnSpPr>
            <a:cxnSpLocks/>
          </p:cNvCxnSpPr>
          <p:nvPr/>
        </p:nvCxnSpPr>
        <p:spPr>
          <a:xfrm flipH="1">
            <a:off x="5037394" y="10668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3B9536-1F87-4F80-B345-88937CCA8ACF}"/>
              </a:ext>
            </a:extLst>
          </p:cNvPr>
          <p:cNvCxnSpPr>
            <a:cxnSpLocks/>
          </p:cNvCxnSpPr>
          <p:nvPr/>
        </p:nvCxnSpPr>
        <p:spPr>
          <a:xfrm flipH="1">
            <a:off x="5092105" y="21336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8C7D53-8E98-42CF-8F9B-D4BBFBD50C17}"/>
              </a:ext>
            </a:extLst>
          </p:cNvPr>
          <p:cNvCxnSpPr>
            <a:cxnSpLocks/>
          </p:cNvCxnSpPr>
          <p:nvPr/>
        </p:nvCxnSpPr>
        <p:spPr>
          <a:xfrm flipH="1">
            <a:off x="5985797" y="26640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23E273-C951-4FD5-9FD1-2B41BC608EC8}"/>
              </a:ext>
            </a:extLst>
          </p:cNvPr>
          <p:cNvCxnSpPr>
            <a:cxnSpLocks/>
          </p:cNvCxnSpPr>
          <p:nvPr/>
        </p:nvCxnSpPr>
        <p:spPr>
          <a:xfrm flipH="1">
            <a:off x="4648200" y="348761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06F79C-EFAE-49D1-8106-F972801D65AB}"/>
              </a:ext>
            </a:extLst>
          </p:cNvPr>
          <p:cNvCxnSpPr>
            <a:cxnSpLocks/>
          </p:cNvCxnSpPr>
          <p:nvPr/>
        </p:nvCxnSpPr>
        <p:spPr>
          <a:xfrm flipH="1">
            <a:off x="4876800" y="402101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1E857E-28FC-40BA-832D-0B1529A46EFA}"/>
              </a:ext>
            </a:extLst>
          </p:cNvPr>
          <p:cNvCxnSpPr>
            <a:cxnSpLocks/>
          </p:cNvCxnSpPr>
          <p:nvPr/>
        </p:nvCxnSpPr>
        <p:spPr>
          <a:xfrm flipH="1">
            <a:off x="4686300" y="4470168"/>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7A44CF-B61D-47AD-A7D0-58D5C00998C8}"/>
              </a:ext>
            </a:extLst>
          </p:cNvPr>
          <p:cNvCxnSpPr>
            <a:cxnSpLocks/>
          </p:cNvCxnSpPr>
          <p:nvPr/>
        </p:nvCxnSpPr>
        <p:spPr>
          <a:xfrm flipH="1">
            <a:off x="5150720" y="4969144"/>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CC7594-8CC7-4770-B80C-95F57806CCCA}"/>
              </a:ext>
            </a:extLst>
          </p:cNvPr>
          <p:cNvCxnSpPr>
            <a:cxnSpLocks/>
          </p:cNvCxnSpPr>
          <p:nvPr/>
        </p:nvCxnSpPr>
        <p:spPr>
          <a:xfrm flipH="1">
            <a:off x="9982200" y="966821"/>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CCD018-E534-48F1-8679-D416318C602E}"/>
              </a:ext>
            </a:extLst>
          </p:cNvPr>
          <p:cNvCxnSpPr>
            <a:cxnSpLocks/>
          </p:cNvCxnSpPr>
          <p:nvPr/>
        </p:nvCxnSpPr>
        <p:spPr>
          <a:xfrm flipH="1">
            <a:off x="10596227" y="15262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44FAE5-348D-44E8-81F1-8A1197598A95}"/>
              </a:ext>
            </a:extLst>
          </p:cNvPr>
          <p:cNvCxnSpPr>
            <a:cxnSpLocks/>
          </p:cNvCxnSpPr>
          <p:nvPr/>
        </p:nvCxnSpPr>
        <p:spPr>
          <a:xfrm flipH="1">
            <a:off x="10220977" y="20596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123871-1AA0-4DF7-AF22-C5219D9EF9A6}"/>
              </a:ext>
            </a:extLst>
          </p:cNvPr>
          <p:cNvCxnSpPr>
            <a:cxnSpLocks/>
          </p:cNvCxnSpPr>
          <p:nvPr/>
        </p:nvCxnSpPr>
        <p:spPr>
          <a:xfrm flipH="1">
            <a:off x="10333787" y="25930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6A7216C-82F1-4754-98F0-7735E422958A}"/>
              </a:ext>
            </a:extLst>
          </p:cNvPr>
          <p:cNvCxnSpPr>
            <a:cxnSpLocks/>
          </p:cNvCxnSpPr>
          <p:nvPr/>
        </p:nvCxnSpPr>
        <p:spPr>
          <a:xfrm flipH="1">
            <a:off x="10210639" y="3429000"/>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C43DE5-AAEA-4E2F-8BD1-71FDE5EC06FE}"/>
              </a:ext>
            </a:extLst>
          </p:cNvPr>
          <p:cNvCxnSpPr>
            <a:cxnSpLocks/>
          </p:cNvCxnSpPr>
          <p:nvPr/>
        </p:nvCxnSpPr>
        <p:spPr>
          <a:xfrm flipH="1">
            <a:off x="9942554" y="3974868"/>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12FCC3-ABB2-4AE7-ACC7-6EB6572F5DD4}"/>
              </a:ext>
            </a:extLst>
          </p:cNvPr>
          <p:cNvCxnSpPr>
            <a:cxnSpLocks/>
          </p:cNvCxnSpPr>
          <p:nvPr/>
        </p:nvCxnSpPr>
        <p:spPr>
          <a:xfrm flipH="1">
            <a:off x="10001169" y="440828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EE05F3F-3901-48C0-A6FB-FA1DC0CE17D8}"/>
              </a:ext>
            </a:extLst>
          </p:cNvPr>
          <p:cNvCxnSpPr>
            <a:cxnSpLocks/>
          </p:cNvCxnSpPr>
          <p:nvPr/>
        </p:nvCxnSpPr>
        <p:spPr>
          <a:xfrm flipH="1">
            <a:off x="10974194" y="50163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ADF18F8-1CDD-4BAB-AC7F-F069EEFAD1E8}"/>
              </a:ext>
            </a:extLst>
          </p:cNvPr>
          <p:cNvCxnSpPr>
            <a:cxnSpLocks/>
          </p:cNvCxnSpPr>
          <p:nvPr/>
        </p:nvCxnSpPr>
        <p:spPr>
          <a:xfrm flipH="1">
            <a:off x="11050394" y="50163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A0EF4E-DB92-4D69-A175-7AA56BDBA53F}"/>
              </a:ext>
            </a:extLst>
          </p:cNvPr>
          <p:cNvCxnSpPr>
            <a:cxnSpLocks/>
          </p:cNvCxnSpPr>
          <p:nvPr/>
        </p:nvCxnSpPr>
        <p:spPr>
          <a:xfrm flipH="1">
            <a:off x="6088052" y="2664069"/>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2D6EB3-3391-4F63-840D-ED7F5106C565}"/>
              </a:ext>
            </a:extLst>
          </p:cNvPr>
          <p:cNvCxnSpPr>
            <a:cxnSpLocks/>
          </p:cNvCxnSpPr>
          <p:nvPr/>
        </p:nvCxnSpPr>
        <p:spPr>
          <a:xfrm flipH="1">
            <a:off x="5265020" y="4969144"/>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FB7823-4066-4C4F-86C9-1E00DC9D8B71}"/>
              </a:ext>
            </a:extLst>
          </p:cNvPr>
          <p:cNvCxnSpPr>
            <a:cxnSpLocks/>
          </p:cNvCxnSpPr>
          <p:nvPr/>
        </p:nvCxnSpPr>
        <p:spPr>
          <a:xfrm flipH="1">
            <a:off x="10446597" y="2593065"/>
            <a:ext cx="76200" cy="5334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53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E7BB1E80-14E4-447D-B93D-4B6E191EC73A}"/>
              </a:ext>
            </a:extLst>
          </p:cNvPr>
          <p:cNvSpPr/>
          <p:nvPr/>
        </p:nvSpPr>
        <p:spPr>
          <a:xfrm>
            <a:off x="115659" y="33954"/>
            <a:ext cx="2634600" cy="1068700"/>
          </a:xfrm>
          <a:prstGeom prst="cloud">
            <a:avLst/>
          </a:prstGeom>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accent3">
                    <a:lumMod val="50000"/>
                  </a:schemeClr>
                </a:solidFill>
                <a:latin typeface="Arial-Rounded" pitchFamily="34" charset="0"/>
                <a:ea typeface="Arial-Rounded" pitchFamily="34" charset="0"/>
                <a:cs typeface="Arial-Rounded" pitchFamily="34" charset="0"/>
              </a:rPr>
              <a:t>Chia </a:t>
            </a:r>
            <a:r>
              <a:rPr lang="en-US" sz="3200" b="1" dirty="0" err="1">
                <a:solidFill>
                  <a:schemeClr val="accent3">
                    <a:lumMod val="50000"/>
                  </a:schemeClr>
                </a:solidFill>
                <a:latin typeface="Arial-Rounded" pitchFamily="34" charset="0"/>
                <a:ea typeface="Arial-Rounded" pitchFamily="34" charset="0"/>
                <a:cs typeface="Arial-Rounded" pitchFamily="34" charset="0"/>
              </a:rPr>
              <a:t>khổ</a:t>
            </a:r>
            <a:endParaRPr lang="en-US" sz="3200" b="1" dirty="0">
              <a:solidFill>
                <a:schemeClr val="accent3">
                  <a:lumMod val="50000"/>
                </a:schemeClr>
              </a:solidFill>
              <a:latin typeface="Arial-Rounded" pitchFamily="34" charset="0"/>
              <a:ea typeface="Arial-Rounded" pitchFamily="34" charset="0"/>
              <a:cs typeface="Arial-Rounded" pitchFamily="34" charset="0"/>
            </a:endParaRPr>
          </a:p>
        </p:txBody>
      </p:sp>
      <p:sp>
        <p:nvSpPr>
          <p:cNvPr id="2" name="Oval 1">
            <a:extLst>
              <a:ext uri="{FF2B5EF4-FFF2-40B4-BE49-F238E27FC236}">
                <a16:creationId xmlns:a16="http://schemas.microsoft.com/office/drawing/2014/main" id="{5EB65E32-2766-4046-9A19-272390EE4F1A}"/>
              </a:ext>
            </a:extLst>
          </p:cNvPr>
          <p:cNvSpPr/>
          <p:nvPr/>
        </p:nvSpPr>
        <p:spPr>
          <a:xfrm>
            <a:off x="1552885" y="123352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12" name="Oval 11">
            <a:extLst>
              <a:ext uri="{FF2B5EF4-FFF2-40B4-BE49-F238E27FC236}">
                <a16:creationId xmlns:a16="http://schemas.microsoft.com/office/drawing/2014/main" id="{A9987099-0A9A-4BDF-ABBB-B01493D937E8}"/>
              </a:ext>
            </a:extLst>
          </p:cNvPr>
          <p:cNvSpPr/>
          <p:nvPr/>
        </p:nvSpPr>
        <p:spPr>
          <a:xfrm>
            <a:off x="1552885" y="3582488"/>
            <a:ext cx="4572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2</a:t>
            </a:r>
          </a:p>
        </p:txBody>
      </p:sp>
      <p:sp>
        <p:nvSpPr>
          <p:cNvPr id="13" name="Oval 12">
            <a:extLst>
              <a:ext uri="{FF2B5EF4-FFF2-40B4-BE49-F238E27FC236}">
                <a16:creationId xmlns:a16="http://schemas.microsoft.com/office/drawing/2014/main" id="{FEF56718-6307-42F5-A427-CEB34108886C}"/>
              </a:ext>
            </a:extLst>
          </p:cNvPr>
          <p:cNvSpPr/>
          <p:nvPr/>
        </p:nvSpPr>
        <p:spPr>
          <a:xfrm>
            <a:off x="6589915" y="116522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3</a:t>
            </a:r>
          </a:p>
        </p:txBody>
      </p:sp>
      <p:sp>
        <p:nvSpPr>
          <p:cNvPr id="14" name="Oval 13">
            <a:extLst>
              <a:ext uri="{FF2B5EF4-FFF2-40B4-BE49-F238E27FC236}">
                <a16:creationId xmlns:a16="http://schemas.microsoft.com/office/drawing/2014/main" id="{90FDC5DD-A17F-4974-8E3D-BC3EE8BE85A0}"/>
              </a:ext>
            </a:extLst>
          </p:cNvPr>
          <p:cNvSpPr/>
          <p:nvPr/>
        </p:nvSpPr>
        <p:spPr>
          <a:xfrm>
            <a:off x="6553200" y="3613468"/>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4</a:t>
            </a:r>
          </a:p>
        </p:txBody>
      </p:sp>
      <p:sp>
        <p:nvSpPr>
          <p:cNvPr id="15" name="TextBox 14">
            <a:extLst>
              <a:ext uri="{FF2B5EF4-FFF2-40B4-BE49-F238E27FC236}">
                <a16:creationId xmlns:a16="http://schemas.microsoft.com/office/drawing/2014/main" id="{61BC008A-419A-48AB-B3DF-410BB8204226}"/>
              </a:ext>
            </a:extLst>
          </p:cNvPr>
          <p:cNvSpPr txBox="1"/>
          <p:nvPr/>
        </p:nvSpPr>
        <p:spPr>
          <a:xfrm>
            <a:off x="4167098" y="5874183"/>
            <a:ext cx="4163271" cy="718081"/>
          </a:xfrm>
          <a:prstGeom prst="rect">
            <a:avLst/>
          </a:prstGeom>
        </p:spPr>
        <p:style>
          <a:lnRef idx="1">
            <a:schemeClr val="accent5"/>
          </a:lnRef>
          <a:fillRef idx="3">
            <a:schemeClr val="accent5"/>
          </a:fillRef>
          <a:effectRef idx="2">
            <a:schemeClr val="accent5"/>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defTabSz="1623443"/>
            <a:r>
              <a:rPr lang="en-US" altLang="en-US" sz="3600" dirty="0" err="1">
                <a:solidFill>
                  <a:srgbClr val="000000"/>
                </a:solidFill>
                <a:latin typeface="Arial-Rounded" panose="020B0500000000000000" pitchFamily="34" charset="0"/>
                <a:cs typeface="Arial-Rounded" panose="020B0500000000000000" pitchFamily="34" charset="0"/>
              </a:rPr>
              <a:t>Đọc</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nối</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tiếp</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khổ</a:t>
            </a:r>
            <a:r>
              <a:rPr lang="en-US" altLang="en-US" sz="3600" dirty="0">
                <a:solidFill>
                  <a:srgbClr val="000000"/>
                </a:solidFill>
                <a:latin typeface="Arial-Rounded" panose="020B0500000000000000" pitchFamily="34" charset="0"/>
                <a:cs typeface="Arial-Rounded" panose="020B0500000000000000" pitchFamily="34" charset="0"/>
              </a:rPr>
              <a:t> </a:t>
            </a:r>
            <a:r>
              <a:rPr lang="en-US" altLang="en-US" sz="3600" dirty="0" err="1">
                <a:solidFill>
                  <a:srgbClr val="000000"/>
                </a:solidFill>
                <a:latin typeface="Arial-Rounded" panose="020B0500000000000000" pitchFamily="34" charset="0"/>
                <a:cs typeface="Arial-Rounded" panose="020B0500000000000000" pitchFamily="34" charset="0"/>
              </a:rPr>
              <a:t>thơ</a:t>
            </a:r>
            <a:endParaRPr lang="en-US" altLang="en-US" sz="3600"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933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1000" fill="hold"/>
                                        <p:tgtEl>
                                          <p:spTgt spid="15"/>
                                        </p:tgtEl>
                                        <p:attrNameLst>
                                          <p:attrName>ppt_x</p:attrName>
                                        </p:attrNameLst>
                                      </p:cBhvr>
                                      <p:tavLst>
                                        <p:tav tm="0">
                                          <p:val>
                                            <p:strVal val="1+#ppt_w/2"/>
                                          </p:val>
                                        </p:tav>
                                        <p:tav tm="100000">
                                          <p:val>
                                            <p:strVal val="#ppt_x"/>
                                          </p:val>
                                        </p:tav>
                                      </p:tavLst>
                                    </p:anim>
                                    <p:anim calcmode="lin" valueType="num">
                                      <p:cBhvr additive="base">
                                        <p:cTn id="4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10" grpId="0" animBg="1"/>
      <p:bldP spid="2"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grpSp>
        <p:nvGrpSpPr>
          <p:cNvPr id="12" name="组合 11">
            <a:extLst>
              <a:ext uri="{FF2B5EF4-FFF2-40B4-BE49-F238E27FC236}">
                <a16:creationId xmlns:a16="http://schemas.microsoft.com/office/drawing/2014/main" id="{628EC035-7E0B-492C-A08B-1043A1E1E476}"/>
              </a:ext>
            </a:extLst>
          </p:cNvPr>
          <p:cNvGrpSpPr/>
          <p:nvPr/>
        </p:nvGrpSpPr>
        <p:grpSpPr>
          <a:xfrm>
            <a:off x="10704179" y="589418"/>
            <a:ext cx="2718491" cy="1345749"/>
            <a:chOff x="10618590" y="782288"/>
            <a:chExt cx="2718490" cy="1345749"/>
          </a:xfrm>
        </p:grpSpPr>
        <p:pic>
          <p:nvPicPr>
            <p:cNvPr id="13" name="图片 12">
              <a:extLst>
                <a:ext uri="{FF2B5EF4-FFF2-40B4-BE49-F238E27FC236}">
                  <a16:creationId xmlns:a16="http://schemas.microsoft.com/office/drawing/2014/main" id="{77EA9E1A-70D6-4B4B-B77E-DF1BE2EDDC84}"/>
                </a:ext>
              </a:extLst>
            </p:cNvPr>
            <p:cNvPicPr>
              <a:picLocks noChangeAspect="1"/>
            </p:cNvPicPr>
            <p:nvPr/>
          </p:nvPicPr>
          <p:blipFill>
            <a:blip r:embed="rId4"/>
            <a:stretch>
              <a:fillRect/>
            </a:stretch>
          </p:blipFill>
          <p:spPr>
            <a:xfrm flipH="1">
              <a:off x="10984832" y="1170891"/>
              <a:ext cx="2352248" cy="957146"/>
            </a:xfrm>
            <a:prstGeom prst="rect">
              <a:avLst/>
            </a:prstGeom>
          </p:spPr>
        </p:pic>
        <p:pic>
          <p:nvPicPr>
            <p:cNvPr id="14" name="图片 13">
              <a:extLst>
                <a:ext uri="{FF2B5EF4-FFF2-40B4-BE49-F238E27FC236}">
                  <a16:creationId xmlns:a16="http://schemas.microsoft.com/office/drawing/2014/main" id="{E7C0337D-2185-4E87-8428-BACCE7DAA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2"/>
            <a:ext cx="5525251" cy="2935445"/>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707389" y="882035"/>
            <a:ext cx="6176353"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theo</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nhóm</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Rectangle 20"/>
          <p:cNvSpPr/>
          <p:nvPr/>
        </p:nvSpPr>
        <p:spPr>
          <a:xfrm>
            <a:off x="1300213" y="2427546"/>
            <a:ext cx="5452447" cy="2681824"/>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 cầu </a:t>
            </a:r>
          </a:p>
          <a:p>
            <a:pPr marL="285744" marR="0" lvl="0" indent="-285744" algn="l" defTabSz="914377"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 công đọc theo đoạn</a:t>
            </a:r>
          </a:p>
          <a:p>
            <a:pPr marL="285744" marR="0" lvl="0" indent="-285744" algn="l" defTabSz="914377" rtl="0" eaLnBrk="1" fontAlgn="auto" latinLnBrk="0" hangingPunct="1">
              <a:lnSpc>
                <a:spcPct val="150000"/>
              </a:lnSpc>
              <a:spcBef>
                <a:spcPts val="0"/>
              </a:spcBef>
              <a:spcAft>
                <a:spcPts val="0"/>
              </a:spcAft>
              <a:buClrTx/>
              <a:buSzTx/>
              <a:buFontTx/>
              <a:buChar char="-"/>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 bạn đọc phải dò theo bạn.</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Cùng nhau tìm hiểu từ chưa biết</a:t>
            </a:r>
            <a:endPar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 descr="Discuss Png, Vector, PSD, and Clipart With Transparent Background for Free  Download | Pngtree">
            <a:extLst>
              <a:ext uri="{FF2B5EF4-FFF2-40B4-BE49-F238E27FC236}">
                <a16:creationId xmlns:a16="http://schemas.microsoft.com/office/drawing/2014/main" id="{78CA4956-D3CC-41A2-8B9E-B47EDB94552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7500" l="4167" r="93056">
                        <a14:foregroundMark x1="14722" y1="73056" x2="25833" y2="89444"/>
                        <a14:foregroundMark x1="6944" y1="71667" x2="5936" y2="80232"/>
                        <a14:foregroundMark x1="6126" y1="83611" x2="8056" y2="86667"/>
                        <a14:foregroundMark x1="5424" y1="82500" x2="6126" y2="83611"/>
                        <a14:foregroundMark x1="4722" y1="81389" x2="5050" y2="81909"/>
                        <a14:foregroundMark x1="14722" y1="85556" x2="22222" y2="97500"/>
                        <a14:foregroundMark x1="22222" y1="97500" x2="56667" y2="91111"/>
                        <a14:foregroundMark x1="87267" y1="69444" x2="93056" y2="74722"/>
                        <a14:foregroundMark x1="86658" y1="68889" x2="87267" y2="69444"/>
                        <a14:foregroundMark x1="83611" y1="66111" x2="86658" y2="68889"/>
                        <a14:foregroundMark x1="45278" y1="62222" x2="49722" y2="65278"/>
                        <a14:foregroundMark x1="34722" y1="84444" x2="67222" y2="85556"/>
                        <a14:foregroundMark x1="58889" y1="69167" x2="58889" y2="69167"/>
                        <a14:foregroundMark x1="57500" y1="71111" x2="57500" y2="71111"/>
                        <a14:foregroundMark x1="59444" y1="71667" x2="63611" y2="57222"/>
                        <a14:foregroundMark x1="63611" y1="57222" x2="63611" y2="56944"/>
                        <a14:foregroundMark x1="84722" y1="73889" x2="84722" y2="73889"/>
                        <a14:foregroundMark x1="82665" y1="76304" x2="82222" y2="82500"/>
                        <a14:foregroundMark x1="82937" y1="72500" x2="82891" y2="73140"/>
                        <a14:foregroundMark x1="83036" y1="71111" x2="82937" y2="72500"/>
                        <a14:foregroundMark x1="83056" y1="70833" x2="83036" y2="71111"/>
                        <a14:foregroundMark x1="76389" y1="83056" x2="76389" y2="83056"/>
                        <a14:foregroundMark x1="75278" y1="83056" x2="75278" y2="83056"/>
                        <a14:foregroundMark x1="75556" y1="81667" x2="75556" y2="81667"/>
                        <a14:foregroundMark x1="75556" y1="81667" x2="75556" y2="81667"/>
                        <a14:foregroundMark x1="74722" y1="80556" x2="74722" y2="80556"/>
                        <a14:foregroundMark x1="73333" y1="80556" x2="73333" y2="80556"/>
                        <a14:foregroundMark x1="74722" y1="81389" x2="74722" y2="81389"/>
                        <a14:foregroundMark x1="74167" y1="81111" x2="74167" y2="81111"/>
                        <a14:foregroundMark x1="74167" y1="81667" x2="74167" y2="81667"/>
                        <a14:foregroundMark x1="73056" y1="80000" x2="73611" y2="80278"/>
                        <a14:foregroundMark x1="74167" y1="82222" x2="74167" y2="82222"/>
                        <a14:foregroundMark x1="74167" y1="80000" x2="74167" y2="80000"/>
                        <a14:foregroundMark x1="74167" y1="81389" x2="74167" y2="81389"/>
                        <a14:foregroundMark x1="74167" y1="81667" x2="74167" y2="81667"/>
                        <a14:foregroundMark x1="74167" y1="81667" x2="74444" y2="83056"/>
                        <a14:foregroundMark x1="73333" y1="80556" x2="76389" y2="81944"/>
                        <a14:foregroundMark x1="78889" y1="67500" x2="78738" y2="67779"/>
                        <a14:backgroundMark x1="64444" y1="20833" x2="69722" y2="51667"/>
                        <a14:backgroundMark x1="4444" y1="83611" x2="4444" y2="83611"/>
                        <a14:backgroundMark x1="4444" y1="82222" x2="4444" y2="82222"/>
                        <a14:backgroundMark x1="4444" y1="83056" x2="5278" y2="82778"/>
                        <a14:backgroundMark x1="73889" y1="75556" x2="73889" y2="75556"/>
                        <a14:backgroundMark x1="75833" y1="68889" x2="72778" y2="73333"/>
                        <a14:backgroundMark x1="77778" y1="69722" x2="77778" y2="69722"/>
                        <a14:backgroundMark x1="78333" y1="68889" x2="78333" y2="68889"/>
                        <a14:backgroundMark x1="77778" y1="70278" x2="77778" y2="70278"/>
                        <a14:backgroundMark x1="79444" y1="68889" x2="78611" y2="68889"/>
                        <a14:backgroundMark x1="78056" y1="69444" x2="78056" y2="69444"/>
                        <a14:backgroundMark x1="76944" y1="71111" x2="76944" y2="71111"/>
                        <a14:backgroundMark x1="79167" y1="68889" x2="79722" y2="68889"/>
                        <a14:backgroundMark x1="78611" y1="68889" x2="78611" y2="68889"/>
                        <a14:backgroundMark x1="78889" y1="68333" x2="76389" y2="68333"/>
                      </a14:backgroundRemoval>
                    </a14:imgEffect>
                  </a14:imgLayer>
                </a14:imgProps>
              </a:ext>
              <a:ext uri="{28A0092B-C50C-407E-A947-70E740481C1C}">
                <a14:useLocalDpi xmlns:a14="http://schemas.microsoft.com/office/drawing/2010/main" val="0"/>
              </a:ext>
            </a:extLst>
          </a:blip>
          <a:srcRect t="50000"/>
          <a:stretch/>
        </p:blipFill>
        <p:spPr bwMode="auto">
          <a:xfrm>
            <a:off x="2801305" y="645563"/>
            <a:ext cx="1906083" cy="147522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3FEAB80-9AC7-42DA-8B26-CDDEBDBA32CB}"/>
              </a:ext>
            </a:extLst>
          </p:cNvPr>
          <p:cNvGrpSpPr/>
          <p:nvPr/>
        </p:nvGrpSpPr>
        <p:grpSpPr>
          <a:xfrm>
            <a:off x="7491798" y="2243007"/>
            <a:ext cx="3918706" cy="3038699"/>
            <a:chOff x="7603400" y="2342215"/>
            <a:chExt cx="3839254" cy="2685211"/>
          </a:xfrm>
        </p:grpSpPr>
        <p:grpSp>
          <p:nvGrpSpPr>
            <p:cNvPr id="26" name="Group 25">
              <a:extLst>
                <a:ext uri="{FF2B5EF4-FFF2-40B4-BE49-F238E27FC236}">
                  <a16:creationId xmlns:a16="http://schemas.microsoft.com/office/drawing/2014/main" id="{2AF5DE20-5AA9-4232-94D6-FFE1A8CC3875}"/>
                </a:ext>
              </a:extLst>
            </p:cNvPr>
            <p:cNvGrpSpPr/>
            <p:nvPr/>
          </p:nvGrpSpPr>
          <p:grpSpPr>
            <a:xfrm>
              <a:off x="7603400" y="2342215"/>
              <a:ext cx="3839254" cy="1895873"/>
              <a:chOff x="8047283" y="-90386"/>
              <a:chExt cx="3839254" cy="1895873"/>
            </a:xfrm>
          </p:grpSpPr>
          <p:grpSp>
            <p:nvGrpSpPr>
              <p:cNvPr id="32" name="Group 31">
                <a:extLst>
                  <a:ext uri="{FF2B5EF4-FFF2-40B4-BE49-F238E27FC236}">
                    <a16:creationId xmlns:a16="http://schemas.microsoft.com/office/drawing/2014/main" id="{9F4D322B-ADEB-456E-B15D-237917619F58}"/>
                  </a:ext>
                </a:extLst>
              </p:cNvPr>
              <p:cNvGrpSpPr/>
              <p:nvPr/>
            </p:nvGrpSpPr>
            <p:grpSpPr>
              <a:xfrm>
                <a:off x="8047283" y="615259"/>
                <a:ext cx="3825557" cy="1190228"/>
                <a:chOff x="8047283" y="615259"/>
                <a:chExt cx="3825557" cy="1190228"/>
              </a:xfrm>
            </p:grpSpPr>
            <p:grpSp>
              <p:nvGrpSpPr>
                <p:cNvPr id="34" name="Group 33">
                  <a:extLst>
                    <a:ext uri="{FF2B5EF4-FFF2-40B4-BE49-F238E27FC236}">
                      <a16:creationId xmlns:a16="http://schemas.microsoft.com/office/drawing/2014/main" id="{F1C8879B-7828-4C6C-8B12-9F51BE0E6592}"/>
                    </a:ext>
                  </a:extLst>
                </p:cNvPr>
                <p:cNvGrpSpPr/>
                <p:nvPr/>
              </p:nvGrpSpPr>
              <p:grpSpPr>
                <a:xfrm>
                  <a:off x="8055352" y="1272695"/>
                  <a:ext cx="1986251" cy="532792"/>
                  <a:chOff x="7550331" y="291306"/>
                  <a:chExt cx="1600199" cy="410161"/>
                </a:xfrm>
              </p:grpSpPr>
              <p:sp>
                <p:nvSpPr>
                  <p:cNvPr id="45" name="Rectangle: Rounded Corners 44">
                    <a:extLst>
                      <a:ext uri="{FF2B5EF4-FFF2-40B4-BE49-F238E27FC236}">
                        <a16:creationId xmlns:a16="http://schemas.microsoft.com/office/drawing/2014/main" id="{F9027568-006F-4DC3-9D43-66106190F9B6}"/>
                      </a:ext>
                    </a:extLst>
                  </p:cNvPr>
                  <p:cNvSpPr/>
                  <p:nvPr/>
                </p:nvSpPr>
                <p:spPr>
                  <a:xfrm>
                    <a:off x="7726679" y="303051"/>
                    <a:ext cx="1423851"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Đọc to, rõ</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C0F2AAC-0F6C-44EF-BA20-7FBBCD752DA5}"/>
                      </a:ext>
                    </a:extLst>
                  </p:cNvPr>
                  <p:cNvSpPr/>
                  <p:nvPr/>
                </p:nvSpPr>
                <p:spPr>
                  <a:xfrm>
                    <a:off x="7550331" y="291306"/>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2</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2DA249CB-A751-401B-9E11-A3F943330306}"/>
                    </a:ext>
                  </a:extLst>
                </p:cNvPr>
                <p:cNvGrpSpPr/>
                <p:nvPr/>
              </p:nvGrpSpPr>
              <p:grpSpPr>
                <a:xfrm>
                  <a:off x="8047283" y="615259"/>
                  <a:ext cx="3799318" cy="532791"/>
                  <a:chOff x="8047283" y="615259"/>
                  <a:chExt cx="3799318" cy="532791"/>
                </a:xfrm>
              </p:grpSpPr>
              <p:grpSp>
                <p:nvGrpSpPr>
                  <p:cNvPr id="39" name="Group 38">
                    <a:extLst>
                      <a:ext uri="{FF2B5EF4-FFF2-40B4-BE49-F238E27FC236}">
                        <a16:creationId xmlns:a16="http://schemas.microsoft.com/office/drawing/2014/main" id="{64331995-864A-4EAA-9B4F-3B3CDCD32B91}"/>
                      </a:ext>
                    </a:extLst>
                  </p:cNvPr>
                  <p:cNvGrpSpPr/>
                  <p:nvPr/>
                </p:nvGrpSpPr>
                <p:grpSpPr>
                  <a:xfrm>
                    <a:off x="8047283" y="615259"/>
                    <a:ext cx="1994320" cy="532791"/>
                    <a:chOff x="7543830" y="291306"/>
                    <a:chExt cx="1606700" cy="410161"/>
                  </a:xfrm>
                </p:grpSpPr>
                <p:sp>
                  <p:nvSpPr>
                    <p:cNvPr id="43" name="Rectangle: Rounded Corners 42">
                      <a:extLst>
                        <a:ext uri="{FF2B5EF4-FFF2-40B4-BE49-F238E27FC236}">
                          <a16:creationId xmlns:a16="http://schemas.microsoft.com/office/drawing/2014/main" id="{243A7D36-8020-449B-BEF7-AC242DB1CE37}"/>
                        </a:ext>
                      </a:extLst>
                    </p:cNvPr>
                    <p:cNvSpPr/>
                    <p:nvPr/>
                  </p:nvSpPr>
                  <p:spPr>
                    <a:xfrm>
                      <a:off x="7726679" y="303051"/>
                      <a:ext cx="1423851"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Đọc đúng</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316BD8F3-9E54-47CA-BFDC-748479F18119}"/>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1</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40" name="Picture 39">
                    <a:extLst>
                      <a:ext uri="{FF2B5EF4-FFF2-40B4-BE49-F238E27FC236}">
                        <a16:creationId xmlns:a16="http://schemas.microsoft.com/office/drawing/2014/main" id="{75CD0A22-11BF-4943-96D1-359770D45B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41" name="Picture 40">
                    <a:extLst>
                      <a:ext uri="{FF2B5EF4-FFF2-40B4-BE49-F238E27FC236}">
                        <a16:creationId xmlns:a16="http://schemas.microsoft.com/office/drawing/2014/main" id="{67A95F82-982C-4A4F-A5DE-5E74F019933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42" name="Picture 41">
                    <a:extLst>
                      <a:ext uri="{FF2B5EF4-FFF2-40B4-BE49-F238E27FC236}">
                        <a16:creationId xmlns:a16="http://schemas.microsoft.com/office/drawing/2014/main" id="{51DFB348-9362-424E-BB69-7B645541E09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36" name="Picture 35">
                  <a:extLst>
                    <a:ext uri="{FF2B5EF4-FFF2-40B4-BE49-F238E27FC236}">
                      <a16:creationId xmlns:a16="http://schemas.microsoft.com/office/drawing/2014/main" id="{8D8103EE-5227-4B88-9C25-3751B1E8CE1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37" name="Picture 36">
                  <a:extLst>
                    <a:ext uri="{FF2B5EF4-FFF2-40B4-BE49-F238E27FC236}">
                      <a16:creationId xmlns:a16="http://schemas.microsoft.com/office/drawing/2014/main" id="{701063DD-CE13-459C-9C7A-83667595700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38" name="Picture 37">
                  <a:extLst>
                    <a:ext uri="{FF2B5EF4-FFF2-40B4-BE49-F238E27FC236}">
                      <a16:creationId xmlns:a16="http://schemas.microsoft.com/office/drawing/2014/main" id="{08C91EAA-A307-47A6-BAA0-DE856FA4073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33" name="TextBox 32">
                <a:extLst>
                  <a:ext uri="{FF2B5EF4-FFF2-40B4-BE49-F238E27FC236}">
                    <a16:creationId xmlns:a16="http://schemas.microsoft.com/office/drawing/2014/main" id="{7D741828-3314-4184-93FD-9DB9BB992D51}"/>
                  </a:ext>
                </a:extLst>
              </p:cNvPr>
              <p:cNvSpPr txBox="1"/>
              <p:nvPr/>
            </p:nvSpPr>
            <p:spPr>
              <a:xfrm>
                <a:off x="8732654" y="-90386"/>
                <a:ext cx="3153883" cy="4623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ED7D31">
                        <a:lumMod val="50000"/>
                      </a:srgbClr>
                    </a:solidFill>
                    <a:effectLst/>
                    <a:uLnTx/>
                    <a:uFillTx/>
                    <a:latin typeface="Arial" panose="020B0604020202020204" pitchFamily="34" charset="0"/>
                    <a:ea typeface="+mn-ea"/>
                    <a:cs typeface="+mn-cs"/>
                  </a:rPr>
                  <a:t>Tiêu chí đánh giá </a:t>
                </a:r>
                <a:endParaRPr kumimoji="0" lang="en-US" sz="2800" b="1" i="0" u="none" strike="noStrike" kern="0" cap="none" spc="0" normalizeH="0" baseline="0" noProof="0" dirty="0">
                  <a:ln>
                    <a:noFill/>
                  </a:ln>
                  <a:solidFill>
                    <a:srgbClr val="ED7D31">
                      <a:lumMod val="50000"/>
                    </a:srgbClr>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480E7FC2-6504-407F-8174-203143CC41F5}"/>
                </a:ext>
              </a:extLst>
            </p:cNvPr>
            <p:cNvSpPr/>
            <p:nvPr/>
          </p:nvSpPr>
          <p:spPr>
            <a:xfrm>
              <a:off x="7830361" y="4509891"/>
              <a:ext cx="1767359" cy="517535"/>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Ngắt, nghỉ đúng chỗ </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A2877C0-0BB5-4EF3-805F-F8F9BC3F03E3}"/>
                </a:ext>
              </a:extLst>
            </p:cNvPr>
            <p:cNvSpPr/>
            <p:nvPr/>
          </p:nvSpPr>
          <p:spPr>
            <a:xfrm>
              <a:off x="7611469" y="4494634"/>
              <a:ext cx="437786" cy="532792"/>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3</a:t>
              </a: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E5E7FB2F-7AED-4917-BE24-510305685EF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30" name="Picture 29">
              <a:extLst>
                <a:ext uri="{FF2B5EF4-FFF2-40B4-BE49-F238E27FC236}">
                  <a16:creationId xmlns:a16="http://schemas.microsoft.com/office/drawing/2014/main" id="{D34F5979-E257-48A5-ADBD-CD257C834E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349730" y="4553908"/>
              <a:ext cx="502382" cy="399405"/>
            </a:xfrm>
            <a:prstGeom prst="rect">
              <a:avLst/>
            </a:prstGeom>
          </p:spPr>
        </p:pic>
        <p:pic>
          <p:nvPicPr>
            <p:cNvPr id="31" name="Picture 30">
              <a:extLst>
                <a:ext uri="{FF2B5EF4-FFF2-40B4-BE49-F238E27FC236}">
                  <a16:creationId xmlns:a16="http://schemas.microsoft.com/office/drawing/2014/main" id="{78801DFA-32F9-4581-A2B1-7503F7B606D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Tree>
    <p:extLst>
      <p:ext uri="{BB962C8B-B14F-4D97-AF65-F5344CB8AC3E}">
        <p14:creationId xmlns:p14="http://schemas.microsoft.com/office/powerpoint/2010/main" val="256523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Right)">
                                      <p:cBhvr>
                                        <p:cTn id="31" dur="1000"/>
                                        <p:tgtEl>
                                          <p:spTgt spid="24"/>
                                        </p:tgtEl>
                                      </p:cBhvr>
                                    </p:animEffect>
                                  </p:childTnLst>
                                </p:cTn>
                              </p:par>
                              <p:par>
                                <p:cTn id="32" presetID="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4" presetClass="entr" presetSubtype="1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Câu chuyện của rễ</a:t>
            </a:r>
            <a:endParaRPr lang="en-US" sz="3600" b="1" dirty="0">
              <a:solidFill>
                <a:srgbClr val="FF0066"/>
              </a:solidFill>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Hoa nở trên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Giữa vòm lá xanh</a:t>
            </a:r>
          </a:p>
          <a:p>
            <a:pPr marL="0" lvl="1" algn="just"/>
            <a:r>
              <a:rPr lang="en-US" sz="32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200" dirty="0">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chìm trong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Âm thầm nhỏ bé</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Khiêm nhường,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lặng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lẽ</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i="1" dirty="0">
                <a:latin typeface="Arial-Rounded" panose="020B0500000000000000" pitchFamily="34" charset="0"/>
                <a:ea typeface="Arial-Rounded" panose="020B0500000000000000" pitchFamily="34" charset="0"/>
                <a:cs typeface="Arial-Rounded" panose="020B0500000000000000" pitchFamily="34" charset="0"/>
              </a:rPr>
              <a:t>(Phương Dung) </a:t>
            </a:r>
          </a:p>
          <a:p>
            <a:pPr marL="0" lvl="1" algn="just"/>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5EB65E32-2766-4046-9A19-272390EE4F1A}"/>
              </a:ext>
            </a:extLst>
          </p:cNvPr>
          <p:cNvSpPr/>
          <p:nvPr/>
        </p:nvSpPr>
        <p:spPr>
          <a:xfrm>
            <a:off x="1552885" y="123352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12" name="Oval 11">
            <a:extLst>
              <a:ext uri="{FF2B5EF4-FFF2-40B4-BE49-F238E27FC236}">
                <a16:creationId xmlns:a16="http://schemas.microsoft.com/office/drawing/2014/main" id="{A9987099-0A9A-4BDF-ABBB-B01493D937E8}"/>
              </a:ext>
            </a:extLst>
          </p:cNvPr>
          <p:cNvSpPr/>
          <p:nvPr/>
        </p:nvSpPr>
        <p:spPr>
          <a:xfrm>
            <a:off x="1552885" y="3582488"/>
            <a:ext cx="4572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2</a:t>
            </a:r>
          </a:p>
        </p:txBody>
      </p:sp>
      <p:sp>
        <p:nvSpPr>
          <p:cNvPr id="13" name="Oval 12">
            <a:extLst>
              <a:ext uri="{FF2B5EF4-FFF2-40B4-BE49-F238E27FC236}">
                <a16:creationId xmlns:a16="http://schemas.microsoft.com/office/drawing/2014/main" id="{FEF56718-6307-42F5-A427-CEB34108886C}"/>
              </a:ext>
            </a:extLst>
          </p:cNvPr>
          <p:cNvSpPr/>
          <p:nvPr/>
        </p:nvSpPr>
        <p:spPr>
          <a:xfrm>
            <a:off x="6589915" y="116522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3</a:t>
            </a:r>
          </a:p>
        </p:txBody>
      </p:sp>
      <p:sp>
        <p:nvSpPr>
          <p:cNvPr id="14" name="Oval 13">
            <a:extLst>
              <a:ext uri="{FF2B5EF4-FFF2-40B4-BE49-F238E27FC236}">
                <a16:creationId xmlns:a16="http://schemas.microsoft.com/office/drawing/2014/main" id="{90FDC5DD-A17F-4974-8E3D-BC3EE8BE85A0}"/>
              </a:ext>
            </a:extLst>
          </p:cNvPr>
          <p:cNvSpPr/>
          <p:nvPr/>
        </p:nvSpPr>
        <p:spPr>
          <a:xfrm>
            <a:off x="6553200" y="3613468"/>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28370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a:solidFill>
            <a:schemeClr val="bg1"/>
          </a:solidFill>
          <a:ln>
            <a:solidFill>
              <a:schemeClr val="tx2">
                <a:lumMod val="20000"/>
                <a:lumOff val="80000"/>
              </a:schemeClr>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Khởi động ngày mới bằng cách cùng chúng mình trồng thêm cây xanh bảo vệ trái đấy thân yêu nhé các bạn ơi!</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32" name="îṣľîḍê">
            <a:extLst>
              <a:ext uri="{FF2B5EF4-FFF2-40B4-BE49-F238E27FC236}">
                <a16:creationId xmlns:a16="http://schemas.microsoft.com/office/drawing/2014/main" id="{7DFB1BBF-CD01-4577-94BC-ED3281988677}"/>
              </a:ext>
            </a:extLst>
          </p:cNvPr>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ea typeface="Arial-Rounded"/>
              <a:cs typeface="Arial-Rounded"/>
              <a:sym typeface="+mn-lt"/>
            </a:endParaRPr>
          </a:p>
        </p:txBody>
      </p:sp>
      <p:sp>
        <p:nvSpPr>
          <p:cNvPr id="33" name="íṩľíḋê">
            <a:extLst>
              <a:ext uri="{FF2B5EF4-FFF2-40B4-BE49-F238E27FC236}">
                <a16:creationId xmlns:a16="http://schemas.microsoft.com/office/drawing/2014/main" id="{8460C79F-3DDC-4489-99EE-01FA9934CBC1}"/>
              </a:ext>
            </a:extLst>
          </p:cNvPr>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ea typeface="Arial-Rounded"/>
              <a:cs typeface="+mn-cs"/>
            </a:endParaRPr>
          </a:p>
        </p:txBody>
      </p:sp>
      <p:sp>
        <p:nvSpPr>
          <p:cNvPr id="34" name="íşļîďe">
            <a:extLst>
              <a:ext uri="{FF2B5EF4-FFF2-40B4-BE49-F238E27FC236}">
                <a16:creationId xmlns:a16="http://schemas.microsoft.com/office/drawing/2014/main" id="{88081DAD-4EC5-49E5-BC16-C70CC7A39167}"/>
              </a:ext>
            </a:extLst>
          </p:cNvPr>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ea typeface="Arial-Rounded"/>
              <a:cs typeface="+mn-cs"/>
            </a:endParaRPr>
          </a:p>
        </p:txBody>
      </p:sp>
      <p:sp>
        <p:nvSpPr>
          <p:cNvPr id="31" name="TextBox 30">
            <a:extLst>
              <a:ext uri="{FF2B5EF4-FFF2-40B4-BE49-F238E27FC236}">
                <a16:creationId xmlns:a16="http://schemas.microsoft.com/office/drawing/2014/main" id="{31BE4222-A130-4D90-B704-13F36DD9A23B}"/>
              </a:ext>
            </a:extLst>
          </p:cNvPr>
          <p:cNvSpPr txBox="1"/>
          <p:nvPr/>
        </p:nvSpPr>
        <p:spPr>
          <a:xfrm>
            <a:off x="2978859" y="223789"/>
            <a:ext cx="5947064"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Arial-Rounded" pitchFamily="34" charset="0"/>
                <a:ea typeface="Arial-Rounded" pitchFamily="34" charset="0"/>
                <a:cs typeface="Arial-Rounded" pitchFamily="34" charset="0"/>
              </a:rPr>
              <a:t>Câu chuyện của rễ</a:t>
            </a:r>
            <a:endParaRPr kumimoji="0" lang="en-US" sz="3600" b="1" i="0" u="none" strike="noStrike" kern="1200" cap="none" spc="0" normalizeH="0" baseline="0" noProof="0" dirty="0">
              <a:ln>
                <a:noFill/>
              </a:ln>
              <a:solidFill>
                <a:srgbClr val="FF0066"/>
              </a:solidFill>
              <a:effectLst/>
              <a:uLnTx/>
              <a:uFillTx/>
              <a:latin typeface="Arial Rounded MT Bol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F0D62DD-CCDC-4897-AB9F-3A2F8A899A03}"/>
              </a:ext>
            </a:extLst>
          </p:cNvPr>
          <p:cNvSpPr/>
          <p:nvPr/>
        </p:nvSpPr>
        <p:spPr>
          <a:xfrm>
            <a:off x="1971023" y="1102654"/>
            <a:ext cx="4330506" cy="5416868"/>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nở trên cành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Khoe muôn sắc thắm</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vòm lá xanh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hương trong nắng.</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hoa nở đẹp</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qua trĩu cành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lá biếc xanh</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chìm trong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991A2B2-6E34-4663-BE1F-500747F48FA6}"/>
              </a:ext>
            </a:extLst>
          </p:cNvPr>
          <p:cNvSpPr/>
          <p:nvPr/>
        </p:nvSpPr>
        <p:spPr>
          <a:xfrm>
            <a:off x="7010400" y="1066800"/>
            <a:ext cx="4584312" cy="590931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 thầm nhỏ bé</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Khiêm nhường,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lẽ</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 Dung) </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92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69000" t="22000" r="-4000" b="-1000"/>
          </a:stretch>
        </a:blipFill>
        <a:effectLst/>
      </p:bgPr>
    </p:bg>
    <p:spTree>
      <p:nvGrpSpPr>
        <p:cNvPr id="1" name=""/>
        <p:cNvGrpSpPr/>
        <p:nvPr/>
      </p:nvGrpSpPr>
      <p:grpSpPr>
        <a:xfrm>
          <a:off x="0" y="0"/>
          <a:ext cx="0" cy="0"/>
          <a:chOff x="0" y="0"/>
          <a:chExt cx="0" cy="0"/>
        </a:xfrm>
      </p:grpSpPr>
      <p:sp>
        <p:nvSpPr>
          <p:cNvPr id="4" name="Oval 3"/>
          <p:cNvSpPr/>
          <p:nvPr/>
        </p:nvSpPr>
        <p:spPr>
          <a:xfrm>
            <a:off x="117764" y="1136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5" name="TextBox 4"/>
          <p:cNvSpPr txBox="1"/>
          <p:nvPr/>
        </p:nvSpPr>
        <p:spPr>
          <a:xfrm>
            <a:off x="842824" y="145977"/>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ở cuối các dòng thơ những tiếng cùng vần với nhau.</a:t>
            </a:r>
          </a:p>
        </p:txBody>
      </p:sp>
      <p:pic>
        <p:nvPicPr>
          <p:cNvPr id="1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5659237" y="4572000"/>
            <a:ext cx="363713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ular Callout 14"/>
          <p:cNvSpPr/>
          <p:nvPr/>
        </p:nvSpPr>
        <p:spPr>
          <a:xfrm>
            <a:off x="342346" y="1905000"/>
            <a:ext cx="5579189" cy="2893460"/>
          </a:xfrm>
          <a:prstGeom prst="wedgeRoundRectCallout">
            <a:avLst>
              <a:gd name="adj1" fmla="val 62107"/>
              <a:gd name="adj2" fmla="val 54254"/>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0437" y="2228403"/>
            <a:ext cx="160813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cành </a:t>
            </a:r>
            <a:endParaRPr lang="en-US" sz="4800" dirty="0"/>
          </a:p>
        </p:txBody>
      </p:sp>
      <p:sp>
        <p:nvSpPr>
          <p:cNvPr id="17" name="Rectangle 16"/>
          <p:cNvSpPr/>
          <p:nvPr/>
        </p:nvSpPr>
        <p:spPr>
          <a:xfrm>
            <a:off x="720437" y="3434992"/>
            <a:ext cx="1473480"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xanh</a:t>
            </a:r>
            <a:endParaRPr lang="en-US" sz="4800" dirty="0"/>
          </a:p>
        </p:txBody>
      </p:sp>
      <p:sp>
        <p:nvSpPr>
          <p:cNvPr id="18" name="Rectangle 17"/>
          <p:cNvSpPr/>
          <p:nvPr/>
        </p:nvSpPr>
        <p:spPr>
          <a:xfrm>
            <a:off x="2810224" y="2247528"/>
            <a:ext cx="764953"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lời</a:t>
            </a:r>
            <a:endParaRPr lang="en-US" sz="4800" dirty="0"/>
          </a:p>
        </p:txBody>
      </p:sp>
      <p:sp>
        <p:nvSpPr>
          <p:cNvPr id="19" name="Rectangle 18"/>
          <p:cNvSpPr/>
          <p:nvPr/>
        </p:nvSpPr>
        <p:spPr>
          <a:xfrm>
            <a:off x="2592216" y="3410149"/>
            <a:ext cx="98296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đời</a:t>
            </a:r>
            <a:endParaRPr lang="en-US" sz="4800" dirty="0"/>
          </a:p>
        </p:txBody>
      </p:sp>
      <p:sp>
        <p:nvSpPr>
          <p:cNvPr id="20" name="Rectangle 19"/>
          <p:cNvSpPr/>
          <p:nvPr/>
        </p:nvSpPr>
        <p:spPr>
          <a:xfrm>
            <a:off x="4268730" y="2228402"/>
            <a:ext cx="848309"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bé</a:t>
            </a:r>
            <a:endParaRPr lang="en-US" sz="4800" dirty="0"/>
          </a:p>
        </p:txBody>
      </p:sp>
      <p:sp>
        <p:nvSpPr>
          <p:cNvPr id="21" name="Rectangle 20"/>
          <p:cNvSpPr/>
          <p:nvPr/>
        </p:nvSpPr>
        <p:spPr>
          <a:xfrm>
            <a:off x="4486738" y="3288635"/>
            <a:ext cx="630301"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lẽ</a:t>
            </a:r>
            <a:endParaRPr lang="en-US" sz="4800" dirty="0"/>
          </a:p>
        </p:txBody>
      </p:sp>
    </p:spTree>
    <p:extLst>
      <p:ext uri="{BB962C8B-B14F-4D97-AF65-F5344CB8AC3E}">
        <p14:creationId xmlns:p14="http://schemas.microsoft.com/office/powerpoint/2010/main" val="353031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p:cTn id="3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p:cTn id="4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1">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21">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965005"/>
            <a:ext cx="8248759" cy="43531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6" y="2222434"/>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5" y="2075227"/>
            <a:ext cx="7996037"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4" y="1582115"/>
            <a:ext cx="8949668" cy="4777590"/>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166125" y="3387461"/>
            <a:ext cx="5189172" cy="984885"/>
          </a:xfrm>
          <a:prstGeom prst="rect">
            <a:avLst/>
          </a:prstGeom>
        </p:spPr>
        <p:txBody>
          <a:bodyPr wrap="square" lIns="0" tIns="0" rIns="0" bIns="0" rtlCol="0" anchor="t">
            <a:spAutoFit/>
          </a:bodyPr>
          <a:lstStyle/>
          <a:p>
            <a:pPr marL="0" lvl="1" algn="ju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rễ</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trĩu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cành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331617" y="1132248"/>
            <a:ext cx="6167700" cy="1753942"/>
          </a:xfrm>
          <a:prstGeom prst="rect">
            <a:avLst/>
          </a:prstGeom>
          <a:noFill/>
        </p:spPr>
        <p:txBody>
          <a:bodyPr wrap="square">
            <a:spAutoFit/>
          </a:bodyPr>
          <a:lstStyle/>
          <a:p>
            <a:pPr defTabSz="914126"/>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N</a:t>
            </a:r>
            <a:r>
              <a:rPr lang="vi-VN"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hờ có rễ mà hoa, quả, lá như thế nào?</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endParaRPr lang="vi-VN"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defTabSz="914126"/>
            <a:endPar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03959">
            <a:off x="10365415" y="4574056"/>
            <a:ext cx="1414470" cy="1310656"/>
          </a:xfrm>
          <a:prstGeom prst="rect">
            <a:avLst/>
          </a:prstGeom>
        </p:spPr>
      </p:pic>
      <p:pic>
        <p:nvPicPr>
          <p:cNvPr id="10" name="Picture 9">
            <a:extLst>
              <a:ext uri="{FF2B5EF4-FFF2-40B4-BE49-F238E27FC236}">
                <a16:creationId xmlns:a16="http://schemas.microsoft.com/office/drawing/2014/main" id="{733FDCB2-9F48-4A7D-8668-0E30C81CEB15}"/>
              </a:ext>
            </a:extLst>
          </p:cNvPr>
          <p:cNvPicPr>
            <a:picLocks noChangeAspect="1"/>
          </p:cNvPicPr>
          <p:nvPr/>
        </p:nvPicPr>
        <p:blipFill>
          <a:blip r:embed="rId12"/>
          <a:stretch>
            <a:fillRect/>
          </a:stretch>
        </p:blipFill>
        <p:spPr>
          <a:xfrm>
            <a:off x="9334501" y="2691474"/>
            <a:ext cx="1800225" cy="1776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1522397" y="1409112"/>
            <a:ext cx="6847940" cy="3729583"/>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2537904" y="2240146"/>
            <a:ext cx="4230089" cy="1969770"/>
          </a:xfrm>
          <a:prstGeom prst="rect">
            <a:avLst/>
          </a:prstGeom>
        </p:spPr>
        <p:txBody>
          <a:bodyPr wrap="square" lIns="0" tIns="0" rIns="0" bIns="0" rtlCol="0" anchor="t">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chồi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hẳng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nở</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endParaRPr lang="en-US"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algn="ctr" defTabSz="914126"/>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b.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Cây</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sẽ</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thế</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nếu</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không</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có</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rễ</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874977" y="1360313"/>
            <a:ext cx="3791944" cy="1846275"/>
          </a:xfrm>
          <a:prstGeom prst="rect">
            <a:avLst/>
          </a:prstGeom>
        </p:spPr>
        <p:txBody>
          <a:bodyPr wrap="square" lIns="0" tIns="0" rIns="0" bIns="0" rtlCol="0" anchor="t">
            <a:spAutoFit/>
          </a:bodyPr>
          <a:lstStyle/>
          <a:p>
            <a:pPr algn="ctr" defTabSz="914126"/>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c.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từ</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ngữ</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thể</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hiện</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sự</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đáng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quý</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của</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rễ</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053788" y="2871688"/>
            <a:ext cx="4200476" cy="1107739"/>
          </a:xfrm>
          <a:prstGeom prst="rect">
            <a:avLst/>
          </a:prstGeom>
        </p:spPr>
        <p:txBody>
          <a:bodyPr wrap="square" lIns="0" tIns="0" rIns="0" bIns="0" rtlCol="0" anchor="t">
            <a:spAutoFit/>
          </a:bodyPr>
          <a:lstStyle/>
          <a:p>
            <a:pPr algn="ctr" defTabSz="914126"/>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Rễ</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khiêm</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nhường</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lẽ</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983">
            <a:off x="1160984" y="3608430"/>
            <a:ext cx="1195911" cy="2057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60FE269E-CC41-434B-9172-922229192D4E}"/>
              </a:ext>
            </a:extLst>
          </p:cNvPr>
          <p:cNvSpPr/>
          <p:nvPr/>
        </p:nvSpPr>
        <p:spPr>
          <a:xfrm>
            <a:off x="2514600" y="685800"/>
            <a:ext cx="7569984" cy="64633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600" b="1" dirty="0">
                <a:solidFill>
                  <a:srgbClr val="4CA420"/>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a:t>
            </a:r>
            <a:r>
              <a:rPr kumimoji="0" lang="en-US" altLang="zh-CN" sz="3600" b="1" i="0" u="none" strike="noStrike" kern="1200" cap="none" spc="0" normalizeH="0" baseline="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ọc</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thuộc</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lòng</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hai</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khổ</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thơ</a:t>
            </a:r>
            <a:r>
              <a:rPr kumimoji="0" lang="en-US" altLang="zh-CN" sz="3600" b="1" i="0" u="none" strike="noStrike" kern="1200" cap="none" spc="0" normalizeH="0" noProof="0" dirty="0">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1" i="0" u="none" strike="noStrike" kern="1200" cap="none" spc="0" normalizeH="0" noProof="0" dirty="0" err="1">
                <a:ln>
                  <a:noFill/>
                </a:ln>
                <a:solidFill>
                  <a:srgbClr val="4CA420"/>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kumimoji="0" lang="zh-CN" altLang="en-US" sz="3600" b="1" i="0" u="none" strike="noStrike" kern="1200" cap="none" spc="0" normalizeH="0" baseline="0" noProof="0" dirty="0">
              <a:ln>
                <a:noFill/>
              </a:ln>
              <a:solidFill>
                <a:srgbClr val="4CA420"/>
              </a:solidFill>
              <a:effectLst>
                <a:outerShdw blurRad="38100" dist="38100" dir="2700000" algn="tl">
                  <a:srgbClr val="000000">
                    <a:alpha val="43137"/>
                  </a:srgbClr>
                </a:outerShdw>
              </a:effectLst>
              <a:uLnTx/>
              <a:uFillTx/>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05CBF47C-48BA-4A98-8C39-2B6031422823}"/>
              </a:ext>
            </a:extLst>
          </p:cNvPr>
          <p:cNvSpPr/>
          <p:nvPr/>
        </p:nvSpPr>
        <p:spPr>
          <a:xfrm>
            <a:off x="4267200" y="1447800"/>
            <a:ext cx="4584312" cy="5416868"/>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không có rễ</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chẳng đâm chồi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ra trái ngọt</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nở hoa tươi.</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Rễ chẳng nhiều lời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 thầm nhỏ bé</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đẹp cho đời</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Khiêm nhường,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lẽ</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564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left)">
                                      <p:cBhvr>
                                        <p:cTn id="24" dur="500"/>
                                        <p:tgtEl>
                                          <p:spTgt spid="7">
                                            <p:txEl>
                                              <p:pRg st="3" end="3"/>
                                            </p:txEl>
                                          </p:spTgt>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500"/>
                                        <p:tgtEl>
                                          <p:spTgt spid="7">
                                            <p:txEl>
                                              <p:pRg st="5" end="5"/>
                                            </p:txEl>
                                          </p:spTgt>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wipe(left)">
                                      <p:cBhvr>
                                        <p:cTn id="36" dur="500"/>
                                        <p:tgtEl>
                                          <p:spTgt spid="7">
                                            <p:txEl>
                                              <p:pRg st="7" end="7"/>
                                            </p:txEl>
                                          </p:spTgt>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wipe(left)">
                                      <p:cBhvr>
                                        <p:cTn id="4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12526BF-CDF5-4B7F-9FF9-09D533736FA2}"/>
              </a:ext>
            </a:extLst>
          </p:cNvPr>
          <p:cNvSpPr/>
          <p:nvPr/>
        </p:nvSpPr>
        <p:spPr>
          <a:xfrm>
            <a:off x="2379251" y="38975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rPr>
              <a:t>6</a:t>
            </a:r>
          </a:p>
        </p:txBody>
      </p:sp>
      <p:sp>
        <p:nvSpPr>
          <p:cNvPr id="4" name="TextBox 3">
            <a:extLst>
              <a:ext uri="{FF2B5EF4-FFF2-40B4-BE49-F238E27FC236}">
                <a16:creationId xmlns:a16="http://schemas.microsoft.com/office/drawing/2014/main" id="{409A40F8-C169-4CCB-A74C-66F45CEB9C66}"/>
              </a:ext>
            </a:extLst>
          </p:cNvPr>
          <p:cNvSpPr txBox="1"/>
          <p:nvPr/>
        </p:nvSpPr>
        <p:spPr>
          <a:xfrm>
            <a:off x="3006436" y="402191"/>
            <a:ext cx="7543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một đức tính em cho là đáng quý</a:t>
            </a:r>
            <a:endParaRPr lang="en-US" sz="3200" b="1" dirty="0">
              <a:latin typeface="Arial Rounded MT Bol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20CB118B-4E3E-425E-A84B-A6F57E6B75F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72500" l="4500" r="90000">
                        <a14:foregroundMark x1="5125" y1="53500" x2="30875" y2="71500"/>
                        <a14:foregroundMark x1="21875" y1="69833" x2="21875" y2="69833"/>
                      </a14:backgroundRemoval>
                    </a14:imgEffect>
                  </a14:imgLayer>
                </a14:imgProps>
              </a:ext>
            </a:extLst>
          </a:blip>
          <a:srcRect b="19333"/>
          <a:stretch/>
        </p:blipFill>
        <p:spPr>
          <a:xfrm>
            <a:off x="1371600" y="1446700"/>
            <a:ext cx="3269673" cy="1775981"/>
          </a:xfrm>
          <a:prstGeom prst="rect">
            <a:avLst/>
          </a:prstGeom>
        </p:spPr>
      </p:pic>
      <p:pic>
        <p:nvPicPr>
          <p:cNvPr id="6" name="Picture 5">
            <a:extLst>
              <a:ext uri="{FF2B5EF4-FFF2-40B4-BE49-F238E27FC236}">
                <a16:creationId xmlns:a16="http://schemas.microsoft.com/office/drawing/2014/main" id="{F3EE9DEE-2206-48E1-9BF4-9BC74740E4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000" b="98167" l="8625" r="95000">
                        <a14:foregroundMark x1="57625" y1="54500" x2="89625" y2="10333"/>
                        <a14:foregroundMark x1="73500" y1="35167" x2="89500" y2="88167"/>
                        <a14:foregroundMark x1="52250" y1="87500" x2="84250" y2="82833"/>
                        <a14:foregroundMark x1="63875" y1="86167" x2="88375" y2="88500"/>
                        <a14:foregroundMark x1="18000" y1="39333" x2="10375" y2="49167"/>
                        <a14:foregroundMark x1="20875" y1="51167" x2="9500" y2="83167"/>
                        <a14:foregroundMark x1="24375" y1="60667" x2="21250" y2="71500"/>
                        <a14:foregroundMark x1="9750" y1="85500" x2="41375" y2="87833"/>
                        <a14:foregroundMark x1="10125" y1="87167" x2="42750" y2="95667"/>
                        <a14:foregroundMark x1="88625" y1="16500" x2="88875" y2="79333"/>
                        <a14:foregroundMark x1="9500" y1="50833" x2="8625" y2="79333"/>
                        <a14:foregroundMark x1="9750" y1="89833" x2="15500" y2="98333"/>
                        <a14:foregroundMark x1="88625" y1="29000" x2="95000" y2="36833"/>
                      </a14:backgroundRemoval>
                    </a14:imgEffect>
                  </a14:imgLayer>
                </a14:imgProps>
              </a:ext>
            </a:extLst>
          </a:blip>
          <a:stretch>
            <a:fillRect/>
          </a:stretch>
        </p:blipFill>
        <p:spPr>
          <a:xfrm>
            <a:off x="1974273" y="4168249"/>
            <a:ext cx="2667000" cy="2384714"/>
          </a:xfrm>
          <a:prstGeom prst="rect">
            <a:avLst/>
          </a:prstGeom>
        </p:spPr>
      </p:pic>
      <p:pic>
        <p:nvPicPr>
          <p:cNvPr id="7" name="Picture 6">
            <a:extLst>
              <a:ext uri="{FF2B5EF4-FFF2-40B4-BE49-F238E27FC236}">
                <a16:creationId xmlns:a16="http://schemas.microsoft.com/office/drawing/2014/main" id="{0B816D23-CA11-4BA4-AECA-14259378C36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09" b="97472" l="2800" r="90000">
                        <a14:foregroundMark x1="12000" y1="21067" x2="90000" y2="38764"/>
                        <a14:foregroundMark x1="40800" y1="11517" x2="88800" y2="21629"/>
                        <a14:foregroundMark x1="27200" y1="11798" x2="11200" y2="40730"/>
                        <a14:foregroundMark x1="11200" y1="39888" x2="56000" y2="86236"/>
                        <a14:foregroundMark x1="15600" y1="45787" x2="16400" y2="88202"/>
                        <a14:foregroundMark x1="11600" y1="64607" x2="90000" y2="78371"/>
                        <a14:foregroundMark x1="16800" y1="77247" x2="86800" y2="89045"/>
                        <a14:foregroundMark x1="18000" y1="86236" x2="58000" y2="87079"/>
                        <a14:foregroundMark x1="15600" y1="12079" x2="15600" y2="12079"/>
                        <a14:foregroundMark x1="15600" y1="12079" x2="11200" y2="23315"/>
                      </a14:backgroundRemoval>
                    </a14:imgEffect>
                  </a14:imgLayer>
                </a14:imgProps>
              </a:ext>
            </a:extLst>
          </a:blip>
          <a:stretch>
            <a:fillRect/>
          </a:stretch>
        </p:blipFill>
        <p:spPr>
          <a:xfrm>
            <a:off x="8305800" y="1446700"/>
            <a:ext cx="3255818" cy="23474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E08A8E9-2CF4-4330-8C14-D12D193248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7813" r="96094">
                        <a14:foregroundMark x1="12500" y1="71574" x2="89063" y2="53299"/>
                        <a14:foregroundMark x1="11328" y1="84264" x2="88672" y2="73096"/>
                        <a14:foregroundMark x1="24609" y1="82741" x2="47656" y2="89848"/>
                        <a14:foregroundMark x1="19922" y1="24365" x2="19922" y2="24365"/>
                        <a14:foregroundMark x1="12109" y1="51777" x2="23438" y2="0"/>
                        <a14:foregroundMark x1="35938" y1="4569" x2="86328" y2="24873"/>
                        <a14:foregroundMark x1="77344" y1="3553" x2="80078" y2="20812"/>
                        <a14:foregroundMark x1="68750" y1="4569" x2="72266" y2="21320"/>
                        <a14:foregroundMark x1="77734" y1="3553" x2="88672" y2="37056"/>
                        <a14:foregroundMark x1="83594" y1="43655" x2="83594" y2="43655"/>
                        <a14:foregroundMark x1="85938" y1="3553" x2="94922" y2="30457"/>
                        <a14:foregroundMark x1="17578" y1="5076" x2="7813" y2="26396"/>
                        <a14:foregroundMark x1="10156" y1="34010" x2="10156" y2="81726"/>
                      </a14:backgroundRemoval>
                    </a14:imgEffect>
                  </a14:imgLayer>
                </a14:imgProps>
              </a:ext>
            </a:extLst>
          </a:blip>
          <a:stretch>
            <a:fillRect/>
          </a:stretch>
        </p:blipFill>
        <p:spPr>
          <a:xfrm>
            <a:off x="7617209" y="5065984"/>
            <a:ext cx="2734268" cy="1486979"/>
          </a:xfrm>
          <a:prstGeom prst="rect">
            <a:avLst/>
          </a:prstGeom>
        </p:spPr>
      </p:pic>
      <p:pic>
        <p:nvPicPr>
          <p:cNvPr id="9" name="Picture 8">
            <a:extLst>
              <a:ext uri="{FF2B5EF4-FFF2-40B4-BE49-F238E27FC236}">
                <a16:creationId xmlns:a16="http://schemas.microsoft.com/office/drawing/2014/main" id="{2995B014-2AB6-4B2E-847C-9559DC72E3F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794" b="89691" l="0" r="52124">
                        <a14:foregroundMark x1="11969" y1="15979" x2="20077" y2="19588"/>
                        <a14:foregroundMark x1="19691" y1="24227" x2="49035" y2="45876"/>
                        <a14:foregroundMark x1="23552" y1="34536" x2="32046" y2="85567"/>
                        <a14:foregroundMark x1="13127" y1="21134" x2="1158" y2="30928"/>
                        <a14:foregroundMark x1="6178" y1="31443" x2="5019" y2="84021"/>
                        <a14:foregroundMark x1="8108" y1="83505" x2="49035" y2="82474"/>
                        <a14:foregroundMark x1="2317" y1="82474" x2="5019" y2="87113"/>
                        <a14:foregroundMark x1="46718" y1="63918" x2="46718" y2="63918"/>
                        <a14:foregroundMark x1="47104" y1="67526" x2="47490" y2="80412"/>
                        <a14:foregroundMark x1="32819" y1="43814" x2="32819" y2="43814"/>
                        <a14:foregroundMark x1="28571" y1="37113" x2="32046" y2="59278"/>
                        <a14:foregroundMark x1="2703" y1="37113" x2="3089" y2="75773"/>
                      </a14:backgroundRemoval>
                    </a14:imgEffect>
                  </a14:imgLayer>
                </a14:imgProps>
              </a:ext>
            </a:extLst>
          </a:blip>
          <a:srcRect t="19728" r="46667"/>
          <a:stretch/>
        </p:blipFill>
        <p:spPr>
          <a:xfrm>
            <a:off x="4892387" y="2334690"/>
            <a:ext cx="3162299" cy="2254392"/>
          </a:xfrm>
          <a:prstGeom prst="rect">
            <a:avLst/>
          </a:prstGeom>
        </p:spPr>
      </p:pic>
    </p:spTree>
    <p:extLst>
      <p:ext uri="{BB962C8B-B14F-4D97-AF65-F5344CB8AC3E}">
        <p14:creationId xmlns:p14="http://schemas.microsoft.com/office/powerpoint/2010/main" val="27013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4856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5</a:t>
            </a:r>
          </a:p>
        </p:txBody>
      </p:sp>
      <p:sp>
        <p:nvSpPr>
          <p:cNvPr id="2" name="Rectangle: Rounded Corners 1">
            <a:hlinkClick r:id="rId32" action="ppaction://hlinksldjump"/>
            <a:extLst>
              <a:ext uri="{FF2B5EF4-FFF2-40B4-BE49-F238E27FC236}">
                <a16:creationId xmlns:a16="http://schemas.microsoft.com/office/drawing/2014/main" id="{17E7DFCC-9A93-424C-B810-C0F4347F98B6}"/>
              </a:ext>
            </a:extLst>
          </p:cNvPr>
          <p:cNvSpPr/>
          <p:nvPr/>
        </p:nvSpPr>
        <p:spPr>
          <a:xfrm>
            <a:off x="10071591" y="199979"/>
            <a:ext cx="1968009" cy="562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04800" y="-259921"/>
            <a:ext cx="11887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590800"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29235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 nhau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0237" y="523058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506" y="423930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rId10" action="ppaction://hlinksldjump"/>
          </p:cNvPr>
          <p:cNvSpPr/>
          <p:nvPr/>
        </p:nvSpPr>
        <p:spPr>
          <a:xfrm>
            <a:off x="11148649" y="597217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837872" y="1104695"/>
            <a:ext cx="7372927" cy="1938992"/>
          </a:xfrm>
          <a:prstGeom prst="rect">
            <a:avLst/>
          </a:prstGeom>
          <a:noFill/>
        </p:spPr>
        <p:txBody>
          <a:bodyPr wrap="square"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Chọn từ ngữ và hoàn thiện câu sau: </a:t>
            </a:r>
          </a:p>
          <a:p>
            <a:pPr algn="ctr"/>
            <a:r>
              <a:rPr lang="en-US" sz="4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Nam(…..) nghĩ ngay ra lời giải cho câu đố.</a:t>
            </a:r>
            <a:endParaRPr lang="en-US" sz="2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76200" y="-133317"/>
            <a:ext cx="12572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giật mình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động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 trí</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27867"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133600" y="1371202"/>
            <a:ext cx="8458200" cy="1692771"/>
          </a:xfrm>
          <a:prstGeom prst="rect">
            <a:avLst/>
          </a:prstGeom>
          <a:noFill/>
        </p:spPr>
        <p:txBody>
          <a:bodyPr wrap="square" rtlCol="0">
            <a:spAutoFit/>
          </a:bodyP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từ ngữ thích hợp và hoàn thiện câu sau: </a:t>
            </a:r>
          </a:p>
          <a:p>
            <a:pPr algn="ct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 kể cho em nghe một câu  chuyện(……..) </a:t>
            </a:r>
            <a:endParaRPr lang="en-US"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95720" y="-332911"/>
            <a:ext cx="11506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phượng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bằng lăng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nhãn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10" action="ppaction://hlinksldjump"/>
          </p:cNvPr>
          <p:cNvSpPr/>
          <p:nvPr/>
        </p:nvSpPr>
        <p:spPr>
          <a:xfrm>
            <a:off x="9618957" y="607916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2090829" y="1121308"/>
            <a:ext cx="8115979" cy="2616101"/>
          </a:xfrm>
          <a:prstGeom prst="rect">
            <a:avLst/>
          </a:prstGeom>
          <a:noFill/>
        </p:spPr>
        <p:txBody>
          <a:bodyPr wrap="square" rtlCol="0">
            <a:spAutoFit/>
          </a:bodyPr>
          <a:lstStyle/>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gì lá tựa tai voi</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Hà làm ô mát em chơi sân trường?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 về trơ trụi cành xương</a:t>
            </a:r>
          </a:p>
          <a:p>
            <a:pPr algn="ct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Lá thành mảnh nắng nhẹ vương góc chiều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Là cây gì?</a:t>
            </a:r>
            <a:endParaRPr lang="en-US"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066800" y="-174567"/>
            <a:ext cx="107442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057401" y="4034802"/>
            <a:ext cx="39656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lá, rễ</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22093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057402" y="4835949"/>
            <a:ext cx="396565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lá, quả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5357" y="4871947"/>
            <a:ext cx="424744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thân, cành, lá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400" y="4925082"/>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0763" y="4091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7" y="4862515"/>
            <a:ext cx="672129" cy="590658"/>
          </a:xfrm>
          <a:prstGeom prst="rect">
            <a:avLst/>
          </a:prstGeom>
        </p:spPr>
      </p:pic>
      <p:sp>
        <p:nvSpPr>
          <p:cNvPr id="24" name="Right Arrow 23">
            <a:hlinkClick r:id="rId10" action="ppaction://hlinksldjump"/>
          </p:cNvPr>
          <p:cNvSpPr/>
          <p:nvPr/>
        </p:nvSpPr>
        <p:spPr>
          <a:xfrm>
            <a:off x="9579540" y="60129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048000" y="1520947"/>
            <a:ext cx="6858000" cy="126188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a:t>
            </a:r>
          </a:p>
          <a:p>
            <a:pPr algn="ct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Cây có những bộ phận nào? </a:t>
            </a:r>
            <a:endParaRPr lang="en-US" sz="2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169237"/>
            <a:ext cx="11049000"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533401" y="4101063"/>
            <a:ext cx="5468440"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vì nó có nhiều lá không đếm được.</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533401" y="5435371"/>
            <a:ext cx="5468437" cy="12702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Rễ cây khó nhìn nhất, vì nó trồng dưới lòng đất khó quan sát.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830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rPr>
              <a:t>B.</a:t>
            </a:r>
            <a:r>
              <a:rPr lang="en-US" sz="3000" dirty="0">
                <a:solidFill>
                  <a:prstClr val="black"/>
                </a:solidFill>
                <a:latin typeface="Arial" panose="020B0604020202020204" pitchFamily="34" charset="0"/>
              </a:rPr>
              <a:t>Cành khó nhìn vì rất nhiều cành lớn nhỏ khác nhau.</a:t>
            </a:r>
            <a:endParaRPr lang="vi-VN" sz="30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4923" y="5334625"/>
            <a:ext cx="5105546" cy="137097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 panose="020B0604020202020204" pitchFamily="34" charset="0"/>
              </a:rPr>
              <a:t>Hoa khó nhìn nhất, vì nó mọc trên cao. Không quan sát được</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8649" y="6070485"/>
            <a:ext cx="672129" cy="53992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9710" y="543537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8340" y="4346002"/>
            <a:ext cx="672129" cy="590658"/>
          </a:xfrm>
          <a:prstGeom prst="rect">
            <a:avLst/>
          </a:prstGeom>
        </p:spPr>
      </p:pic>
      <p:sp>
        <p:nvSpPr>
          <p:cNvPr id="24" name="Right Arrow 23">
            <a:hlinkClick r:id="rId10" action="ppaction://hlinksldjump"/>
          </p:cNvPr>
          <p:cNvSpPr/>
          <p:nvPr/>
        </p:nvSpPr>
        <p:spPr>
          <a:xfrm>
            <a:off x="11148649" y="-2078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114800" y="1288537"/>
            <a:ext cx="4800600" cy="1200329"/>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 phận nào của cây khó nhìn nhất? Vì sao?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43199" y="-14642"/>
            <a:ext cx="123876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Flowchart: Document 17"/>
          <p:cNvSpPr/>
          <p:nvPr/>
        </p:nvSpPr>
        <p:spPr>
          <a:xfrm>
            <a:off x="-43199" y="10758"/>
            <a:ext cx="12387600"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655123" y="306548"/>
            <a:ext cx="8160417" cy="1015614"/>
          </a:xfrm>
          <a:prstGeom prst="rect">
            <a:avLst/>
          </a:prstGeom>
          <a:noFill/>
        </p:spPr>
        <p:txBody>
          <a:bodyPr wrap="square" lIns="91391" tIns="45696" rIns="91391" bIns="45696" rtlCol="0">
            <a:spAutoFit/>
          </a:bodyPr>
          <a:lstStyle/>
          <a:p>
            <a:pPr algn="ctr"/>
            <a:r>
              <a:rPr lang="en-US" sz="6000"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HỌC TỪ CUỘC SỐNG </a:t>
            </a:r>
          </a:p>
        </p:txBody>
      </p:sp>
      <p:grpSp>
        <p:nvGrpSpPr>
          <p:cNvPr id="5" name="Group 4"/>
          <p:cNvGrpSpPr/>
          <p:nvPr/>
        </p:nvGrpSpPr>
        <p:grpSpPr>
          <a:xfrm>
            <a:off x="-659635" y="-848744"/>
            <a:ext cx="2469633" cy="2296731"/>
            <a:chOff x="-2957976" y="-1125796"/>
            <a:chExt cx="2469633" cy="2296731"/>
          </a:xfrm>
        </p:grpSpPr>
        <p:sp>
          <p:nvSpPr>
            <p:cNvPr id="6" name="Oval 5"/>
            <p:cNvSpPr/>
            <p:nvPr/>
          </p:nvSpPr>
          <p:spPr>
            <a:xfrm rot="9814622">
              <a:off x="-2957976" y="-1125796"/>
              <a:ext cx="2469633" cy="2296731"/>
            </a:xfrm>
            <a:prstGeom prst="ellipse">
              <a:avLst/>
            </a:prstGeom>
            <a:solidFill>
              <a:srgbClr val="DD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5</a:t>
            </a:r>
          </a:p>
        </p:txBody>
      </p:sp>
      <p:grpSp>
        <p:nvGrpSpPr>
          <p:cNvPr id="10" name="Group 9"/>
          <p:cNvGrpSpPr/>
          <p:nvPr/>
        </p:nvGrpSpPr>
        <p:grpSpPr>
          <a:xfrm>
            <a:off x="3733800" y="2713803"/>
            <a:ext cx="6400800" cy="975143"/>
            <a:chOff x="9566064" y="964372"/>
            <a:chExt cx="5446164" cy="698253"/>
          </a:xfrm>
          <a:solidFill>
            <a:schemeClr val="tx2"/>
          </a:solidFill>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0"/>
          <p:cNvSpPr/>
          <p:nvPr/>
        </p:nvSpPr>
        <p:spPr>
          <a:xfrm>
            <a:off x="3761510" y="2778171"/>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391740" y="2834745"/>
            <a:ext cx="4599708" cy="646282"/>
          </a:xfrm>
          <a:prstGeom prst="rect">
            <a:avLst/>
          </a:prstGeom>
          <a:noFill/>
        </p:spPr>
        <p:txBody>
          <a:bodyPr wrap="square" lIns="91391" tIns="45696" rIns="91391" bIns="45696" rtlCol="0">
            <a:spAutoFit/>
          </a:bodyPr>
          <a:lstStyle/>
          <a:p>
            <a:pPr algn="ctr"/>
            <a:r>
              <a:rPr lang="en-US" sz="3600" b="1" dirty="0">
                <a:solidFill>
                  <a:srgbClr val="FF006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CÂU CHUYỆN CỦA RỄ</a:t>
            </a:r>
          </a:p>
        </p:txBody>
      </p:sp>
      <p:sp>
        <p:nvSpPr>
          <p:cNvPr id="17" name="Rectangle 16"/>
          <p:cNvSpPr/>
          <p:nvPr/>
        </p:nvSpPr>
        <p:spPr>
          <a:xfrm rot="269291">
            <a:off x="2819400" y="2971800"/>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6"/>
          <p:cNvSpPr/>
          <p:nvPr/>
        </p:nvSpPr>
        <p:spPr>
          <a:xfrm rot="489815">
            <a:off x="3044050" y="303873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p:cNvGrpSpPr/>
          <p:nvPr/>
        </p:nvGrpSpPr>
        <p:grpSpPr>
          <a:xfrm>
            <a:off x="3366982" y="2594267"/>
            <a:ext cx="1185783" cy="1138386"/>
            <a:chOff x="1148781" y="997763"/>
            <a:chExt cx="992332" cy="992332"/>
          </a:xfrm>
          <a:solidFill>
            <a:srgbClr val="E3667B"/>
          </a:solidFill>
        </p:grpSpPr>
        <p:sp>
          <p:nvSpPr>
            <p:cNvPr id="20" name="Oval 19"/>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p:cNvSpPr txBox="1"/>
          <p:nvPr/>
        </p:nvSpPr>
        <p:spPr>
          <a:xfrm>
            <a:off x="3273821" y="2549396"/>
            <a:ext cx="1408638" cy="1138725"/>
          </a:xfrm>
          <a:prstGeom prst="rect">
            <a:avLst/>
          </a:prstGeom>
          <a:noFill/>
        </p:spPr>
        <p:txBody>
          <a:bodyPr wrap="square" lIns="91391" tIns="45696" rIns="91391" bIns="45696" rtlCol="0">
            <a:spAutoFit/>
          </a:bodyPr>
          <a:lstStyle/>
          <a:p>
            <a:pPr algn="ct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31801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1893</TotalTime>
  <Words>1121</Words>
  <Application>Microsoft Office PowerPoint</Application>
  <PresentationFormat>Widescreen</PresentationFormat>
  <Paragraphs>263</Paragraphs>
  <Slides>29</Slides>
  <Notes>13</Notes>
  <HiddenSlides>0</HiddenSlides>
  <MMClips>3</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29</vt:i4>
      </vt:variant>
    </vt:vector>
  </HeadingPairs>
  <TitlesOfParts>
    <vt:vector size="50" baseType="lpstr">
      <vt:lpstr>宋体</vt:lpstr>
      <vt:lpstr>Arial</vt:lpstr>
      <vt:lpstr>Arial Rounded MT Bold</vt:lpstr>
      <vt:lpstr>Arial-Rounded</vt:lpstr>
      <vt:lpstr>Barlow Semi Condensed</vt:lpstr>
      <vt:lpstr>Calibri</vt:lpstr>
      <vt:lpstr>等线</vt:lpstr>
      <vt:lpstr>等线 Light</vt:lpstr>
      <vt:lpstr>HL Hoctro</vt:lpstr>
      <vt:lpstr>inpin heiti</vt:lpstr>
      <vt:lpstr>Knewave</vt:lpstr>
      <vt:lpstr>Times New Roman</vt:lpstr>
      <vt:lpstr>zihun7hao-wennuantongzhiti</vt:lpstr>
      <vt:lpstr>Office Theme</vt:lpstr>
      <vt:lpstr>Office 主题​​</vt:lpstr>
      <vt:lpstr>1_Office 主题​​</vt:lpstr>
      <vt:lpstr>4_Office 主题</vt:lpstr>
      <vt:lpstr>2_Office 主题​​</vt:lpstr>
      <vt:lpstr>2_Office 主题</vt:lpstr>
      <vt:lpstr>12_Office Theme</vt:lpstr>
      <vt:lpstr>Simple Light</vt:lpstr>
      <vt:lpstr>PowerPoint Presentation</vt:lpstr>
      <vt:lpstr>1. Khởi động ngày mới bằng cách cùng chúng mình trồng thêm cây xanh bảo vệ trái đấy thân yêu nhé các bạn 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83</cp:revision>
  <dcterms:created xsi:type="dcterms:W3CDTF">2020-04-19T05:20:14Z</dcterms:created>
  <dcterms:modified xsi:type="dcterms:W3CDTF">2025-04-24T15:18:38Z</dcterms:modified>
</cp:coreProperties>
</file>