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91" r:id="rId2"/>
    <p:sldId id="321" r:id="rId3"/>
    <p:sldId id="292" r:id="rId4"/>
    <p:sldId id="294" r:id="rId5"/>
    <p:sldId id="293" r:id="rId6"/>
    <p:sldId id="295" r:id="rId7"/>
    <p:sldId id="296" r:id="rId8"/>
    <p:sldId id="297" r:id="rId9"/>
    <p:sldId id="298" r:id="rId10"/>
    <p:sldId id="299" r:id="rId11"/>
    <p:sldId id="301" r:id="rId12"/>
    <p:sldId id="300" r:id="rId13"/>
    <p:sldId id="302" r:id="rId14"/>
    <p:sldId id="304" r:id="rId15"/>
    <p:sldId id="318" r:id="rId16"/>
    <p:sldId id="308" r:id="rId17"/>
    <p:sldId id="309" r:id="rId18"/>
    <p:sldId id="310" r:id="rId19"/>
    <p:sldId id="312" r:id="rId20"/>
    <p:sldId id="313" r:id="rId21"/>
    <p:sldId id="314" r:id="rId22"/>
    <p:sldId id="319" r:id="rId23"/>
    <p:sldId id="280" r:id="rId24"/>
    <p:sldId id="315" r:id="rId25"/>
    <p:sldId id="316" r:id="rId26"/>
    <p:sldId id="317" r:id="rId27"/>
    <p:sldId id="320" r:id="rId28"/>
  </p:sldIdLst>
  <p:sldSz cx="9144000" cy="5143500" type="screen16x9"/>
  <p:notesSz cx="9144000" cy="6858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  <a:srgbClr val="F68426"/>
    <a:srgbClr val="FFC611"/>
    <a:srgbClr val="FFD347"/>
    <a:srgbClr val="FFD243"/>
    <a:srgbClr val="EBF6F9"/>
    <a:srgbClr val="BEE395"/>
    <a:srgbClr val="A9DA74"/>
    <a:srgbClr val="00863D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pPr/>
              <a:t>24/4/2025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CF64A8D1-6A3A-49AC-B86B-C355FE774EEB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phát</a:t>
            </a:r>
            <a:r>
              <a:rPr lang="en-US" baseline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CF64A8D1-6A3A-49AC-B86B-C355FE774EEB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  <a:buFont typeface="Arial" pitchFamily="34" charset="0"/>
              <a:buChar char="●"/>
            </a:pPr>
            <a:endParaRPr lang="en-US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fld id="{073F7247-E427-4361-A6C7-B149C86D888D}" type="slidenum">
              <a:rPr lang="en-US" altLang="en-US" smtClean="0">
                <a:solidFill>
                  <a:srgbClr val="000000"/>
                </a:solidFill>
                <a:ea typeface="Microsoft YaHei" pitchFamily="34" charset="-122"/>
                <a:sym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None/>
              </a:pPr>
              <a:t>24</a:t>
            </a:fld>
            <a:endParaRPr lang="en-US" altLang="en-US">
              <a:solidFill>
                <a:srgbClr val="000000"/>
              </a:solidFill>
              <a:ea typeface="Microsoft YaHei" pitchFamily="34" charset="-122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  <a:buFont typeface="Arial" pitchFamily="34" charset="0"/>
              <a:buChar char="●"/>
            </a:pPr>
            <a:endParaRPr lang="en-US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fld id="{570BBEA2-0CD3-4AF7-85A2-3776B34BBD01}" type="slidenum">
              <a:rPr lang="en-US" altLang="en-US" smtClean="0">
                <a:solidFill>
                  <a:srgbClr val="000000"/>
                </a:solidFill>
                <a:ea typeface="Microsoft YaHei" pitchFamily="34" charset="-122"/>
                <a:sym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None/>
              </a:pPr>
              <a:t>25</a:t>
            </a:fld>
            <a:endParaRPr lang="en-US" altLang="en-US">
              <a:solidFill>
                <a:srgbClr val="000000"/>
              </a:solidFill>
              <a:ea typeface="Microsoft YaHei" pitchFamily="34" charset="-122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  <a:buFont typeface="Arial" pitchFamily="34" charset="0"/>
              <a:buChar char="●"/>
            </a:pPr>
            <a:endParaRPr lang="en-US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fld id="{A63E56E1-49D9-4295-AA71-C4E10BAD7080}" type="slidenum">
              <a:rPr lang="en-US" altLang="en-US" smtClean="0">
                <a:sym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None/>
              </a:pPr>
              <a:t>26</a:t>
            </a:fld>
            <a:endParaRPr lang="en-US" altLang="en-US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2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4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2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84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8">
  <p:cSld name="Title only 18"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28"/>
          <p:cNvSpPr txBox="1">
            <a:spLocks noGrp="1"/>
          </p:cNvSpPr>
          <p:nvPr>
            <p:ph type="title"/>
          </p:nvPr>
        </p:nvSpPr>
        <p:spPr>
          <a:xfrm>
            <a:off x="720000" y="552625"/>
            <a:ext cx="7560000" cy="1025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713851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3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1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4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8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9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5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8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0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24/4/2025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8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2"/>
          <p:cNvGrpSpPr>
            <a:grpSpLocks/>
          </p:cNvGrpSpPr>
          <p:nvPr/>
        </p:nvGrpSpPr>
        <p:grpSpPr bwMode="auto">
          <a:xfrm>
            <a:off x="-4763" y="2"/>
            <a:ext cx="9301163" cy="5122863"/>
            <a:chOff x="-4451" y="0"/>
            <a:chExt cx="9300851" cy="5123598"/>
          </a:xfrm>
        </p:grpSpPr>
        <p:sp>
          <p:nvSpPr>
            <p:cNvPr id="4" name="Title 3"/>
            <p:cNvSpPr txBox="1">
              <a:spLocks/>
            </p:cNvSpPr>
            <p:nvPr/>
          </p:nvSpPr>
          <p:spPr>
            <a:xfrm>
              <a:off x="-4451" y="0"/>
              <a:ext cx="9148451" cy="1223617"/>
            </a:xfrm>
            <a:prstGeom prst="rect">
              <a:avLst/>
            </a:prstGeom>
            <a:solidFill>
              <a:srgbClr val="00B0F0"/>
            </a:solidFill>
            <a:effectLst>
              <a:glow rad="50800">
                <a:schemeClr val="accent5">
                  <a:satMod val="175000"/>
                  <a:alpha val="18000"/>
                </a:schemeClr>
              </a:glow>
            </a:effectLst>
          </p:spPr>
          <p:txBody>
            <a:bodyPr lIns="68471" tIns="34235" rIns="68471" bIns="34235" anchor="ctr"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  <a:defRPr/>
              </a:pPr>
              <a:endParaRPr lang="en-US" sz="795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pic>
          <p:nvPicPr>
            <p:cNvPr id="3079" name="Picture 2" descr="Bộ SGK Lớp 6 - Kết nối tri thức với cuộc sống - Công ty Cổ phần Đầu tư và  Phát triển Giáo dục Phương Na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3"/>
            <a:stretch>
              <a:fillRect/>
            </a:stretch>
          </p:blipFill>
          <p:spPr bwMode="auto">
            <a:xfrm>
              <a:off x="21859" y="15782"/>
              <a:ext cx="1314379" cy="120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2" descr="C:\Users\Admin\Desktop\c8152ada51055397efa8feded5ee003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7" t="35300" r="11266"/>
            <a:stretch>
              <a:fillRect/>
            </a:stretch>
          </p:blipFill>
          <p:spPr bwMode="auto">
            <a:xfrm>
              <a:off x="2259521" y="1223617"/>
              <a:ext cx="4624958" cy="3899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6248502" y="1060602"/>
              <a:ext cx="3047898" cy="685898"/>
            </a:xfrm>
            <a:prstGeom prst="roundRect">
              <a:avLst/>
            </a:prstGeom>
            <a:solidFill>
              <a:srgbClr val="A9DA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4000" b="1">
                  <a:solidFill>
                    <a:schemeClr val="tx1"/>
                  </a:solidFill>
                  <a:latin typeface="Arial-Rounded" pitchFamily="34" charset="0"/>
                  <a:cs typeface="Arial-Rounded" pitchFamily="34" charset="0"/>
                </a:rPr>
                <a:t>TẬP HAI</a:t>
              </a:r>
              <a:endParaRPr lang="en-US" sz="4000" b="1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22233" y="4"/>
            <a:ext cx="9121775" cy="12239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chemeClr val="bg1"/>
                </a:solidFill>
                <a:latin typeface="Arial-Rounded" pitchFamily="34" charset="0"/>
                <a:cs typeface="Arial-Rounded" pitchFamily="34" charset="0"/>
              </a:rPr>
              <a:t>TIẾNG VIỆT </a:t>
            </a:r>
            <a:r>
              <a:rPr lang="en-US" sz="6000" b="1">
                <a:solidFill>
                  <a:schemeClr val="bg1"/>
                </a:solidFill>
                <a:latin typeface="Arial Narrow" pitchFamily="34" charset="0"/>
                <a:cs typeface="Arial-Rounded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875133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354381"/>
            <a:chOff x="280250" y="8472"/>
            <a:chExt cx="9484836" cy="4354381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831623"/>
              <a:chOff x="683256" y="531230"/>
              <a:chExt cx="9081830" cy="3831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800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H="1">
            <a:off x="3866610" y="1261998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201621" y="2116071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377018" y="326924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134222" y="4142874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271566" y="127838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774875" y="2116263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loud 32"/>
          <p:cNvSpPr/>
          <p:nvPr/>
        </p:nvSpPr>
        <p:spPr>
          <a:xfrm>
            <a:off x="6303960" y="-12197"/>
            <a:ext cx="2822580" cy="883626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ĐỌC NỐI TIẾP TỪNG DÒNG THƠ LẦN 2</a:t>
            </a:r>
            <a:endParaRPr lang="en-US" sz="1600" b="1" dirty="0">
              <a:solidFill>
                <a:srgbClr val="7030A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49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354381"/>
            <a:chOff x="280250" y="8472"/>
            <a:chExt cx="9484836" cy="4354381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831623"/>
              <a:chOff x="683256" y="531230"/>
              <a:chExt cx="9081830" cy="3831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800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3814" y="4633915"/>
            <a:ext cx="5426075" cy="46166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khổ thơ 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4241859" y="2155359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176246" y="415450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788400" y="2107734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324409" y="215377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249271" y="415450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877300" y="211567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9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675" y="716969"/>
            <a:ext cx="9061308" cy="4108160"/>
            <a:chOff x="280250" y="8472"/>
            <a:chExt cx="9484836" cy="4108160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585402"/>
              <a:chOff x="683256" y="531230"/>
              <a:chExt cx="9081830" cy="358540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56961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4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4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4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400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56961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56961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4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4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H="1">
            <a:off x="3969467" y="2388393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864914" y="441678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420100" y="2455014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893267" y="238839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806899" y="4416781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382000" y="2442626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loud 39"/>
          <p:cNvSpPr/>
          <p:nvPr/>
        </p:nvSpPr>
        <p:spPr>
          <a:xfrm>
            <a:off x="6303960" y="27969"/>
            <a:ext cx="2822580" cy="803296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ĐỌC NỐI TIẾP TỪNG KHỔ THƠ LẦN 1</a:t>
            </a:r>
            <a:endParaRPr lang="en-US" sz="1600" b="1" dirty="0">
              <a:solidFill>
                <a:srgbClr val="7030A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09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2192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zh-CN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lấm</a:t>
            </a:r>
            <a:r>
              <a:rPr lang="en-US" altLang="zh-CN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ít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hiện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rải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rác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zh-CN" alt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26437" y="273051"/>
            <a:ext cx="2891135" cy="5842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rPr>
              <a:t>GIẢI NGHĨA TỪ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50" y="193423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zh-CN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Bừng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nhanh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nhiều</a:t>
            </a:r>
            <a:endParaRPr lang="zh-CN" alt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50" y="269623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zh-CN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altLang="zh-CN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rực</a:t>
            </a:r>
            <a:r>
              <a:rPr lang="en-US" altLang="zh-CN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ngọn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lửa</a:t>
            </a:r>
            <a:endParaRPr lang="zh-CN" alt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2" descr="Miêu tả hàng phượng vĩ và tiếng ve kêu vào một ngày hè - Văn 6 (8 mẫu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56" y="1934230"/>
            <a:ext cx="5576195" cy="292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1589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354381"/>
            <a:chOff x="280250" y="8472"/>
            <a:chExt cx="9484836" cy="4354381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831623"/>
              <a:chOff x="683256" y="531230"/>
              <a:chExt cx="9081830" cy="3831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800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H="1">
            <a:off x="4241859" y="2155359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176246" y="415450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788400" y="2107734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324409" y="215377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249271" y="415450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877300" y="211567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loud 39"/>
          <p:cNvSpPr/>
          <p:nvPr/>
        </p:nvSpPr>
        <p:spPr>
          <a:xfrm>
            <a:off x="6303960" y="27969"/>
            <a:ext cx="2822580" cy="803296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ĐỌC </a:t>
            </a:r>
          </a:p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THEO NHÓM</a:t>
            </a:r>
            <a:endParaRPr lang="en-US" sz="1600" b="1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47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2" t="23698" r="39532" b="1822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[hanhtrangso.nxbgd.vn] Audio_ Hoa phượng_H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111128" y="98426"/>
            <a:ext cx="9032875" cy="550863"/>
            <a:chOff x="15875" y="15875"/>
            <a:chExt cx="9128123" cy="550863"/>
          </a:xfrm>
        </p:grpSpPr>
        <p:sp>
          <p:nvSpPr>
            <p:cNvPr id="24" name="Oval 23"/>
            <p:cNvSpPr/>
            <p:nvPr/>
          </p:nvSpPr>
          <p:spPr bwMode="auto">
            <a:xfrm>
              <a:off x="15875" y="15875"/>
              <a:ext cx="551858" cy="5508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2" name="TextBox 23"/>
            <p:cNvSpPr txBox="1">
              <a:spLocks noChangeArrowheads="1"/>
            </p:cNvSpPr>
            <p:nvPr/>
          </p:nvSpPr>
          <p:spPr bwMode="auto">
            <a:xfrm>
              <a:off x="564505" y="25664"/>
              <a:ext cx="8579493" cy="523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tiếng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cùng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vần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với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mỗi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tiếng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lửa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27" name="直接连接符 9"/>
          <p:cNvCxnSpPr>
            <a:stCxn id="28" idx="4"/>
            <a:endCxn id="31" idx="0"/>
          </p:cNvCxnSpPr>
          <p:nvPr/>
        </p:nvCxnSpPr>
        <p:spPr>
          <a:xfrm>
            <a:off x="1694749" y="2011997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3"/>
          <p:cNvSpPr/>
          <p:nvPr/>
        </p:nvSpPr>
        <p:spPr>
          <a:xfrm>
            <a:off x="1422583" y="1456738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01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椭圆 5"/>
          <p:cNvSpPr/>
          <p:nvPr/>
        </p:nvSpPr>
        <p:spPr>
          <a:xfrm>
            <a:off x="1422583" y="2374492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02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椭圆 6"/>
          <p:cNvSpPr/>
          <p:nvPr/>
        </p:nvSpPr>
        <p:spPr>
          <a:xfrm>
            <a:off x="1422583" y="3184497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03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椭圆 7"/>
          <p:cNvSpPr/>
          <p:nvPr/>
        </p:nvSpPr>
        <p:spPr>
          <a:xfrm>
            <a:off x="1422583" y="4145116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04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文本框 11"/>
          <p:cNvSpPr txBox="1"/>
          <p:nvPr/>
        </p:nvSpPr>
        <p:spPr>
          <a:xfrm>
            <a:off x="2023878" y="1500449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F29A5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nhanh</a:t>
            </a:r>
            <a:endParaRPr lang="zh-CN" altLang="en-US" sz="2700" b="1" dirty="0">
              <a:solidFill>
                <a:srgbClr val="F29A5B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文本框 13"/>
          <p:cNvSpPr txBox="1"/>
          <p:nvPr/>
        </p:nvSpPr>
        <p:spPr>
          <a:xfrm>
            <a:off x="2009269" y="3225590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B0927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lạnh</a:t>
            </a:r>
            <a:endParaRPr lang="zh-CN" altLang="en-US" sz="2700" b="1" dirty="0">
              <a:solidFill>
                <a:srgbClr val="B09277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文本框 15"/>
          <p:cNvSpPr txBox="1"/>
          <p:nvPr/>
        </p:nvSpPr>
        <p:spPr>
          <a:xfrm>
            <a:off x="475718" y="4122048"/>
            <a:ext cx="2161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C8D85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ánh</a:t>
            </a:r>
            <a:endParaRPr lang="zh-CN" altLang="en-US" sz="2700" b="1" dirty="0">
              <a:solidFill>
                <a:srgbClr val="C8D85B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1" name="文本框 17"/>
          <p:cNvSpPr txBox="1"/>
          <p:nvPr/>
        </p:nvSpPr>
        <p:spPr>
          <a:xfrm>
            <a:off x="437600" y="2393295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A5C0A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endParaRPr lang="zh-CN" altLang="en-US" sz="2700" b="1" dirty="0">
              <a:solidFill>
                <a:srgbClr val="A5C0A4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2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-2507375" y="303810"/>
            <a:ext cx="4688598" cy="1747476"/>
            <a:chOff x="370847" y="2785417"/>
            <a:chExt cx="6836818" cy="3126272"/>
          </a:xfrm>
        </p:grpSpPr>
        <p:sp>
          <p:nvSpPr>
            <p:cNvPr id="53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4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945781" y="5603911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endParaRPr lang="zh-CN" alt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55" name="直接连接符 9"/>
          <p:cNvCxnSpPr>
            <a:stCxn id="56" idx="4"/>
            <a:endCxn id="59" idx="0"/>
          </p:cNvCxnSpPr>
          <p:nvPr/>
        </p:nvCxnSpPr>
        <p:spPr>
          <a:xfrm>
            <a:off x="4625226" y="2001578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椭圆 3"/>
          <p:cNvSpPr/>
          <p:nvPr/>
        </p:nvSpPr>
        <p:spPr>
          <a:xfrm>
            <a:off x="4353060" y="1446319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01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椭圆 5"/>
          <p:cNvSpPr/>
          <p:nvPr/>
        </p:nvSpPr>
        <p:spPr>
          <a:xfrm>
            <a:off x="4353060" y="2364073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02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8" name="椭圆 6"/>
          <p:cNvSpPr/>
          <p:nvPr/>
        </p:nvSpPr>
        <p:spPr>
          <a:xfrm>
            <a:off x="4353060" y="3174076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03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9" name="椭圆 7"/>
          <p:cNvSpPr/>
          <p:nvPr/>
        </p:nvSpPr>
        <p:spPr>
          <a:xfrm>
            <a:off x="4353060" y="4134694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04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0" name="文本框 11"/>
          <p:cNvSpPr txBox="1"/>
          <p:nvPr/>
        </p:nvSpPr>
        <p:spPr>
          <a:xfrm>
            <a:off x="4876800" y="1490029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 err="1">
                <a:solidFill>
                  <a:srgbClr val="F29A5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  <a:endParaRPr lang="zh-CN" altLang="en-US" sz="2700" b="1" dirty="0">
              <a:solidFill>
                <a:srgbClr val="F29A5B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1" name="文本框 15"/>
          <p:cNvSpPr txBox="1"/>
          <p:nvPr/>
        </p:nvSpPr>
        <p:spPr>
          <a:xfrm>
            <a:off x="3406195" y="4111628"/>
            <a:ext cx="2161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C8D85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sửa</a:t>
            </a:r>
            <a:endParaRPr lang="zh-CN" altLang="en-US" sz="2700" b="1" dirty="0">
              <a:solidFill>
                <a:srgbClr val="C8D85B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2" name="文本框 17"/>
          <p:cNvSpPr txBox="1"/>
          <p:nvPr/>
        </p:nvSpPr>
        <p:spPr>
          <a:xfrm>
            <a:off x="3368077" y="2382875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 err="1">
                <a:solidFill>
                  <a:srgbClr val="A5C0A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xưa</a:t>
            </a:r>
            <a:endParaRPr lang="zh-CN" altLang="en-US" sz="2700" b="1" dirty="0">
              <a:solidFill>
                <a:srgbClr val="A5C0A4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63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233916" y="293390"/>
            <a:ext cx="4688598" cy="1747476"/>
            <a:chOff x="370847" y="2785417"/>
            <a:chExt cx="6836818" cy="3126272"/>
          </a:xfrm>
        </p:grpSpPr>
        <p:sp>
          <p:nvSpPr>
            <p:cNvPr id="64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5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945781" y="5603911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lửa</a:t>
              </a:r>
              <a:endParaRPr lang="zh-CN" alt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6" name="文本框 13"/>
          <p:cNvSpPr txBox="1"/>
          <p:nvPr/>
        </p:nvSpPr>
        <p:spPr>
          <a:xfrm>
            <a:off x="4906971" y="3184499"/>
            <a:ext cx="17889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 err="1">
                <a:solidFill>
                  <a:srgbClr val="B0927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ngựa</a:t>
            </a:r>
            <a:endParaRPr lang="zh-CN" altLang="en-US" sz="2700" b="1" dirty="0">
              <a:solidFill>
                <a:srgbClr val="B09277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67" name="直接连接符 9"/>
          <p:cNvCxnSpPr>
            <a:stCxn id="68" idx="4"/>
            <a:endCxn id="71" idx="0"/>
          </p:cNvCxnSpPr>
          <p:nvPr/>
        </p:nvCxnSpPr>
        <p:spPr>
          <a:xfrm>
            <a:off x="7334811" y="2001578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椭圆 3"/>
          <p:cNvSpPr/>
          <p:nvPr/>
        </p:nvSpPr>
        <p:spPr>
          <a:xfrm>
            <a:off x="7062645" y="1446319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01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9" name="椭圆 5"/>
          <p:cNvSpPr/>
          <p:nvPr/>
        </p:nvSpPr>
        <p:spPr>
          <a:xfrm>
            <a:off x="7062645" y="2364073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02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0" name="椭圆 6"/>
          <p:cNvSpPr/>
          <p:nvPr/>
        </p:nvSpPr>
        <p:spPr>
          <a:xfrm>
            <a:off x="7062645" y="3174076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03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1" name="椭圆 7"/>
          <p:cNvSpPr/>
          <p:nvPr/>
        </p:nvSpPr>
        <p:spPr>
          <a:xfrm>
            <a:off x="7062645" y="4134694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04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2" name="文本框 11"/>
          <p:cNvSpPr txBox="1"/>
          <p:nvPr/>
        </p:nvSpPr>
        <p:spPr>
          <a:xfrm>
            <a:off x="7663940" y="1490029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F29A5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mây</a:t>
            </a:r>
            <a:endParaRPr lang="zh-CN" altLang="en-US" sz="2700" b="1" dirty="0">
              <a:solidFill>
                <a:srgbClr val="F29A5B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3" name="文本框 15"/>
          <p:cNvSpPr txBox="1"/>
          <p:nvPr/>
        </p:nvSpPr>
        <p:spPr>
          <a:xfrm>
            <a:off x="6217380" y="4111628"/>
            <a:ext cx="2161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700" b="1" dirty="0">
                <a:solidFill>
                  <a:srgbClr val="C8D85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dâ</a:t>
            </a:r>
            <a:r>
              <a:rPr lang="en-US" altLang="zh-CN" sz="2700" b="1" dirty="0">
                <a:solidFill>
                  <a:srgbClr val="C8D85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zh-CN" altLang="en-US" sz="2700" b="1" dirty="0">
              <a:solidFill>
                <a:srgbClr val="C8D85B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4" name="文本框 17"/>
          <p:cNvSpPr txBox="1"/>
          <p:nvPr/>
        </p:nvSpPr>
        <p:spPr>
          <a:xfrm>
            <a:off x="6179262" y="2382875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A5C0A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xây</a:t>
            </a:r>
            <a:endParaRPr lang="zh-CN" altLang="en-US" sz="2700" b="1" dirty="0">
              <a:solidFill>
                <a:srgbClr val="A5C0A4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5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3124327" y="325912"/>
            <a:ext cx="4570470" cy="1682437"/>
            <a:chOff x="370847" y="2785417"/>
            <a:chExt cx="6664565" cy="3009916"/>
          </a:xfrm>
        </p:grpSpPr>
        <p:sp>
          <p:nvSpPr>
            <p:cNvPr id="76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773528" y="5487555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</a:t>
              </a:r>
              <a:endParaRPr lang="zh-CN" alt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8" name="文本框 13"/>
          <p:cNvSpPr txBox="1"/>
          <p:nvPr/>
        </p:nvSpPr>
        <p:spPr>
          <a:xfrm>
            <a:off x="7617905" y="3184499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B0927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sấy</a:t>
            </a:r>
            <a:endParaRPr lang="zh-CN" altLang="en-US" sz="2700" b="1" dirty="0">
              <a:solidFill>
                <a:srgbClr val="B09277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6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48" grpId="0"/>
      <p:bldP spid="49" grpId="0"/>
      <p:bldP spid="50" grpId="0"/>
      <p:bldP spid="51" grpId="0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6" grpId="0"/>
      <p:bldP spid="68" grpId="0" animBg="1"/>
      <p:bldP spid="69" grpId="0" animBg="1"/>
      <p:bldP spid="70" grpId="0" animBg="1"/>
      <p:bldP spid="71" grpId="0" animBg="1"/>
      <p:bldP spid="72" grpId="0"/>
      <p:bldP spid="73" grpId="0"/>
      <p:bldP spid="74" grpId="0"/>
      <p:bldP spid="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144000" cy="5143499"/>
          </a:xfrm>
        </p:grpSpPr>
        <p:pic>
          <p:nvPicPr>
            <p:cNvPr id="18435" name="Picture 2" descr="C:\Users\Admin\Desktop\HÌNH NỀN PPT\23117c905bd3aea49990f9d744c6c7b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48"/>
            <p:cNvSpPr txBox="1"/>
            <p:nvPr/>
          </p:nvSpPr>
          <p:spPr>
            <a:xfrm>
              <a:off x="1749425" y="1757363"/>
              <a:ext cx="5676900" cy="1538883"/>
            </a:xfrm>
            <a:prstGeom prst="rect">
              <a:avLst/>
            </a:prstGeom>
            <a:solidFill>
              <a:srgbClr val="FFFFFF"/>
            </a:solidFill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54534D"/>
                  </a:solidFill>
                  <a:ea typeface="华康雅宋体W9" panose="02020909000000000000" pitchFamily="49" charset="-122"/>
                  <a:cs typeface="+mn-ea"/>
                </a:defRPr>
              </a:lvl1pPr>
            </a:lstStyle>
            <a:p>
              <a:pPr algn="ctr" defTabSz="686669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altLang="zh-CN" sz="10000" kern="0" dirty="0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 </a:t>
              </a:r>
              <a:r>
                <a:rPr lang="en-US" altLang="zh-CN" sz="10000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Thư</a:t>
              </a:r>
              <a:r>
                <a:rPr lang="en-US" altLang="zh-CN" sz="10000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 </a:t>
              </a:r>
              <a:r>
                <a:rPr lang="en-US" altLang="zh-CN" sz="10000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giãn</a:t>
              </a:r>
              <a:endParaRPr lang="en-US" altLang="zh-CN" sz="100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637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8"/>
          <a:stretch/>
        </p:blipFill>
        <p:spPr>
          <a:xfrm>
            <a:off x="10521" y="1786657"/>
            <a:ext cx="723017" cy="669524"/>
          </a:xfrm>
          <a:prstGeom prst="rect">
            <a:avLst/>
          </a:prstGeom>
        </p:spPr>
      </p:pic>
      <p:sp>
        <p:nvSpPr>
          <p:cNvPr id="32" name="Flowchart: Document 17"/>
          <p:cNvSpPr/>
          <p:nvPr/>
        </p:nvSpPr>
        <p:spPr>
          <a:xfrm>
            <a:off x="-17463" y="-14287"/>
            <a:ext cx="9251951" cy="194310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2863" y="11115"/>
            <a:ext cx="9251951" cy="177641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44" name="Group 1"/>
          <p:cNvGrpSpPr>
            <a:grpSpLocks/>
          </p:cNvGrpSpPr>
          <p:nvPr/>
        </p:nvGrpSpPr>
        <p:grpSpPr bwMode="auto">
          <a:xfrm>
            <a:off x="1257300" y="2178051"/>
            <a:ext cx="7581900" cy="1612900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5704" y="966434"/>
              <a:ext cx="1946524" cy="6961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3273" cy="64739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7379" y="1022102"/>
              <a:ext cx="5049333" cy="543620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</p:grpSp>
      <p:grpSp>
        <p:nvGrpSpPr>
          <p:cNvPr id="10245" name="Group 9"/>
          <p:cNvGrpSpPr>
            <a:grpSpLocks/>
          </p:cNvGrpSpPr>
          <p:nvPr/>
        </p:nvGrpSpPr>
        <p:grpSpPr bwMode="auto">
          <a:xfrm>
            <a:off x="234950" y="2041525"/>
            <a:ext cx="1670050" cy="1722438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3488" y="1096097"/>
              <a:ext cx="914657" cy="912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246" name="Group 20"/>
          <p:cNvGrpSpPr>
            <a:grpSpLocks/>
          </p:cNvGrpSpPr>
          <p:nvPr/>
        </p:nvGrpSpPr>
        <p:grpSpPr bwMode="auto">
          <a:xfrm>
            <a:off x="-660400" y="-849313"/>
            <a:ext cx="2470150" cy="2297113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489" y="-827396"/>
              <a:ext cx="2069668" cy="1931667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551" y="-528995"/>
              <a:ext cx="1825244" cy="1584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7802"/>
            <a:ext cx="1341438" cy="1107947"/>
          </a:xfrm>
          <a:prstGeom prst="rect">
            <a:avLst/>
          </a:prstGeom>
          <a:noFill/>
        </p:spPr>
        <p:txBody>
          <a:bodyPr lIns="91391" tIns="45696" rIns="91391" bIns="45696">
            <a:spAutoFit/>
          </a:bodyPr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6600" b="1" dirty="0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25710" y="437717"/>
            <a:ext cx="7467600" cy="923281"/>
          </a:xfrm>
          <a:prstGeom prst="rect">
            <a:avLst/>
          </a:prstGeom>
          <a:noFill/>
        </p:spPr>
        <p:txBody>
          <a:bodyPr wrap="square" lIns="91391" tIns="45696" rIns="91391" bIns="45696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</a:p>
        </p:txBody>
      </p:sp>
      <p:sp>
        <p:nvSpPr>
          <p:cNvPr id="10249" name="TextBox 32"/>
          <p:cNvSpPr txBox="1">
            <a:spLocks noChangeArrowheads="1"/>
          </p:cNvSpPr>
          <p:nvPr/>
        </p:nvSpPr>
        <p:spPr bwMode="auto">
          <a:xfrm>
            <a:off x="536579" y="2266950"/>
            <a:ext cx="1063625" cy="120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chemeClr val="bg1"/>
                </a:solidFill>
                <a:latin typeface="Arial Rounded MT Bold" pitchFamily="34" charset="0"/>
                <a:cs typeface="Arial-Rounded" pitchFamily="34" charset="0"/>
              </a:rPr>
              <a:t>Bài</a:t>
            </a:r>
            <a:endParaRPr lang="en-US" sz="3600" b="1" dirty="0">
              <a:solidFill>
                <a:schemeClr val="bg1"/>
              </a:solidFill>
              <a:latin typeface="Arial Rounded MT Bold" pitchFamily="34" charset="0"/>
              <a:cs typeface="Arial-Rounded" pitchFamily="34" charset="0"/>
            </a:endParaRPr>
          </a:p>
          <a:p>
            <a:pPr algn="ctr" eaLnBrk="1" hangingPunct="1"/>
            <a:r>
              <a:rPr lang="vi-VN" sz="36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3600" b="1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1435104" y="2314575"/>
            <a:ext cx="6848475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HOA PHƯỢNG</a:t>
            </a:r>
          </a:p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(Tiết 2)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715004" y="4564063"/>
            <a:ext cx="3376613" cy="52320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S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cs typeface="Arial-Rounded" pitchFamily="34" charset="0"/>
              </a:rPr>
              <a:t>ách Tiếng việt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/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141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Arial-Rounded" pitchFamily="34" charset="0"/>
              <a:cs typeface="Arial-Rounded" pitchFamily="34" charset="0"/>
            </a:endParaRPr>
          </a:p>
        </p:txBody>
      </p:sp>
      <p:pic>
        <p:nvPicPr>
          <p:cNvPr id="44" name="Picture 2" descr="Images For &amp;gt; Gulmohar Flower Wallpaper | Drawing, Phượng vĩ, Hoa bằng  màu nướ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88" y="3669180"/>
            <a:ext cx="914391" cy="8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Images For &amp;gt; Gulmohar Flower Wallpaper | Drawing, Phượng vĩ, Hoa bằng  màu nướ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67" y="4041510"/>
            <a:ext cx="914391" cy="8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Images For &amp;gt; Gulmohar Flower Wallpaper | Drawing, Phượng vĩ, Hoa bằng  màu nướ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667" y="4306680"/>
            <a:ext cx="914391" cy="8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Google+ | Butterfly gif, Butterfly photos, Beautiful butterfl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69" y="3714412"/>
            <a:ext cx="519373" cy="4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Pin on ANIMATED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073" y="3362681"/>
            <a:ext cx="967858" cy="9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Pin on ANIMATED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" y="3916137"/>
            <a:ext cx="967858" cy="9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59" descr="10004015438746072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403769" y="4906830"/>
            <a:ext cx="752587" cy="7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58" descr="200712419435657_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748" y="1999352"/>
            <a:ext cx="382917" cy="38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58" descr="200712419435657_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982" y="4502267"/>
            <a:ext cx="382917" cy="38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7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13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5" dur="4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7" dur="6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354381"/>
            <a:chOff x="280250" y="8472"/>
            <a:chExt cx="9484836" cy="4354381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831623"/>
              <a:chOff x="683256" y="531230"/>
              <a:chExt cx="9081830" cy="3831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15" name="Oval 14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16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vi-VN" sz="2400" b="1">
                  <a:latin typeface="Arial-Rounded" pitchFamily="34" charset="0"/>
                  <a:cs typeface="Arial-Rounded" pitchFamily="34" charset="0"/>
                </a:rPr>
                <a:t>Trả lời câu hỏi</a:t>
              </a:r>
              <a:endParaRPr lang="en-US" sz="2400" b="1"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1129" y="4652965"/>
            <a:ext cx="895667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vi-VN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trồng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039029" y="4121888"/>
            <a:ext cx="11474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"/>
          <p:cNvGrpSpPr>
            <a:grpSpLocks/>
          </p:cNvGrpSpPr>
          <p:nvPr/>
        </p:nvGrpSpPr>
        <p:grpSpPr bwMode="auto">
          <a:xfrm>
            <a:off x="0" y="-101600"/>
            <a:ext cx="9345613" cy="5245100"/>
            <a:chOff x="0" y="-134938"/>
            <a:chExt cx="12460288" cy="6992938"/>
          </a:xfrm>
        </p:grpSpPr>
        <p:pic>
          <p:nvPicPr>
            <p:cNvPr id="4102" name="Picture 6" descr="D:\2.PHƯƠNG NGÂN\A.NH 2021-2022\GIÁO ÁN ĐIỆN TỬ\PP THAM KHẢO\Hình Nền\69b90ed4e4087e02faaaccf33a843df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9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3" name="Group 3"/>
            <p:cNvGrpSpPr>
              <a:grpSpLocks/>
            </p:cNvGrpSpPr>
            <p:nvPr/>
          </p:nvGrpSpPr>
          <p:grpSpPr bwMode="auto">
            <a:xfrm>
              <a:off x="3670848" y="-134938"/>
              <a:ext cx="8789440" cy="2237992"/>
              <a:chOff x="3670848" y="-134938"/>
              <a:chExt cx="8789440" cy="2237992"/>
            </a:xfrm>
          </p:grpSpPr>
          <p:grpSp>
            <p:nvGrpSpPr>
              <p:cNvPr id="4104" name="Group 3"/>
              <p:cNvGrpSpPr>
                <a:grpSpLocks/>
              </p:cNvGrpSpPr>
              <p:nvPr/>
            </p:nvGrpSpPr>
            <p:grpSpPr bwMode="auto">
              <a:xfrm>
                <a:off x="10571163" y="-134938"/>
                <a:ext cx="1889125" cy="1679576"/>
                <a:chOff x="10571426" y="-134938"/>
                <a:chExt cx="1888862" cy="1849438"/>
              </a:xfrm>
            </p:grpSpPr>
            <p:pic>
              <p:nvPicPr>
                <p:cNvPr id="4109" name="Content Placeholder 20" descr="logo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50276" y="-134938"/>
                  <a:ext cx="1810012" cy="1849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0" name="Google Shape;166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71426" y="404470"/>
                  <a:ext cx="1741772" cy="884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11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1117540" y="513621"/>
                  <a:ext cx="866673" cy="492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1600" b="1">
                      <a:solidFill>
                        <a:srgbClr val="A620A0"/>
                      </a:solidFill>
                      <a:latin typeface="VNI-Fato" pitchFamily="2" charset="0"/>
                      <a:ea typeface="Microsoft YaHei" pitchFamily="34" charset="-122"/>
                    </a:rPr>
                    <a:t>NBK</a:t>
                  </a:r>
                </a:p>
              </p:txBody>
            </p:sp>
          </p:grpSp>
          <p:sp>
            <p:nvSpPr>
              <p:cNvPr id="10" name="任意多边形: 形状 12"/>
              <p:cNvSpPr/>
              <p:nvPr/>
            </p:nvSpPr>
            <p:spPr>
              <a:xfrm>
                <a:off x="3670144" y="1310637"/>
                <a:ext cx="268806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任意多边形: 形状 13"/>
              <p:cNvSpPr/>
              <p:nvPr/>
            </p:nvSpPr>
            <p:spPr>
              <a:xfrm>
                <a:off x="5784605" y="1543452"/>
                <a:ext cx="268805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CCC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任意多边形: 形状 14"/>
              <p:cNvSpPr/>
              <p:nvPr/>
            </p:nvSpPr>
            <p:spPr>
              <a:xfrm>
                <a:off x="9499196" y="1869394"/>
                <a:ext cx="266689" cy="230699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8F6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任意多边形: 形状 15"/>
              <p:cNvSpPr/>
              <p:nvPr/>
            </p:nvSpPr>
            <p:spPr>
              <a:xfrm>
                <a:off x="8191152" y="950831"/>
                <a:ext cx="266689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1526719" y="1534274"/>
            <a:ext cx="6149041" cy="1454244"/>
          </a:xfrm>
          <a:prstGeom prst="rect">
            <a:avLst/>
          </a:prstGeom>
          <a:noFill/>
        </p:spPr>
        <p:txBody>
          <a:bodyPr lIns="68672" tIns="34335" rIns="68672" bIns="3433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E2040"/>
                </a:solidFill>
                <a:ea typeface="微软雅黑"/>
                <a:cs typeface="Calibri" panose="020F0502020204030204" pitchFamily="34" charset="0"/>
              </a:rPr>
              <a:t>CHÀO MỪNG CÁC EM ĐẾN VỚI TIẾT TIẾNG VIỆT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989138" y="66675"/>
            <a:ext cx="50895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72" tIns="34335" rIns="68672" bIns="343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UBND HUYỆN NGHI XUÂN</a:t>
            </a:r>
          </a:p>
          <a:p>
            <a:pPr algn="ctr" eaLnBrk="1" hangingPunct="1"/>
            <a:r>
              <a:rPr lang="en-US" b="1" dirty="0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TRƯỜNG TH XUÂN YÊN</a:t>
            </a:r>
            <a:endParaRPr lang="en-US" sz="1100" b="1" dirty="0">
              <a:solidFill>
                <a:srgbClr val="7030A0"/>
              </a:solidFill>
              <a:latin typeface="UTM Avo" pitchFamily="18" charset="0"/>
              <a:ea typeface="Microsoft YaHei" pitchFamily="34" charset="-122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027238" y="3451225"/>
            <a:ext cx="5089525" cy="34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72" tIns="34335" rIns="68672" bIns="343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b="1" dirty="0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Giáo viên dạy: </a:t>
            </a:r>
            <a:r>
              <a:rPr lang="en-US" b="1" dirty="0" err="1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Trần</a:t>
            </a:r>
            <a:r>
              <a:rPr lang="vi-VN" b="1" dirty="0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 Thị </a:t>
            </a:r>
            <a:r>
              <a:rPr lang="en-US" b="1" dirty="0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Thanh Thuỷ</a:t>
            </a:r>
            <a:endParaRPr lang="vi-VN" b="1" dirty="0">
              <a:solidFill>
                <a:srgbClr val="7030A0"/>
              </a:solidFill>
              <a:latin typeface="UTM Avo" pitchFamily="18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6743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354381"/>
            <a:chOff x="280250" y="8472"/>
            <a:chExt cx="9484836" cy="4354381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831623"/>
              <a:chOff x="683256" y="531230"/>
              <a:chExt cx="9081830" cy="3831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15" name="Oval 14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16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vi-VN" sz="2400" b="1">
                  <a:latin typeface="Arial-Rounded" pitchFamily="34" charset="0"/>
                  <a:cs typeface="Arial-Rounded" pitchFamily="34" charset="0"/>
                </a:rPr>
                <a:t>Trả lời câu hỏi</a:t>
              </a:r>
              <a:endParaRPr lang="en-US" sz="2400" b="1"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1129" y="4652965"/>
            <a:ext cx="895667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gió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091753" y="1669790"/>
            <a:ext cx="29854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791200" y="1235406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094029" y="2518238"/>
            <a:ext cx="35165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793473" y="2056558"/>
            <a:ext cx="18318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354381"/>
            <a:chOff x="280250" y="8472"/>
            <a:chExt cx="9484836" cy="4354381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831623"/>
              <a:chOff x="683256" y="531230"/>
              <a:chExt cx="9081830" cy="3831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15" name="Oval 14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16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vi-VN" sz="2400" b="1">
                  <a:latin typeface="Arial-Rounded" pitchFamily="34" charset="0"/>
                  <a:cs typeface="Arial-Rounded" pitchFamily="34" charset="0"/>
                </a:rPr>
                <a:t>Trả lời câu hỏi</a:t>
              </a:r>
              <a:endParaRPr lang="en-US" sz="2400" b="1"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1129" y="4652965"/>
            <a:ext cx="895667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vệ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nơi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cộng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0577" y="656119"/>
            <a:ext cx="4690258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tấm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Chen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nay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bừng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lửa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thẫm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rực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 Sao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nghìn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mắt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lửa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dãy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phố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đỏ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4" name="Oval 3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5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Học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thuộc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lòng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vi-VN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hai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khổ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thơ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đầu</a:t>
              </a:r>
              <a:endPara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268354" y="736456"/>
            <a:ext cx="2625206" cy="441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0912" y="1174606"/>
            <a:ext cx="2625206" cy="441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46746" y="1599109"/>
            <a:ext cx="2925454" cy="441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4042" y="2023609"/>
            <a:ext cx="2898158" cy="441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64748" y="2861809"/>
            <a:ext cx="2807452" cy="441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3914" y="3299959"/>
            <a:ext cx="2746886" cy="441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08390" y="3710815"/>
            <a:ext cx="2985170" cy="441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35290" y="4148965"/>
            <a:ext cx="2960710" cy="441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1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0"/>
          <a:stretch/>
        </p:blipFill>
        <p:spPr>
          <a:xfrm>
            <a:off x="3351983" y="659437"/>
            <a:ext cx="4632299" cy="4484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4"/>
          <a:stretch/>
        </p:blipFill>
        <p:spPr>
          <a:xfrm>
            <a:off x="1417662" y="551113"/>
            <a:ext cx="2244194" cy="21604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>
          <a:xfrm>
            <a:off x="1295400" y="2659284"/>
            <a:ext cx="2494022" cy="2440816"/>
          </a:xfrm>
          <a:prstGeom prst="rect">
            <a:avLst/>
          </a:prstGeom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8" name="Oval 7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6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Vẽ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một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loài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về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bức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vẽ</a:t>
              </a:r>
              <a:endPara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3574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2.PHƯƠNG NGÂN\A.NH 2021-2022\GIÁO ÁN ĐIỆN TỬ\PP THAM KHẢO\Hình Nền\40-hinh-nen-powerpoint-ve-moi-truong-cuc-chat-cho-bai-thuyet-trinh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-28573"/>
            <a:ext cx="9201151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176342" y="1981202"/>
            <a:ext cx="6588125" cy="1446213"/>
          </a:xfrm>
        </p:spPr>
        <p:txBody>
          <a:bodyPr/>
          <a:lstStyle/>
          <a:p>
            <a:pPr marL="0" indent="0" algn="ctr" defTabSz="681038">
              <a:lnSpc>
                <a:spcPct val="90000"/>
              </a:lnSpc>
              <a:buClr>
                <a:srgbClr val="45127E"/>
              </a:buClr>
              <a:buSzPts val="1400"/>
              <a:buFont typeface="Coming Soon"/>
              <a:buNone/>
            </a:pPr>
            <a:r>
              <a:rPr lang="en-US" altLang="en-US" sz="8600" b="1">
                <a:solidFill>
                  <a:srgbClr val="FF0000"/>
                </a:solidFill>
                <a:latin typeface="Arial-Rounded" pitchFamily="34" charset="0"/>
                <a:ea typeface="Karla"/>
                <a:cs typeface="Karla"/>
                <a:sym typeface="Karla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668179379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2.PHƯƠNG NGÂN\A.NH 2021-2022\GIÁO ÁN ĐIỆN TỬ\PP THAM KHẢO\Hình Nền\40-hinh-nen-powerpoint-ve-moi-truong-cuc-chat-cho-bai-thuyet-trinh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4923"/>
            <a:ext cx="9224963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/>
          <p:cNvSpPr txBox="1">
            <a:spLocks/>
          </p:cNvSpPr>
          <p:nvPr/>
        </p:nvSpPr>
        <p:spPr bwMode="auto">
          <a:xfrm>
            <a:off x="957264" y="2654435"/>
            <a:ext cx="7424737" cy="90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8" rIns="91398" bIns="45698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vi-VN" sz="28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bài: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vi-VN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lvl="8" indent="0" eaLnBrk="1" hangingPunct="1">
              <a:buClr>
                <a:srgbClr val="000000"/>
              </a:buClr>
            </a:pPr>
            <a:r>
              <a:rPr lang="vi-VN" sz="28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(Trang 142)</a:t>
            </a:r>
            <a:endParaRPr lang="en-US" sz="2800" dirty="0">
              <a:solidFill>
                <a:srgbClr val="FF0000"/>
              </a:solidFill>
              <a:latin typeface="Arial-Rounded" pitchFamily="34" charset="0"/>
              <a:cs typeface="Arial-Rounded" pitchFamily="34" charset="0"/>
              <a:sym typeface="Arial" pitchFamily="34" charset="0"/>
            </a:endParaRPr>
          </a:p>
        </p:txBody>
      </p:sp>
      <p:sp>
        <p:nvSpPr>
          <p:cNvPr id="27652" name="Title 1"/>
          <p:cNvSpPr txBox="1">
            <a:spLocks/>
          </p:cNvSpPr>
          <p:nvPr/>
        </p:nvSpPr>
        <p:spPr bwMode="auto">
          <a:xfrm>
            <a:off x="968379" y="1898652"/>
            <a:ext cx="69881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8" rIns="91398" bIns="45698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- </a:t>
            </a:r>
            <a:r>
              <a:rPr lang="vi-VN" sz="28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Đọc lại bài, trả lời các câu hỏi và học thuộc hai khổ thơ đầu bài thơ.</a:t>
            </a:r>
            <a:endParaRPr lang="en-US" sz="2800" dirty="0">
              <a:solidFill>
                <a:srgbClr val="002060"/>
              </a:solidFill>
              <a:latin typeface="Arial-Rounded" pitchFamily="34" charset="0"/>
              <a:cs typeface="Arial-Rounded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06219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D:\2.PHƯƠNG NGÂN\A.NH 2021-2022\GIÁO ÁN ĐIỆN TỬ\PP THAM KHẢO\Hình Nền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2" y="1590"/>
            <a:ext cx="9077325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316288" y="1898652"/>
            <a:ext cx="5149850" cy="938213"/>
          </a:xfrm>
        </p:spPr>
        <p:txBody>
          <a:bodyPr/>
          <a:lstStyle/>
          <a:p>
            <a:pPr marL="0" indent="0" algn="ctr" defTabSz="681038">
              <a:lnSpc>
                <a:spcPct val="80000"/>
              </a:lnSpc>
              <a:buClr>
                <a:srgbClr val="45127E"/>
              </a:buClr>
              <a:buSzPts val="1400"/>
              <a:buFont typeface="Coming Soon"/>
              <a:buNone/>
            </a:pPr>
            <a:r>
              <a:rPr lang="en-US" altLang="en-US" sz="6100" b="1">
                <a:solidFill>
                  <a:srgbClr val="FF0000"/>
                </a:solidFill>
                <a:latin typeface="Arial-Rounded" pitchFamily="34" charset="0"/>
                <a:ea typeface="Karla"/>
                <a:cs typeface="Karla"/>
                <a:sym typeface="Karla"/>
              </a:rPr>
              <a:t>Giải lao nào!</a:t>
            </a:r>
          </a:p>
        </p:txBody>
      </p:sp>
    </p:spTree>
    <p:extLst>
      <p:ext uri="{BB962C8B-B14F-4D97-AF65-F5344CB8AC3E}">
        <p14:creationId xmlns:p14="http://schemas.microsoft.com/office/powerpoint/2010/main" val="2916425245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Box 1"/>
          <p:cNvSpPr txBox="1">
            <a:spLocks noChangeArrowheads="1"/>
          </p:cNvSpPr>
          <p:nvPr/>
        </p:nvSpPr>
        <p:spPr bwMode="auto">
          <a:xfrm>
            <a:off x="-63881" y="137765"/>
            <a:ext cx="929170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  <a:cs typeface="Arial-Rounded" pitchFamily="34" charset="0"/>
              </a:rPr>
              <a:t>Thứ năm ngày 4 tháng 5 năm 2023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Tiếng việt: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</a:rPr>
              <a:t>HΞ ιưŖg </a:t>
            </a:r>
            <a:endParaRPr lang="en-US" sz="40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78388" y="1428750"/>
            <a:ext cx="189845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485900" y="1971586"/>
            <a:ext cx="6172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Hį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Ǖ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ί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a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cŜ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lấm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Ǉấm</a:t>
            </a:r>
            <a:endParaRPr lang="en-US" sz="40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CǗ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΄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jàu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xa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ζ</a:t>
            </a: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way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λ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Ẃng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lửa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ẫm</a:t>
            </a:r>
            <a:endParaRPr lang="en-US" sz="40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ǟực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ε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áy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Λ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łn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cà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ζ. </a:t>
            </a:r>
            <a:endParaRPr lang="en-US" sz="40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8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4771" y="0"/>
            <a:ext cx="9139237" cy="5143500"/>
            <a:chOff x="4763" y="0"/>
            <a:chExt cx="9139237" cy="5143500"/>
          </a:xfrm>
        </p:grpSpPr>
        <p:pic>
          <p:nvPicPr>
            <p:cNvPr id="4099" name="Picture 2" descr="C:\Users\Admin\Desktop\hinh-nen-powerpoint-ngo-nghinh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0"/>
              <a:ext cx="9139237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48"/>
            <p:cNvSpPr txBox="1"/>
            <p:nvPr/>
          </p:nvSpPr>
          <p:spPr>
            <a:xfrm>
              <a:off x="2362200" y="1609725"/>
              <a:ext cx="5108575" cy="135421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lvl1pPr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altLang="zh-CN" sz="8800" b="1" dirty="0">
                  <a:solidFill>
                    <a:srgbClr val="7030A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altLang="zh-CN" sz="8800" b="1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-Rounded" pitchFamily="34" charset="0"/>
                  <a:cs typeface="Arial-Rounded" pitchFamily="34" charset="0"/>
                </a:rPr>
                <a:t>Khởi</a:t>
              </a:r>
              <a:r>
                <a:rPr lang="en-US" altLang="zh-CN" sz="8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altLang="zh-CN" sz="8800" b="1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-Rounded" pitchFamily="34" charset="0"/>
                  <a:cs typeface="Arial-Rounded" pitchFamily="34" charset="0"/>
                </a:rPr>
                <a:t>động</a:t>
              </a:r>
              <a:endParaRPr lang="en-US" altLang="zh-CN" sz="8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11374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073337"/>
            <a:ext cx="91440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vẽ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611282"/>
            <a:ext cx="91440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loài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93667" y="93663"/>
            <a:ext cx="8963025" cy="609600"/>
            <a:chOff x="209550" y="361950"/>
            <a:chExt cx="8963757" cy="609600"/>
          </a:xfrm>
        </p:grpSpPr>
        <p:sp>
          <p:nvSpPr>
            <p:cNvPr id="10" name="Oval 9"/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817685" y="439524"/>
              <a:ext cx="8355622" cy="52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biết</a:t>
              </a:r>
              <a:endPara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3" name="Picture 2" descr="Hoa phượng khoe sắc sớ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/>
          <a:stretch/>
        </p:blipFill>
        <p:spPr bwMode="auto">
          <a:xfrm>
            <a:off x="13459" y="773144"/>
            <a:ext cx="4383023" cy="321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Đẹp ngỡ ngàng con đường hoa phượng đỏ rực ở miền Tây - Báo Người lao độ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50" y="773144"/>
            <a:ext cx="4827956" cy="321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8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8"/>
          <a:stretch/>
        </p:blipFill>
        <p:spPr>
          <a:xfrm>
            <a:off x="10521" y="1786657"/>
            <a:ext cx="723017" cy="669524"/>
          </a:xfrm>
          <a:prstGeom prst="rect">
            <a:avLst/>
          </a:prstGeom>
        </p:spPr>
      </p:pic>
      <p:sp>
        <p:nvSpPr>
          <p:cNvPr id="32" name="Flowchart: Document 17"/>
          <p:cNvSpPr/>
          <p:nvPr/>
        </p:nvSpPr>
        <p:spPr>
          <a:xfrm>
            <a:off x="-17463" y="-14287"/>
            <a:ext cx="9251951" cy="194310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2863" y="11115"/>
            <a:ext cx="9251951" cy="177641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44" name="Group 1"/>
          <p:cNvGrpSpPr>
            <a:grpSpLocks/>
          </p:cNvGrpSpPr>
          <p:nvPr/>
        </p:nvGrpSpPr>
        <p:grpSpPr bwMode="auto">
          <a:xfrm>
            <a:off x="1257300" y="2178051"/>
            <a:ext cx="7581900" cy="1612900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5704" y="966434"/>
              <a:ext cx="1946524" cy="6961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3273" cy="64739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7379" y="1022102"/>
              <a:ext cx="5049333" cy="543620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</p:grpSp>
      <p:grpSp>
        <p:nvGrpSpPr>
          <p:cNvPr id="10245" name="Group 9"/>
          <p:cNvGrpSpPr>
            <a:grpSpLocks/>
          </p:cNvGrpSpPr>
          <p:nvPr/>
        </p:nvGrpSpPr>
        <p:grpSpPr bwMode="auto">
          <a:xfrm>
            <a:off x="234950" y="2041525"/>
            <a:ext cx="1670050" cy="1722438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3488" y="1096097"/>
              <a:ext cx="914657" cy="912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246" name="Group 20"/>
          <p:cNvGrpSpPr>
            <a:grpSpLocks/>
          </p:cNvGrpSpPr>
          <p:nvPr/>
        </p:nvGrpSpPr>
        <p:grpSpPr bwMode="auto">
          <a:xfrm>
            <a:off x="-660400" y="-849313"/>
            <a:ext cx="2470150" cy="2297113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489" y="-827396"/>
              <a:ext cx="2069668" cy="1931667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551" y="-528995"/>
              <a:ext cx="1825244" cy="1584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7802"/>
            <a:ext cx="1341438" cy="1107947"/>
          </a:xfrm>
          <a:prstGeom prst="rect">
            <a:avLst/>
          </a:prstGeom>
          <a:noFill/>
        </p:spPr>
        <p:txBody>
          <a:bodyPr lIns="91391" tIns="45696" rIns="91391" bIns="45696">
            <a:spAutoFit/>
          </a:bodyPr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6600" b="1" dirty="0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3538" y="597380"/>
            <a:ext cx="8459772" cy="707838"/>
          </a:xfrm>
          <a:prstGeom prst="rect">
            <a:avLst/>
          </a:prstGeom>
          <a:noFill/>
        </p:spPr>
        <p:txBody>
          <a:bodyPr wrap="square" lIns="91391" tIns="45696" rIns="91391" bIns="45696">
            <a:spAutoFit/>
          </a:bodyPr>
          <a:lstStyle/>
          <a:p>
            <a:pPr algn="ctr"/>
            <a:r>
              <a:rPr lang="en-US" sz="4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</a:p>
        </p:txBody>
      </p:sp>
      <p:sp>
        <p:nvSpPr>
          <p:cNvPr id="10249" name="TextBox 32"/>
          <p:cNvSpPr txBox="1">
            <a:spLocks noChangeArrowheads="1"/>
          </p:cNvSpPr>
          <p:nvPr/>
        </p:nvSpPr>
        <p:spPr bwMode="auto">
          <a:xfrm>
            <a:off x="536579" y="2266950"/>
            <a:ext cx="1063625" cy="120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chemeClr val="bg1"/>
                </a:solidFill>
                <a:latin typeface="Arial Rounded MT Bold" pitchFamily="34" charset="0"/>
                <a:cs typeface="Arial-Rounded" pitchFamily="34" charset="0"/>
              </a:rPr>
              <a:t>Bài</a:t>
            </a:r>
            <a:endParaRPr lang="en-US" sz="3600" b="1" dirty="0">
              <a:solidFill>
                <a:schemeClr val="bg1"/>
              </a:solidFill>
              <a:latin typeface="Arial Rounded MT Bold" pitchFamily="34" charset="0"/>
              <a:cs typeface="Arial-Rounded" pitchFamily="34" charset="0"/>
            </a:endParaRPr>
          </a:p>
          <a:p>
            <a:pPr algn="ctr" eaLnBrk="1" hangingPunct="1"/>
            <a:r>
              <a:rPr lang="vi-VN" sz="36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3600" b="1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1435104" y="2314575"/>
            <a:ext cx="6848475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HOA PHƯỢNG</a:t>
            </a:r>
          </a:p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(Tiết 1)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306594" y="4607217"/>
            <a:ext cx="4785023" cy="52320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S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cs typeface="Arial-Rounded" pitchFamily="34" charset="0"/>
              </a:rPr>
              <a:t>ách Tiếng việt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/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140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Arial-Rounded" pitchFamily="34" charset="0"/>
              <a:cs typeface="Arial-Rounded" pitchFamily="34" charset="0"/>
            </a:endParaRPr>
          </a:p>
        </p:txBody>
      </p:sp>
      <p:pic>
        <p:nvPicPr>
          <p:cNvPr id="44" name="Picture 2" descr="Images For &amp;gt; Gulmohar Flower Wallpaper | Drawing, Phượng vĩ, Hoa bằng  màu nướ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88" y="3669180"/>
            <a:ext cx="914391" cy="8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Images For &amp;gt; Gulmohar Flower Wallpaper | Drawing, Phượng vĩ, Hoa bằng  màu nướ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67" y="4041510"/>
            <a:ext cx="914391" cy="8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Images For &amp;gt; Gulmohar Flower Wallpaper | Drawing, Phượng vĩ, Hoa bằng  màu nướ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667" y="4306680"/>
            <a:ext cx="914391" cy="8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Google+ | Butterfly gif, Butterfly photos, Beautiful butterfl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69" y="3714412"/>
            <a:ext cx="519373" cy="4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Pin on ANIMATED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073" y="3362681"/>
            <a:ext cx="967858" cy="9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Pin on ANIMATED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" y="3916137"/>
            <a:ext cx="967858" cy="9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59" descr="10004015438746072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403769" y="4906830"/>
            <a:ext cx="752587" cy="7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58" descr="200712419435657_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748" y="1999352"/>
            <a:ext cx="382917" cy="38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58" descr="200712419435657_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982" y="4502267"/>
            <a:ext cx="382917" cy="38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08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17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9" dur="4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1" dur="6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108160"/>
            <a:chOff x="280250" y="8472"/>
            <a:chExt cx="9484836" cy="4108160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585402"/>
              <a:chOff x="683256" y="531230"/>
              <a:chExt cx="9081830" cy="358540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56961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56961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56961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501833"/>
                <a:ext cx="3106882" cy="461616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35" name="Cloud 34"/>
          <p:cNvSpPr/>
          <p:nvPr/>
        </p:nvSpPr>
        <p:spPr>
          <a:xfrm>
            <a:off x="7078578" y="81168"/>
            <a:ext cx="1981200" cy="663881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ĐỌC MẪU</a:t>
            </a:r>
            <a:endParaRPr lang="en-US" sz="2000" b="1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5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108160"/>
            <a:chOff x="280250" y="8472"/>
            <a:chExt cx="9484836" cy="4108160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585402"/>
              <a:chOff x="683256" y="531230"/>
              <a:chExt cx="9081830" cy="358540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56961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56961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56961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461616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814" y="4633915"/>
            <a:ext cx="5426075" cy="46166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dòng thơ 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866610" y="1261998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201621" y="2116071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377018" y="326924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134222" y="4142874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271566" y="127838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774875" y="2116263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896475" y="84531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211248" y="1690938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224625" y="2852552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845497" y="3714187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818769" y="83419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759931" y="169113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0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108160"/>
            <a:chOff x="280250" y="8472"/>
            <a:chExt cx="9484836" cy="4108160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585402"/>
              <a:chOff x="683256" y="531230"/>
              <a:chExt cx="9081830" cy="358540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56961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56961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56961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461616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4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4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814" y="4633915"/>
            <a:ext cx="5426075" cy="46166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Em hãy tìm từ khó đọc trong bài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866610" y="1261998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201621" y="2116071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377018" y="326924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134222" y="4142874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271566" y="127838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774875" y="2116263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896475" y="84531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211248" y="1690938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224625" y="2852552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845497" y="3714187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818769" y="83419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759931" y="169113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897525" y="2057400"/>
            <a:ext cx="12527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62814" y="1636664"/>
            <a:ext cx="1273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269710" y="3695135"/>
            <a:ext cx="20176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4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354381"/>
            <a:chOff x="280250" y="8472"/>
            <a:chExt cx="9484836" cy="4354381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831623"/>
              <a:chOff x="683256" y="531230"/>
              <a:chExt cx="9081830" cy="3831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800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H="1">
            <a:off x="3866610" y="1261998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201621" y="2116071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377018" y="326924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134222" y="4142874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271566" y="127838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774875" y="2116263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loud 32"/>
          <p:cNvSpPr/>
          <p:nvPr/>
        </p:nvSpPr>
        <p:spPr>
          <a:xfrm>
            <a:off x="6303960" y="-12197"/>
            <a:ext cx="2822580" cy="883626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ĐỌC NỐI TIẾP TỪNG DÒNG THƠ LẦN 1</a:t>
            </a:r>
            <a:endParaRPr lang="en-US" sz="1600" b="1" dirty="0">
              <a:solidFill>
                <a:srgbClr val="7030A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78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1305</Words>
  <Application>Microsoft Office PowerPoint</Application>
  <PresentationFormat>On-screen Show (16:9)</PresentationFormat>
  <Paragraphs>281</Paragraphs>
  <Slides>27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微软雅黑</vt:lpstr>
      <vt:lpstr>微软雅黑</vt:lpstr>
      <vt:lpstr>Arial</vt:lpstr>
      <vt:lpstr>Arial Narrow</vt:lpstr>
      <vt:lpstr>Arial Rounded MT Bold</vt:lpstr>
      <vt:lpstr>Arial-Rounded</vt:lpstr>
      <vt:lpstr>Calibri</vt:lpstr>
      <vt:lpstr>Coming Soon</vt:lpstr>
      <vt:lpstr>HP001 4 hàng</vt:lpstr>
      <vt:lpstr>UTM Avo</vt:lpstr>
      <vt:lpstr>VNI-Fato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182</cp:revision>
  <dcterms:created xsi:type="dcterms:W3CDTF">2020-12-08T15:48:47Z</dcterms:created>
  <dcterms:modified xsi:type="dcterms:W3CDTF">2025-04-24T09:36:03Z</dcterms:modified>
</cp:coreProperties>
</file>