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3" r:id="rId2"/>
    <p:sldId id="314" r:id="rId3"/>
    <p:sldId id="284" r:id="rId4"/>
    <p:sldId id="285" r:id="rId5"/>
    <p:sldId id="286" r:id="rId6"/>
    <p:sldId id="287" r:id="rId7"/>
    <p:sldId id="288" r:id="rId8"/>
    <p:sldId id="292" r:id="rId9"/>
    <p:sldId id="293" r:id="rId10"/>
    <p:sldId id="294" r:id="rId11"/>
    <p:sldId id="310" r:id="rId12"/>
    <p:sldId id="311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270" r:id="rId21"/>
    <p:sldId id="280" r:id="rId22"/>
    <p:sldId id="302" r:id="rId23"/>
    <p:sldId id="303" r:id="rId24"/>
    <p:sldId id="304" r:id="rId25"/>
    <p:sldId id="312" r:id="rId26"/>
    <p:sldId id="313" r:id="rId27"/>
  </p:sldIdLst>
  <p:sldSz cx="9144000" cy="5143500" type="screen16x9"/>
  <p:notesSz cx="9144000" cy="6858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426"/>
    <a:srgbClr val="FFC611"/>
    <a:srgbClr val="FFD347"/>
    <a:srgbClr val="FFD243"/>
    <a:srgbClr val="EBF6F9"/>
    <a:srgbClr val="BEE395"/>
    <a:srgbClr val="A9DA74"/>
    <a:srgbClr val="00863D"/>
    <a:srgbClr val="009E47"/>
    <a:srgbClr val="9C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CF64A8D1-6A3A-49AC-B86B-C355FE774EEB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CF64A8D1-6A3A-49AC-B86B-C355FE774EEB}" type="slidenum">
              <a:rPr lang="en-US" smtClean="0"/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  <a:buFont typeface="Arial" pitchFamily="34" charset="0"/>
              <a:buChar char="●"/>
            </a:pPr>
            <a:endParaRPr lang="en-US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None/>
            </a:pPr>
            <a:fld id="{073F7247-E427-4361-A6C7-B149C86D888D}" type="slidenum">
              <a:rPr lang="en-US" altLang="en-US" smtClean="0">
                <a:solidFill>
                  <a:srgbClr val="000000"/>
                </a:solidFill>
                <a:ea typeface="Microsoft YaHei" pitchFamily="34" charset="-122"/>
                <a:sym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None/>
              </a:pPr>
              <a:t>22</a:t>
            </a:fld>
            <a:endParaRPr lang="en-US" altLang="en-US">
              <a:solidFill>
                <a:srgbClr val="000000"/>
              </a:solidFill>
              <a:ea typeface="Microsoft YaHei" pitchFamily="34" charset="-122"/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  <a:buFont typeface="Arial" pitchFamily="34" charset="0"/>
              <a:buChar char="●"/>
            </a:pPr>
            <a:endParaRPr lang="en-US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None/>
            </a:pPr>
            <a:fld id="{570BBEA2-0CD3-4AF7-85A2-3776B34BBD01}" type="slidenum">
              <a:rPr lang="en-US" altLang="en-US" smtClean="0">
                <a:solidFill>
                  <a:srgbClr val="000000"/>
                </a:solidFill>
                <a:ea typeface="Microsoft YaHei" pitchFamily="34" charset="-122"/>
                <a:sym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None/>
              </a:pPr>
              <a:t>23</a:t>
            </a:fld>
            <a:endParaRPr lang="en-US" altLang="en-US">
              <a:solidFill>
                <a:srgbClr val="000000"/>
              </a:solidFill>
              <a:ea typeface="Microsoft YaHei" pitchFamily="34" charset="-122"/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  <a:buFont typeface="Arial" pitchFamily="34" charset="0"/>
              <a:buChar char="●"/>
            </a:pPr>
            <a:endParaRPr lang="en-US" altLang="en-US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None/>
            </a:pPr>
            <a:fld id="{A63E56E1-49D9-4295-AA71-C4E10BAD7080}" type="slidenum">
              <a:rPr lang="en-US" altLang="en-US" smtClean="0">
                <a:sym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itchFamily="34" charset="0"/>
                <a:buNone/>
              </a:pPr>
              <a:t>24</a:t>
            </a:fld>
            <a:endParaRPr lang="en-US" altLang="en-US">
              <a:sym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27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2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3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4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720000" y="552625"/>
            <a:ext cx="7560000" cy="102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431129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2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8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4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9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2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1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8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9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2"/>
          <p:cNvGrpSpPr>
            <a:grpSpLocks/>
          </p:cNvGrpSpPr>
          <p:nvPr/>
        </p:nvGrpSpPr>
        <p:grpSpPr bwMode="auto">
          <a:xfrm>
            <a:off x="-4763" y="2"/>
            <a:ext cx="9301163" cy="5122863"/>
            <a:chOff x="-4451" y="0"/>
            <a:chExt cx="9300851" cy="5123598"/>
          </a:xfrm>
        </p:grpSpPr>
        <p:sp>
          <p:nvSpPr>
            <p:cNvPr id="4" name="Title 3"/>
            <p:cNvSpPr txBox="1">
              <a:spLocks/>
            </p:cNvSpPr>
            <p:nvPr/>
          </p:nvSpPr>
          <p:spPr>
            <a:xfrm>
              <a:off x="-4451" y="0"/>
              <a:ext cx="9148451" cy="1223617"/>
            </a:xfrm>
            <a:prstGeom prst="rect">
              <a:avLst/>
            </a:prstGeom>
            <a:solidFill>
              <a:srgbClr val="00B0F0"/>
            </a:solidFill>
            <a:effectLst>
              <a:glow rad="50800">
                <a:schemeClr val="accent5">
                  <a:satMod val="175000"/>
                  <a:alpha val="18000"/>
                </a:schemeClr>
              </a:glow>
            </a:effectLst>
          </p:spPr>
          <p:txBody>
            <a:bodyPr lIns="68471" tIns="34235" rIns="68471" bIns="34235" anchor="ctr"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endParaRPr lang="en-US" sz="795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079" name="Picture 2" descr="Bộ SGK Lớp 6 - Kết nối tri thức với cuộc sống - Công ty Cổ phần Đầu tư và  Phát triển Giáo dục Phương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"/>
            <a:stretch>
              <a:fillRect/>
            </a:stretch>
          </p:blipFill>
          <p:spPr bwMode="auto">
            <a:xfrm>
              <a:off x="21859" y="15782"/>
              <a:ext cx="1314379" cy="120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2" descr="C:\Users\Admin\Desktop\c8152ada51055397efa8feded5ee003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7" t="35300" r="11266"/>
            <a:stretch>
              <a:fillRect/>
            </a:stretch>
          </p:blipFill>
          <p:spPr bwMode="auto">
            <a:xfrm>
              <a:off x="2259521" y="1223617"/>
              <a:ext cx="4624958" cy="3899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6248502" y="1060602"/>
              <a:ext cx="3047898" cy="685898"/>
            </a:xfrm>
            <a:prstGeom prst="roundRect">
              <a:avLst/>
            </a:prstGeom>
            <a:solidFill>
              <a:srgbClr val="A9D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4000" b="1">
                  <a:solidFill>
                    <a:schemeClr val="tx1"/>
                  </a:solidFill>
                  <a:latin typeface="Arial-Rounded" pitchFamily="34" charset="0"/>
                  <a:cs typeface="Arial-Rounded" pitchFamily="34" charset="0"/>
                </a:rPr>
                <a:t>TẬP HAI</a:t>
              </a:r>
              <a:endParaRPr lang="en-US" sz="4000" b="1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075" name="Title 3"/>
          <p:cNvSpPr>
            <a:spLocks noGrp="1"/>
          </p:cNvSpPr>
          <p:nvPr>
            <p:ph type="title"/>
          </p:nvPr>
        </p:nvSpPr>
        <p:spPr>
          <a:xfrm>
            <a:off x="22229" y="2"/>
            <a:ext cx="9121775" cy="122396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chemeClr val="bg1"/>
                </a:solidFill>
                <a:latin typeface="Arial-Rounded" pitchFamily="34" charset="0"/>
                <a:cs typeface="Arial-Rounded" pitchFamily="34" charset="0"/>
              </a:rPr>
              <a:t>TIẾNG VIỆT </a:t>
            </a:r>
            <a:r>
              <a:rPr lang="en-US" sz="6000" b="1">
                <a:solidFill>
                  <a:schemeClr val="bg1"/>
                </a:solidFill>
                <a:latin typeface="Arial Narrow" pitchFamily="34" charset="0"/>
                <a:cs typeface="Arial-Rounded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732956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Ban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1" y="209550"/>
            <a:ext cx="3274368" cy="6477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Kho ảnh miễn phí về nắng ban m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024757"/>
            <a:ext cx="4876797" cy="30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S523 - Thầy là ánh nắng ban mai - Viết văn học tr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024757"/>
            <a:ext cx="4130278" cy="30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3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795873" y="181613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29335" y="3752576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153400" y="1875315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458200" y="372784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700940" y="181613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791235" y="3760758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025318" y="1875315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496300" y="3727848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/>
          <p:cNvSpPr/>
          <p:nvPr/>
        </p:nvSpPr>
        <p:spPr>
          <a:xfrm>
            <a:off x="6959727" y="45432"/>
            <a:ext cx="2120646" cy="730269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</a:t>
            </a:r>
          </a:p>
          <a:p>
            <a:pPr algn="ctr">
              <a:defRPr/>
            </a:pPr>
            <a:r>
              <a:rPr lang="vi-VN" sz="16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TOÀN BÀI</a:t>
            </a:r>
            <a:endParaRPr lang="en-US" sz="16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4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ng giấc mơ buổi sáng - Tiếng Việt 1, tập 2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90" y="-10329"/>
            <a:ext cx="9180581" cy="51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6207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114935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1149350"/>
            <a:ext cx="40513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</a:t>
            </a:r>
            <a:r>
              <a:rPr lang="vi-VN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121602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337026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121126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337185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111125" y="98425"/>
            <a:ext cx="9032875" cy="550863"/>
            <a:chOff x="15875" y="15875"/>
            <a:chExt cx="9128123" cy="550863"/>
          </a:xfrm>
        </p:grpSpPr>
        <p:sp>
          <p:nvSpPr>
            <p:cNvPr id="25" name="Oval 24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7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ở cuối các dòng thơ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819400" y="1553663"/>
            <a:ext cx="878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48739" y="1895101"/>
            <a:ext cx="1249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5600" y="1917235"/>
            <a:ext cx="1291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0" y="1486353"/>
            <a:ext cx="1206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8426" y="2266950"/>
            <a:ext cx="1249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08426" y="3638550"/>
            <a:ext cx="1107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10874" y="3308678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00" y="3994150"/>
            <a:ext cx="894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200" y="2266950"/>
            <a:ext cx="99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5143499"/>
          </a:xfrm>
        </p:grpSpPr>
        <p:pic>
          <p:nvPicPr>
            <p:cNvPr id="18435" name="Picture 2" descr="C:\Users\Admin\Desktop\HÌNH NỀN PPT\23117c905bd3aea49990f9d744c6c7b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/>
            <p:cNvSpPr txBox="1"/>
            <p:nvPr/>
          </p:nvSpPr>
          <p:spPr>
            <a:xfrm>
              <a:off x="914400" y="1962150"/>
              <a:ext cx="7924799" cy="153888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defRPr sz="2800" b="1">
                  <a:solidFill>
                    <a:srgbClr val="54534D"/>
                  </a:solidFill>
                  <a:ea typeface="华康雅宋体W9" panose="02020909000000000000" pitchFamily="49" charset="-122"/>
                  <a:cs typeface="+mn-ea"/>
                </a:defRPr>
              </a:lvl1pPr>
            </a:lstStyle>
            <a:p>
              <a:pPr algn="ctr" defTabSz="686669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altLang="zh-CN" sz="10000" kern="0" dirty="0">
                  <a:solidFill>
                    <a:srgbClr val="7030A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Thư</a:t>
              </a:r>
              <a:r>
                <a:rPr lang="en-US" altLang="zh-CN" sz="10000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 </a:t>
              </a:r>
              <a:r>
                <a:rPr lang="en-US" altLang="zh-CN" sz="10000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giãn</a:t>
              </a:r>
              <a:endParaRPr lang="en-US" altLang="zh-CN" sz="100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48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463" y="-14288"/>
            <a:ext cx="9251951" cy="19431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2863" y="111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1257300" y="2178050"/>
            <a:ext cx="7581900" cy="16129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34950" y="2041525"/>
            <a:ext cx="1670050" cy="172243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46" name="Group 20"/>
          <p:cNvGrpSpPr>
            <a:grpSpLocks/>
          </p:cNvGrpSpPr>
          <p:nvPr/>
        </p:nvGrpSpPr>
        <p:grpSpPr bwMode="auto">
          <a:xfrm>
            <a:off x="-660400" y="-849313"/>
            <a:ext cx="2470150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551" y="-528995"/>
              <a:ext cx="1825244" cy="1584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7800"/>
            <a:ext cx="1341438" cy="1108075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 dirty="0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" y="177801"/>
            <a:ext cx="8812310" cy="923281"/>
          </a:xfrm>
          <a:prstGeom prst="rect">
            <a:avLst/>
          </a:prstGeom>
          <a:noFill/>
        </p:spPr>
        <p:txBody>
          <a:bodyPr wrap="square" lIns="91391" tIns="45696" rIns="91391" bIns="45696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536575" y="2266950"/>
            <a:ext cx="106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chemeClr val="bg1"/>
                </a:solidFill>
                <a:latin typeface="Arial Rounded MT Bold" pitchFamily="34" charset="0"/>
                <a:cs typeface="Arial-Rounded" pitchFamily="34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cs typeface="Arial-Rounded" pitchFamily="34" charset="0"/>
            </a:endParaRPr>
          </a:p>
          <a:p>
            <a:pPr algn="ctr" eaLnBrk="1" hangingPunct="1"/>
            <a:r>
              <a:rPr lang="vi-VN" sz="36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4564063"/>
            <a:ext cx="3376613" cy="5232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cs typeface="Arial-Rounded" pitchFamily="34" charset="0"/>
              </a:rPr>
              <a:t>ách Tiếng việt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/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127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435100" y="2314575"/>
            <a:ext cx="6848475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RONG GIẤC MƠ BUỔI SÁNG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(Tiết 2)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3830956" y="3697386"/>
            <a:ext cx="1482088" cy="14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1" name="Oval 20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1125" y="4652963"/>
            <a:ext cx="895667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06582" y="2190750"/>
            <a:ext cx="32558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7375" y="1809750"/>
            <a:ext cx="32558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6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1" name="Oval 20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1125" y="4652963"/>
            <a:ext cx="895667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11125" y="3638550"/>
            <a:ext cx="2741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8950" y="4019550"/>
            <a:ext cx="3420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4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7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1" name="Oval 20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1125" y="4652963"/>
            <a:ext cx="895667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biệt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207000" y="1504950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34000" y="1809750"/>
            <a:ext cx="3052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9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7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1" name="Oval 20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vi-VN" sz="2400" b="1"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2400" b="1"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1125" y="4652963"/>
            <a:ext cx="895667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080000" y="3638550"/>
            <a:ext cx="292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07000" y="4019550"/>
            <a:ext cx="303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44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-101600"/>
            <a:ext cx="9345613" cy="5245100"/>
            <a:chOff x="0" y="-134938"/>
            <a:chExt cx="12460288" cy="6992938"/>
          </a:xfrm>
        </p:grpSpPr>
        <p:pic>
          <p:nvPicPr>
            <p:cNvPr id="4102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3"/>
            <p:cNvGrpSpPr>
              <a:grpSpLocks/>
            </p:cNvGrpSpPr>
            <p:nvPr/>
          </p:nvGrpSpPr>
          <p:grpSpPr bwMode="auto">
            <a:xfrm>
              <a:off x="3670848" y="-134938"/>
              <a:ext cx="8789440" cy="2237992"/>
              <a:chOff x="3670848" y="-134938"/>
              <a:chExt cx="8789440" cy="2237992"/>
            </a:xfrm>
          </p:grpSpPr>
          <p:grpSp>
            <p:nvGrpSpPr>
              <p:cNvPr id="4104" name="Group 3"/>
              <p:cNvGrpSpPr>
                <a:grpSpLocks/>
              </p:cNvGrpSpPr>
              <p:nvPr/>
            </p:nvGrpSpPr>
            <p:grpSpPr bwMode="auto">
              <a:xfrm>
                <a:off x="10571163" y="-134938"/>
                <a:ext cx="1889125" cy="1679576"/>
                <a:chOff x="10571426" y="-134938"/>
                <a:chExt cx="1888862" cy="1849438"/>
              </a:xfrm>
            </p:grpSpPr>
            <p:pic>
              <p:nvPicPr>
                <p:cNvPr id="4109" name="Content Placeholder 20" descr="logo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0276" y="-134938"/>
                  <a:ext cx="1810012" cy="1849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Google Shape;16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426" y="404470"/>
                  <a:ext cx="1741772" cy="884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1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117540" y="513621"/>
                  <a:ext cx="866673" cy="492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A620A0"/>
                      </a:solidFill>
                      <a:latin typeface="VNI-Fato" pitchFamily="2" charset="0"/>
                      <a:ea typeface="Microsoft YaHei" pitchFamily="34" charset="-122"/>
                    </a:rPr>
                    <a:t>NBK</a:t>
                  </a:r>
                </a:p>
              </p:txBody>
            </p:sp>
          </p:grpSp>
          <p:sp>
            <p:nvSpPr>
              <p:cNvPr id="10" name="任意多边形: 形状 12"/>
              <p:cNvSpPr/>
              <p:nvPr/>
            </p:nvSpPr>
            <p:spPr>
              <a:xfrm>
                <a:off x="3670144" y="1310637"/>
                <a:ext cx="268806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4605" y="1543452"/>
                <a:ext cx="268805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9196" y="1869394"/>
                <a:ext cx="266689" cy="23069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1152" y="950831"/>
                <a:ext cx="266689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526719" y="1534274"/>
            <a:ext cx="6149041" cy="1454244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</a:rPr>
              <a:t>CHÀO MỪNG CÁC EM ĐẾN VỚI TIẾT TIẾNG VIỆT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989138" y="66675"/>
            <a:ext cx="50895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72" tIns="34335" rIns="68672" bIns="343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UBND HUYỆN VẠN NINH</a:t>
            </a:r>
          </a:p>
          <a:p>
            <a:pPr algn="ctr" eaLnBrk="1" hangingPunct="1"/>
            <a:r>
              <a:rPr lang="en-US" b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TRƯỜNG TH&amp;THCS NGUYỄN BỈNH KHIÊM</a:t>
            </a:r>
            <a:endParaRPr lang="en-US" sz="1100" b="1">
              <a:solidFill>
                <a:srgbClr val="7030A0"/>
              </a:solidFill>
              <a:latin typeface="UTM Avo" pitchFamily="18" charset="0"/>
              <a:ea typeface="Microsoft YaHei" pitchFamily="34" charset="-122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027238" y="3451225"/>
            <a:ext cx="50895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72" tIns="34335" rIns="68672" bIns="343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b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Giáo viên dạy: Nguyễn Thị Phương Ngân</a:t>
            </a:r>
          </a:p>
        </p:txBody>
      </p:sp>
    </p:spTree>
    <p:extLst>
      <p:ext uri="{BB962C8B-B14F-4D97-AF65-F5344CB8AC3E}">
        <p14:creationId xmlns:p14="http://schemas.microsoft.com/office/powerpoint/2010/main" val="2716743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53542" y="1200151"/>
            <a:ext cx="46902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giấc mơ buổi sáng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một dòng sông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 tràn dòng sữa trắng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qua ban mai hồng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giấc mơ buổi sáng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nghe rõ bên tai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của chú gà trống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Dậy mau đi! Học bài!...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05" y="1254398"/>
            <a:ext cx="3017520" cy="40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61" y="1639598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37" y="2000536"/>
            <a:ext cx="2863872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51" y="2349841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07" y="3091125"/>
            <a:ext cx="3319272" cy="3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75" y="3478668"/>
            <a:ext cx="3017520" cy="38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67" y="3814102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81" y="4161082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19" name="Oval 18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5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Học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thuộc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lòng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hai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khổ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thơ</a:t>
              </a:r>
              <a:r>
                <a:rPr lang="en-US" sz="2400" b="1" dirty="0">
                  <a:latin typeface="Arial-Rounded" pitchFamily="34" charset="0"/>
                  <a:cs typeface="Arial-Rounded" pitchFamily="34" charset="0"/>
                </a:rPr>
                <a:t>  </a:t>
              </a:r>
              <a:r>
                <a:rPr lang="en-US" sz="2400" b="1" dirty="0" err="1">
                  <a:latin typeface="Arial-Rounded" pitchFamily="34" charset="0"/>
                  <a:cs typeface="Arial-Rounded" pitchFamily="34" charset="0"/>
                </a:rPr>
                <a:t>cuối</a:t>
              </a:r>
              <a:endParaRPr lang="en-US" sz="2400" b="1" dirty="0">
                <a:latin typeface="Arial Rounded MT Bol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44247" r="25483" b="16269"/>
          <a:stretch/>
        </p:blipFill>
        <p:spPr bwMode="auto">
          <a:xfrm>
            <a:off x="0" y="895350"/>
            <a:ext cx="9174736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7" name="Oval 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  <a:endParaRPr lang="en-US" sz="2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giấc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mơ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4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endPara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2.PHƯƠNG NGÂN\A.NH 2021-2022\GIÁO ÁN ĐIỆN TỬ\PP THAM KHẢO\Hình Nền\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-28575"/>
            <a:ext cx="9201151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176338" y="1981200"/>
            <a:ext cx="6588125" cy="1446213"/>
          </a:xfrm>
        </p:spPr>
        <p:txBody>
          <a:bodyPr/>
          <a:lstStyle/>
          <a:p>
            <a:pPr marL="0" indent="0" algn="ctr" defTabSz="681038">
              <a:lnSpc>
                <a:spcPct val="90000"/>
              </a:lnSpc>
              <a:buClr>
                <a:srgbClr val="45127E"/>
              </a:buClr>
              <a:buSzPts val="1400"/>
              <a:buFont typeface="Coming Soon"/>
              <a:buNone/>
            </a:pPr>
            <a:r>
              <a:rPr lang="en-US" altLang="en-US" sz="8600" b="1">
                <a:solidFill>
                  <a:srgbClr val="FF0000"/>
                </a:solidFill>
                <a:latin typeface="Arial-Rounded" pitchFamily="34" charset="0"/>
                <a:ea typeface="Karla"/>
                <a:cs typeface="Karla"/>
                <a:sym typeface="Karla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3536847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2.PHƯƠNG NGÂN\A.NH 2021-2022\GIÁO ÁN ĐIỆN TỬ\PP THAM KHẢO\Hình Nền\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4925"/>
            <a:ext cx="9224963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 txBox="1">
            <a:spLocks/>
          </p:cNvSpPr>
          <p:nvPr/>
        </p:nvSpPr>
        <p:spPr bwMode="auto">
          <a:xfrm>
            <a:off x="957263" y="2654435"/>
            <a:ext cx="7424737" cy="90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8" rIns="91398" bIns="4569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bài: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vi-VN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lvl="8" indent="0" eaLnBrk="1" hangingPunct="1">
              <a:buClr>
                <a:srgbClr val="000000"/>
              </a:buClr>
            </a:pP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(Trang 128)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  <a:sym typeface="Arial" pitchFamily="34" charset="0"/>
            </a:endParaRP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968375" y="1898650"/>
            <a:ext cx="69881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8" rIns="91398" bIns="45698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en-US" sz="280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  <a:sym typeface="Arial" pitchFamily="34" charset="0"/>
              </a:rPr>
              <a:t>Đọc lại bài, trả lời các câu hỏi và học thuộc khổ thơ 3, 4.</a:t>
            </a:r>
            <a:endParaRPr lang="en-US" sz="2800">
              <a:solidFill>
                <a:srgbClr val="002060"/>
              </a:solidFill>
              <a:latin typeface="Arial-Rounded" pitchFamily="34" charset="0"/>
              <a:cs typeface="Arial-Rounded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3489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D:\2.PHƯƠNG NGÂN\A.NH 2021-2022\GIÁO ÁN ĐIỆN TỬ\PP THAM KHẢO\Hình Nền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90773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316288" y="1898650"/>
            <a:ext cx="5149850" cy="938213"/>
          </a:xfrm>
        </p:spPr>
        <p:txBody>
          <a:bodyPr/>
          <a:lstStyle/>
          <a:p>
            <a:pPr marL="0" indent="0" algn="ctr" defTabSz="681038">
              <a:lnSpc>
                <a:spcPct val="80000"/>
              </a:lnSpc>
              <a:buClr>
                <a:srgbClr val="45127E"/>
              </a:buClr>
              <a:buSzPts val="1400"/>
              <a:buFont typeface="Coming Soon"/>
              <a:buNone/>
            </a:pPr>
            <a:r>
              <a:rPr lang="en-US" altLang="en-US" sz="6100" b="1">
                <a:solidFill>
                  <a:srgbClr val="FF0000"/>
                </a:solidFill>
                <a:latin typeface="Arial-Rounded" pitchFamily="34" charset="0"/>
                <a:ea typeface="Karla"/>
                <a:cs typeface="Karla"/>
                <a:sym typeface="Karla"/>
              </a:rPr>
              <a:t>Giải lao nào!</a:t>
            </a:r>
          </a:p>
        </p:txBody>
      </p:sp>
    </p:spTree>
    <p:extLst>
      <p:ext uri="{BB962C8B-B14F-4D97-AF65-F5344CB8AC3E}">
        <p14:creationId xmlns:p14="http://schemas.microsoft.com/office/powerpoint/2010/main" val="40041327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12319" y="137765"/>
            <a:ext cx="913168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ngày 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16</a:t>
            </a: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tháng 4 năm 202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5</a:t>
            </a:r>
            <a:endParaRPr lang="vi-VN" sz="3600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</a:rPr>
              <a:t>Chính tả: </a:t>
            </a:r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</a:rPr>
              <a:t>Tǟong giấc mơ buổi sáng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07531" y="1314450"/>
            <a:ext cx="17258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1716040" y="1787975"/>
            <a:ext cx="5711920" cy="27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Tǟong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36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36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hồn</a:t>
            </a:r>
            <a:r>
              <a:rPr lang="vi-VN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36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384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12319" y="137765"/>
            <a:ext cx="913168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Thứ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năm</a:t>
            </a: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ngày 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16</a:t>
            </a: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tháng 4 năm 202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5</a:t>
            </a:r>
            <a:endParaRPr lang="vi-VN" sz="3600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002060"/>
                </a:solidFill>
                <a:latin typeface="HP001 4 hàng" pitchFamily="34" charset="0"/>
              </a:rPr>
              <a:t>Tiếng việt: </a:t>
            </a:r>
            <a:r>
              <a:rPr lang="vi-VN" sz="3600" b="1" dirty="0">
                <a:solidFill>
                  <a:srgbClr val="FF0000"/>
                </a:solidFill>
                <a:latin typeface="HP001 4 hàng" pitchFamily="34" charset="0"/>
              </a:rPr>
              <a:t>Tǟong giấc mơ buổi sáng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07531" y="1314450"/>
            <a:ext cx="17258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828800" y="1835475"/>
            <a:ext cx="5486400" cy="253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36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>
              <a:spcAft>
                <a:spcPts val="600"/>
              </a:spcAft>
            </a:pP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3600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724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4767" y="0"/>
            <a:ext cx="9139237" cy="5143500"/>
            <a:chOff x="4763" y="0"/>
            <a:chExt cx="9139237" cy="5143500"/>
          </a:xfrm>
        </p:grpSpPr>
        <p:pic>
          <p:nvPicPr>
            <p:cNvPr id="4099" name="Picture 2" descr="C:\Users\Admin\Desktop\hinh-nen-powerpoint-ngo-nghinh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0"/>
              <a:ext cx="9139237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/>
            <p:cNvSpPr txBox="1"/>
            <p:nvPr/>
          </p:nvSpPr>
          <p:spPr>
            <a:xfrm>
              <a:off x="2362200" y="1609725"/>
              <a:ext cx="5108575" cy="135421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altLang="zh-CN" sz="8800" b="1" dirty="0">
                  <a:solidFill>
                    <a:srgbClr val="7030A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88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-Rounded" pitchFamily="34" charset="0"/>
                  <a:cs typeface="Arial-Rounded" pitchFamily="34" charset="0"/>
                </a:rPr>
                <a:t>Khởi</a:t>
              </a:r>
              <a:r>
                <a:rPr lang="en-US" altLang="zh-CN" sz="8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88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-Rounded" pitchFamily="34" charset="0"/>
                  <a:cs typeface="Arial-Rounded" pitchFamily="34" charset="0"/>
                </a:rPr>
                <a:t>động</a:t>
              </a:r>
              <a:endParaRPr lang="en-US" altLang="zh-CN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9498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073337"/>
            <a:ext cx="91440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11282"/>
            <a:ext cx="91440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</a:t>
            </a:r>
            <a: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93663" y="93663"/>
            <a:ext cx="8963025" cy="609600"/>
            <a:chOff x="209550" y="361950"/>
            <a:chExt cx="8963757" cy="609600"/>
          </a:xfrm>
        </p:grpSpPr>
        <p:sp>
          <p:nvSpPr>
            <p:cNvPr id="10" name="Oval 9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52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</a:t>
              </a:r>
              <a:r>
                <a:rPr lang="vi-VN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ảnh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 cảnh vật trong tranh</a:t>
              </a:r>
              <a:endPara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26389" r="31618" b="29983"/>
          <a:stretch/>
        </p:blipFill>
        <p:spPr bwMode="auto">
          <a:xfrm>
            <a:off x="1912825" y="703264"/>
            <a:ext cx="5318350" cy="337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463" y="-14288"/>
            <a:ext cx="9251951" cy="194310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2863" y="11113"/>
            <a:ext cx="9251951" cy="17764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anchor="ctr"/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1257300" y="2178050"/>
            <a:ext cx="7581900" cy="16129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 Rounded MT Bold" pitchFamily="34" charset="0"/>
              </a:endParaRPr>
            </a:p>
          </p:txBody>
        </p:sp>
      </p:grp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234950" y="2041525"/>
            <a:ext cx="1670050" cy="1722438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46" name="Group 20"/>
          <p:cNvGrpSpPr>
            <a:grpSpLocks/>
          </p:cNvGrpSpPr>
          <p:nvPr/>
        </p:nvGrpSpPr>
        <p:grpSpPr bwMode="auto">
          <a:xfrm>
            <a:off x="-660400" y="-849313"/>
            <a:ext cx="2470150" cy="2297113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489" y="-827396"/>
              <a:ext cx="2069668" cy="1931667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551" y="-528995"/>
              <a:ext cx="1825244" cy="1584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7800"/>
            <a:ext cx="1341438" cy="1108075"/>
          </a:xfrm>
          <a:prstGeom prst="rect">
            <a:avLst/>
          </a:prstGeom>
          <a:noFill/>
        </p:spPr>
        <p:txBody>
          <a:bodyPr lIns="91391" tIns="45696" rIns="91391" bIns="45696">
            <a:spAutoFit/>
          </a:bodyPr>
          <a:lstStyle/>
          <a:p>
            <a:pPr algn="ctr" defTabSz="9139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 dirty="0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313" y="590550"/>
            <a:ext cx="8888997" cy="923281"/>
          </a:xfrm>
          <a:prstGeom prst="rect">
            <a:avLst/>
          </a:prstGeom>
          <a:noFill/>
        </p:spPr>
        <p:txBody>
          <a:bodyPr wrap="square" lIns="91391" tIns="45696" rIns="91391" bIns="45696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10249" name="TextBox 32"/>
          <p:cNvSpPr txBox="1">
            <a:spLocks noChangeArrowheads="1"/>
          </p:cNvSpPr>
          <p:nvPr/>
        </p:nvSpPr>
        <p:spPr bwMode="auto">
          <a:xfrm>
            <a:off x="536575" y="2266950"/>
            <a:ext cx="106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chemeClr val="bg1"/>
                </a:solidFill>
                <a:latin typeface="Arial Rounded MT Bold" pitchFamily="34" charset="0"/>
                <a:cs typeface="Arial-Rounded" pitchFamily="34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cs typeface="Arial-Rounded" pitchFamily="34" charset="0"/>
            </a:endParaRPr>
          </a:p>
          <a:p>
            <a:pPr algn="ctr" eaLnBrk="1" hangingPunct="1"/>
            <a:r>
              <a:rPr lang="vi-VN" sz="36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15000" y="4564063"/>
            <a:ext cx="3376613" cy="52320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S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cs typeface="Arial-Rounded" pitchFamily="34" charset="0"/>
              </a:rPr>
              <a:t>ách Tiếng việt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/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cs typeface="Arial-Rounded" pitchFamily="34" charset="0"/>
              </a:rPr>
              <a:t>126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1435100" y="2314575"/>
            <a:ext cx="6848475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RONG GIẤC MƠ BUỔI SÁNG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(Tiết 1)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3830956" y="3697386"/>
            <a:ext cx="1482088" cy="14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21" name="Cloud 20"/>
          <p:cNvSpPr/>
          <p:nvPr/>
        </p:nvSpPr>
        <p:spPr>
          <a:xfrm>
            <a:off x="7078578" y="81166"/>
            <a:ext cx="1981200" cy="66388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0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708778" y="2571750"/>
            <a:ext cx="498222" cy="4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813" y="4652963"/>
            <a:ext cx="5426075" cy="46196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39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dòng thơ 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509228" y="1168916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44560" y="193056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59431" y="3006759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768730" y="3694276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435950" y="1168915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20554" y="1899959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773909" y="2971811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305800" y="3694276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00124" y="764675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07364" y="159104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999319" y="2627595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90898" y="3306315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616805" y="764675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654905" y="1533247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597755" y="2635831"/>
            <a:ext cx="38100" cy="365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982454" y="3292104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1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06363" y="104775"/>
            <a:ext cx="8936037" cy="6096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3" tIns="45702" rIns="91403" bIns="45702" anchor="ctr"/>
            <a:lstStyle/>
            <a:p>
              <a:pPr algn="ctr" defTabSz="9139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1" tIns="45696" rIns="91391" bIns="4569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eaLnBrk="1" hangingPunct="1"/>
              <a:r>
                <a:rPr lang="en-US" sz="2400" b="1"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18256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488950" y="711200"/>
            <a:ext cx="4254500" cy="34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Rải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5080000" y="711200"/>
            <a:ext cx="4051300" cy="37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Chảy</a:t>
            </a:r>
            <a:r>
              <a:rPr lang="en-US" sz="2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ban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eaLnBrk="1" hangingPunct="1"/>
            <a:endParaRPr lang="en-US" sz="2400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rõ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</a:t>
            </a: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!...</a:t>
            </a:r>
          </a:p>
          <a:p>
            <a:pPr algn="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 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5400" y="701675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25400" y="2855913"/>
            <a:ext cx="56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4643438" y="696913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4643438" y="2857500"/>
            <a:ext cx="56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3813" y="4652963"/>
            <a:ext cx="5426075" cy="46196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khổ thơ </a:t>
            </a:r>
            <a:r>
              <a:rPr lang="en-US" sz="24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802346" y="1818317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69397" y="377110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037796" y="1818317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425689" y="3582988"/>
            <a:ext cx="38100" cy="366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715880" y="1818871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827377" y="374520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153400" y="1818317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382000" y="3587750"/>
            <a:ext cx="38100" cy="366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21920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phẳng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26433" y="209550"/>
            <a:ext cx="3198167" cy="647700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6" descr="Top 4 thảo nguyên đẹp quyến rũ nhất Trung Quốc | Nơi chia sẻ kinh nghiệm du 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122703"/>
            <a:ext cx="5257799" cy="32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35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1409</Words>
  <Application>Microsoft Office PowerPoint</Application>
  <PresentationFormat>On-screen Show (16:9)</PresentationFormat>
  <Paragraphs>321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微软雅黑</vt:lpstr>
      <vt:lpstr>微软雅黑</vt:lpstr>
      <vt:lpstr>.VnArial</vt:lpstr>
      <vt:lpstr>Arial</vt:lpstr>
      <vt:lpstr>Arial Narrow</vt:lpstr>
      <vt:lpstr>Arial Rounded MT Bold</vt:lpstr>
      <vt:lpstr>Arial-Rounded</vt:lpstr>
      <vt:lpstr>Calibri</vt:lpstr>
      <vt:lpstr>Coming Soon</vt:lpstr>
      <vt:lpstr>HP001 4 hàng</vt:lpstr>
      <vt:lpstr>UTM Avo</vt:lpstr>
      <vt:lpstr>VNI-Fato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179</cp:revision>
  <dcterms:created xsi:type="dcterms:W3CDTF">2020-12-08T15:48:47Z</dcterms:created>
  <dcterms:modified xsi:type="dcterms:W3CDTF">2025-04-16T01:17:43Z</dcterms:modified>
</cp:coreProperties>
</file>