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82" r:id="rId3"/>
    <p:sldId id="302" r:id="rId4"/>
    <p:sldId id="303" r:id="rId5"/>
    <p:sldId id="304" r:id="rId6"/>
    <p:sldId id="284" r:id="rId7"/>
    <p:sldId id="285" r:id="rId8"/>
    <p:sldId id="30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C41B1-E5FD-46E4-9418-EEB9E6C0DE5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CC83D-8A2D-4A6D-9C1B-38BBAEC7E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3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2FAF-7FB6-4B47-962A-9B0944F32E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1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9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BE8F-DA3C-495B-89F3-B90C142138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406F-AFD7-4D09-92D2-7A5A6208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6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BE8F-DA3C-495B-89F3-B90C142138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406F-AFD7-4D09-92D2-7A5A6208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BE8F-DA3C-495B-89F3-B90C142138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406F-AFD7-4D09-92D2-7A5A6208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6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BE8F-DA3C-495B-89F3-B90C142138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406F-AFD7-4D09-92D2-7A5A6208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5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BE8F-DA3C-495B-89F3-B90C142138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406F-AFD7-4D09-92D2-7A5A6208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6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BE8F-DA3C-495B-89F3-B90C142138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406F-AFD7-4D09-92D2-7A5A6208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4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BE8F-DA3C-495B-89F3-B90C142138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406F-AFD7-4D09-92D2-7A5A6208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1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BE8F-DA3C-495B-89F3-B90C142138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406F-AFD7-4D09-92D2-7A5A6208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7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BE8F-DA3C-495B-89F3-B90C142138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406F-AFD7-4D09-92D2-7A5A6208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7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BE8F-DA3C-495B-89F3-B90C142138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406F-AFD7-4D09-92D2-7A5A6208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2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BE8F-DA3C-495B-89F3-B90C142138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9406F-AFD7-4D09-92D2-7A5A6208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4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9BE8F-DA3C-495B-89F3-B90C1421384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9406F-AFD7-4D09-92D2-7A5A6208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0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3862D86-0037-7A04-AF86-53DE14807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3"/>
          <a:stretch/>
        </p:blipFill>
        <p:spPr>
          <a:xfrm>
            <a:off x="7731" y="8692"/>
            <a:ext cx="12176540" cy="6840622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070AF2D-236C-1337-3F69-BAEA1FCAF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061" y="1509998"/>
            <a:ext cx="414764" cy="1010512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974A38-0CC6-B3A9-5B71-A8A981BF1F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/>
          <a:stretch/>
        </p:blipFill>
        <p:spPr>
          <a:xfrm>
            <a:off x="7731" y="2355927"/>
            <a:ext cx="12176540" cy="44933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32" y="592440"/>
            <a:ext cx="12184268" cy="543608"/>
          </a:xfrm>
          <a:prstGeom prst="rect">
            <a:avLst/>
          </a:prstGeom>
          <a:noFill/>
        </p:spPr>
        <p:txBody>
          <a:bodyPr wrap="square" lIns="51304" tIns="25653" rIns="51304" bIns="25653" rtlCol="0">
            <a:spAutoFit/>
          </a:bodyPr>
          <a:lstStyle/>
          <a:p>
            <a:pPr algn="ctr"/>
            <a:r>
              <a:rPr lang="en-US" sz="31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1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1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5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452474"/>
            <a:ext cx="12184268" cy="482694"/>
          </a:xfrm>
          <a:prstGeom prst="rect">
            <a:avLst/>
          </a:prstGeom>
          <a:noFill/>
        </p:spPr>
        <p:txBody>
          <a:bodyPr wrap="square" lIns="51304" tIns="25653" rIns="51304" bIns="25653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8857" y="8807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" y="1501255"/>
            <a:ext cx="8412938" cy="558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527648" y="2172925"/>
            <a:ext cx="4664352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 đô </a:t>
            </a:r>
            <a:r>
              <a:rPr lang="en-US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 Nội</a:t>
            </a:r>
            <a:r>
              <a:rPr lang="en-US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uốc kì: Cờ đỏ sao vàng</a:t>
            </a:r>
            <a:r>
              <a:rPr lang="en-US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 ca: Tiến quân ca</a:t>
            </a:r>
            <a:r>
              <a:rPr lang="en-US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Ngôn ngữ: tiếng Việt</a:t>
            </a:r>
            <a:r>
              <a:rPr lang="en-US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Nghệ thuật truyền thống: chèo, tuồng, cải lương, múa dối nước</a:t>
            </a:r>
            <a:r>
              <a:rPr lang="en-US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r>
              <a:rPr lang="en-US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 đẹp: vịnh Hạ Long, hồ Ba Bể, biển Sầm Sơn</a:t>
            </a:r>
            <a:r>
              <a:rPr lang="en-US" sz="29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8709165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74005" y="118085"/>
            <a:ext cx="4053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54049515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379" y="407963"/>
            <a:ext cx="6068922" cy="2928676"/>
          </a:xfrm>
          <a:prstGeom prst="rect">
            <a:avLst/>
          </a:prstGeom>
        </p:spPr>
      </p:pic>
      <p:pic>
        <p:nvPicPr>
          <p:cNvPr id="1026" name="Picture 2" descr="Hà Nội trở thành Thủ đô Việt Nam từ khi nào? Thủ đô Hà Nội có phải là trung  tâm chính trị hành chính quốc gia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05379" cy="33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384644"/>
            <a:ext cx="6229415" cy="34733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416" y="3384645"/>
            <a:ext cx="5962584" cy="342534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đô Hà Nội: 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trung tâm kinh tế, chính trị, văn hóa, …. của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37346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nhvuongvietnam.com/Content/UploadFiles/Thumb/20...">
            <a:extLst>
              <a:ext uri="{FF2B5EF4-FFF2-40B4-BE49-F238E27FC236}">
                <a16:creationId xmlns:a16="http://schemas.microsoft.com/office/drawing/2014/main" id="{6D1F11C6-1A82-B6F2-DC0E-35D22DA1C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2889504"/>
            <a:ext cx="2409110" cy="333665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79C016-CC7C-02EB-6C41-34E8BB6FD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712" y="2920258"/>
            <a:ext cx="2409110" cy="3322214"/>
          </a:xfrm>
          <a:prstGeom prst="round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DBE22E-3E48-D41C-627C-F618B790C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498" y="2868097"/>
            <a:ext cx="2409110" cy="3336654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4719C3-CE8F-2541-368F-0E7125C37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0166" y="2903944"/>
            <a:ext cx="2268330" cy="3307725"/>
          </a:xfrm>
          <a:prstGeom prst="round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E64700-23CD-3C73-23CE-9728FD308D88}"/>
              </a:ext>
            </a:extLst>
          </p:cNvPr>
          <p:cNvSpPr txBox="1"/>
          <p:nvPr/>
        </p:nvSpPr>
        <p:spPr>
          <a:xfrm>
            <a:off x="518162" y="6273225"/>
            <a:ext cx="1991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40274F-82B2-C4C1-D9FE-30A082FA2F42}"/>
              </a:ext>
            </a:extLst>
          </p:cNvPr>
          <p:cNvSpPr txBox="1"/>
          <p:nvPr/>
        </p:nvSpPr>
        <p:spPr>
          <a:xfrm>
            <a:off x="3179800" y="6247026"/>
            <a:ext cx="1290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9F747E-6269-4063-7766-1BE990506295}"/>
              </a:ext>
            </a:extLst>
          </p:cNvPr>
          <p:cNvSpPr txBox="1"/>
          <p:nvPr/>
        </p:nvSpPr>
        <p:spPr>
          <a:xfrm>
            <a:off x="5494421" y="6308932"/>
            <a:ext cx="1991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Xẩm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3BA74C-4CB6-7AC6-C6F4-C3AE7375FF70}"/>
              </a:ext>
            </a:extLst>
          </p:cNvPr>
          <p:cNvSpPr txBox="1"/>
          <p:nvPr/>
        </p:nvSpPr>
        <p:spPr>
          <a:xfrm>
            <a:off x="7486251" y="6287714"/>
            <a:ext cx="2842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50E9C8F-FA46-10F0-A8C5-39204FD6DF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6875" y="2889454"/>
            <a:ext cx="2175925" cy="3307725"/>
          </a:xfrm>
          <a:prstGeom prst="round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0CFF8EC-FF5E-74A3-515A-BAA13A2F69EE}"/>
              </a:ext>
            </a:extLst>
          </p:cNvPr>
          <p:cNvSpPr txBox="1"/>
          <p:nvPr/>
        </p:nvSpPr>
        <p:spPr>
          <a:xfrm>
            <a:off x="10139714" y="6211669"/>
            <a:ext cx="2842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</a:t>
            </a:r>
          </a:p>
        </p:txBody>
      </p:sp>
      <p:sp>
        <p:nvSpPr>
          <p:cNvPr id="17" name="Star: 5 Points 16">
            <a:hlinkClick r:id="" action="ppaction://noaction"/>
            <a:extLst>
              <a:ext uri="{FF2B5EF4-FFF2-40B4-BE49-F238E27FC236}">
                <a16:creationId xmlns:a16="http://schemas.microsoft.com/office/drawing/2014/main" id="{BC6E06AC-D3DA-B9C2-D12B-7AF7A8D8EBAE}"/>
              </a:ext>
            </a:extLst>
          </p:cNvPr>
          <p:cNvSpPr/>
          <p:nvPr/>
        </p:nvSpPr>
        <p:spPr>
          <a:xfrm>
            <a:off x="10287082" y="1603710"/>
            <a:ext cx="1435509" cy="1291065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1A78E19-9B97-8A48-3109-ABD996159B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03" b="94595" l="4405" r="98238">
                        <a14:foregroundMark x1="69163" y1="5856" x2="69163" y2="5856"/>
                        <a14:foregroundMark x1="69163" y1="5856" x2="69163" y2="5856"/>
                        <a14:foregroundMark x1="69163" y1="2703" x2="69163" y2="2703"/>
                        <a14:foregroundMark x1="94273" y1="56306" x2="94273" y2="56306"/>
                        <a14:foregroundMark x1="59471" y1="95045" x2="59471" y2="95045"/>
                        <a14:foregroundMark x1="59471" y1="95045" x2="75330" y2="86486"/>
                        <a14:foregroundMark x1="82379" y1="94144" x2="75771" y2="90541"/>
                        <a14:foregroundMark x1="98238" y1="74324" x2="98238" y2="74324"/>
                        <a14:foregroundMark x1="96916" y1="52252" x2="96916" y2="52252"/>
                        <a14:foregroundMark x1="90308" y1="48649" x2="90308" y2="48649"/>
                        <a14:foregroundMark x1="90308" y1="48649" x2="90308" y2="48649"/>
                        <a14:foregroundMark x1="25991" y1="63063" x2="11013" y2="67568"/>
                        <a14:foregroundMark x1="6608" y1="61712" x2="6608" y2="61712"/>
                        <a14:foregroundMark x1="6608" y1="61712" x2="6608" y2="61712"/>
                        <a14:foregroundMark x1="4846" y1="63964" x2="4846" y2="63964"/>
                        <a14:foregroundMark x1="8370" y1="59910" x2="8370" y2="59910"/>
                        <a14:foregroundMark x1="12775" y1="78378" x2="8811" y2="68018"/>
                        <a14:foregroundMark x1="9692" y1="71622" x2="5286" y2="66667"/>
                        <a14:foregroundMark x1="33921" y1="77928" x2="45374" y2="77928"/>
                        <a14:foregroundMark x1="8811" y1="71622" x2="4405" y2="653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72" y="-107552"/>
            <a:ext cx="2162175" cy="21145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A78E19-9B97-8A48-3109-ABD996159B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03" b="94595" l="4405" r="98238">
                        <a14:foregroundMark x1="69163" y1="5856" x2="69163" y2="5856"/>
                        <a14:foregroundMark x1="69163" y1="5856" x2="69163" y2="5856"/>
                        <a14:foregroundMark x1="69163" y1="2703" x2="69163" y2="2703"/>
                        <a14:foregroundMark x1="94273" y1="56306" x2="94273" y2="56306"/>
                        <a14:foregroundMark x1="59471" y1="95045" x2="59471" y2="95045"/>
                        <a14:foregroundMark x1="59471" y1="95045" x2="75330" y2="86486"/>
                        <a14:foregroundMark x1="82379" y1="94144" x2="75771" y2="90541"/>
                        <a14:foregroundMark x1="98238" y1="74324" x2="98238" y2="74324"/>
                        <a14:foregroundMark x1="96916" y1="52252" x2="96916" y2="52252"/>
                        <a14:foregroundMark x1="90308" y1="48649" x2="90308" y2="48649"/>
                        <a14:foregroundMark x1="90308" y1="48649" x2="90308" y2="48649"/>
                        <a14:foregroundMark x1="25991" y1="63063" x2="11013" y2="67568"/>
                        <a14:foregroundMark x1="6608" y1="61712" x2="6608" y2="61712"/>
                        <a14:foregroundMark x1="6608" y1="61712" x2="6608" y2="61712"/>
                        <a14:foregroundMark x1="4846" y1="63964" x2="4846" y2="63964"/>
                        <a14:foregroundMark x1="8370" y1="59910" x2="8370" y2="59910"/>
                        <a14:foregroundMark x1="12775" y1="78378" x2="8811" y2="68018"/>
                        <a14:foregroundMark x1="9692" y1="71622" x2="5286" y2="66667"/>
                        <a14:foregroundMark x1="33921" y1="77928" x2="45374" y2="77928"/>
                        <a14:foregroundMark x1="8811" y1="71622" x2="4405" y2="653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9825" y="-85127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732" y="1348312"/>
            <a:ext cx="8863261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2.Các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4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4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B?</a:t>
            </a:r>
          </a:p>
        </p:txBody>
      </p:sp>
      <p:pic>
        <p:nvPicPr>
          <p:cNvPr id="21" name="Picture 20"/>
          <p:cNvPicPr/>
          <p:nvPr/>
        </p:nvPicPr>
        <p:blipFill rotWithShape="1">
          <a:blip r:embed="rId2"/>
          <a:srcRect r="44533"/>
          <a:stretch/>
        </p:blipFill>
        <p:spPr>
          <a:xfrm>
            <a:off x="1" y="1897395"/>
            <a:ext cx="6085172" cy="292522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2"/>
          <a:srcRect l="58941"/>
          <a:stretch/>
        </p:blipFill>
        <p:spPr>
          <a:xfrm>
            <a:off x="7351706" y="1904218"/>
            <a:ext cx="4840294" cy="292082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720713" y="2398429"/>
            <a:ext cx="1778817" cy="17914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720713" y="2889887"/>
            <a:ext cx="1778817" cy="2422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74405" y="3706830"/>
            <a:ext cx="1625125" cy="4770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811460" y="2889887"/>
            <a:ext cx="1688070" cy="16338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239E16A7-7DDE-FC48-AF7C-7364538DF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44083"/>
              </p:ext>
            </p:extLst>
          </p:nvPr>
        </p:nvGraphicFramePr>
        <p:xfrm>
          <a:off x="1" y="4758638"/>
          <a:ext cx="12191999" cy="209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121">
                  <a:extLst>
                    <a:ext uri="{9D8B030D-6E8A-4147-A177-3AD203B41FA5}">
                      <a16:colId xmlns:a16="http://schemas.microsoft.com/office/drawing/2014/main" val="2879092904"/>
                    </a:ext>
                  </a:extLst>
                </a:gridCol>
                <a:gridCol w="4159632">
                  <a:extLst>
                    <a:ext uri="{9D8B030D-6E8A-4147-A177-3AD203B41FA5}">
                      <a16:colId xmlns:a16="http://schemas.microsoft.com/office/drawing/2014/main" val="4225872989"/>
                    </a:ext>
                  </a:extLst>
                </a:gridCol>
                <a:gridCol w="5897246">
                  <a:extLst>
                    <a:ext uri="{9D8B030D-6E8A-4147-A177-3AD203B41FA5}">
                      <a16:colId xmlns:a16="http://schemas.microsoft.com/office/drawing/2014/main" val="2926629418"/>
                    </a:ext>
                  </a:extLst>
                </a:gridCol>
              </a:tblGrid>
              <a:tr h="619636"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749736"/>
                  </a:ext>
                </a:extLst>
              </a:tr>
              <a:tr h="493242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 </a:t>
                      </a:r>
                      <a:r>
                        <a:rPr lang="en-US" sz="24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lộc</a:t>
                      </a:r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endParaRPr lang="en-US" sz="24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yêu cầu, </a:t>
                      </a:r>
                      <a:r>
                        <a:rPr lang="en-US" sz="24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endParaRPr lang="en-US" sz="2400" b="1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462250"/>
                  </a:ext>
                </a:extLst>
              </a:tr>
              <a:tr h="493242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quá, lắm, thế…….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đừng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nhé, đi…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051142"/>
                  </a:ext>
                </a:extLst>
              </a:tr>
              <a:tr h="493242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 hoặc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24172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0" y="452474"/>
            <a:ext cx="12184268" cy="482694"/>
          </a:xfrm>
          <a:prstGeom prst="rect">
            <a:avLst/>
          </a:prstGeom>
          <a:noFill/>
        </p:spPr>
        <p:txBody>
          <a:bodyPr wrap="square" lIns="51304" tIns="25653" rIns="51304" bIns="25653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8857" y="8807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39716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403948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 một câu cảm và một câu khiến trong tình huống: bày tỏ cảm xúc về một cảnh đẹp của quê hương em; đưa ra một yêu cầu về việc bảo vệ, giữ gìn cảnh đẹp quê hương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32" y="2773616"/>
            <a:ext cx="10510167" cy="96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Dòng sông quê em đẹp tuyệt vời! 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vi-VN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Đừng vứt rác bẩn xuống dòng sông các bạn nhé!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52474"/>
            <a:ext cx="12184268" cy="482694"/>
          </a:xfrm>
          <a:prstGeom prst="rect">
            <a:avLst/>
          </a:prstGeom>
          <a:noFill/>
        </p:spPr>
        <p:txBody>
          <a:bodyPr wrap="square" lIns="51304" tIns="25653" rIns="51304" bIns="25653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857" y="8807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" y="3711121"/>
            <a:ext cx="2224505" cy="3146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229" y="3741830"/>
            <a:ext cx="2170122" cy="3146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oàn cảnh cây cầu đi bộ với kiến trúc tháp 7 tầng &quot;độc nhấ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789" y="2633547"/>
            <a:ext cx="3294219" cy="218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òa tháp 7 tầng ở giữa cầu đi bộ với kiến trúc 'độc nhất vô nhị' tại Phú  Thọ - Kinh Doanh Bất Động Sả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781" y="4822944"/>
            <a:ext cx="3267227" cy="206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Niềm vui bên hai bờ sông Lô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343" y="3741830"/>
            <a:ext cx="2124221" cy="314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GIỚI THIỆU CHUNG THÀNH PHỐ VIỆT TRÌ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64" y="3757184"/>
            <a:ext cx="2324948" cy="31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6734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579427" y="2579426"/>
            <a:ext cx="7369791" cy="16640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4269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3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290</Words>
  <Application>Microsoft Office PowerPoint</Application>
  <PresentationFormat>Widescreen</PresentationFormat>
  <Paragraphs>38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Admin</cp:lastModifiedBy>
  <cp:revision>39</cp:revision>
  <dcterms:created xsi:type="dcterms:W3CDTF">2024-04-08T09:52:38Z</dcterms:created>
  <dcterms:modified xsi:type="dcterms:W3CDTF">2025-04-21T15:21:53Z</dcterms:modified>
</cp:coreProperties>
</file>