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28"/>
  </p:notesMasterIdLst>
  <p:sldIdLst>
    <p:sldId id="256" r:id="rId4"/>
    <p:sldId id="298" r:id="rId5"/>
    <p:sldId id="263" r:id="rId6"/>
    <p:sldId id="300" r:id="rId7"/>
    <p:sldId id="313" r:id="rId8"/>
    <p:sldId id="299" r:id="rId9"/>
    <p:sldId id="275" r:id="rId10"/>
    <p:sldId id="278" r:id="rId11"/>
    <p:sldId id="279" r:id="rId12"/>
    <p:sldId id="280" r:id="rId13"/>
    <p:sldId id="318" r:id="rId14"/>
    <p:sldId id="319" r:id="rId15"/>
    <p:sldId id="296" r:id="rId16"/>
    <p:sldId id="375" r:id="rId17"/>
    <p:sldId id="376" r:id="rId18"/>
    <p:sldId id="386" r:id="rId19"/>
    <p:sldId id="259" r:id="rId20"/>
    <p:sldId id="301" r:id="rId21"/>
    <p:sldId id="297" r:id="rId22"/>
    <p:sldId id="387" r:id="rId23"/>
    <p:sldId id="388" r:id="rId24"/>
    <p:sldId id="302" r:id="rId25"/>
    <p:sldId id="306" r:id="rId26"/>
    <p:sldId id="317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FEA"/>
    <a:srgbClr val="84AEF1"/>
    <a:srgbClr val="FFC52F"/>
    <a:srgbClr val="FF8203"/>
    <a:srgbClr val="FF7B65"/>
    <a:srgbClr val="00B9F1"/>
    <a:srgbClr val="DBF0F9"/>
    <a:srgbClr val="9AD6ED"/>
    <a:srgbClr val="E2F3FA"/>
    <a:srgbClr val="B0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6314" autoAdjust="0"/>
  </p:normalViewPr>
  <p:slideViewPr>
    <p:cSldViewPr snapToGrid="0" showGuides="1">
      <p:cViewPr varScale="1">
        <p:scale>
          <a:sx n="79" d="100"/>
          <a:sy n="79" d="100"/>
        </p:scale>
        <p:origin x="821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3DEDE-07B8-4FAC-9522-042787A7ACF7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965A4-4F9B-42AD-97F6-5956B56DB1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45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2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856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516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65A4-4F9B-42AD-97F6-5956B56DB1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494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73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262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978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138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016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330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55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813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10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7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14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07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274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1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Mộc</a:t>
            </a:r>
            <a:r>
              <a:rPr lang="en-US" baseline="0"/>
              <a:t> mạc: giản dị, đơn giản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59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24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65A4-4F9B-42AD-97F6-5956B56DB1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7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982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68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56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8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5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2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13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7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3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2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3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7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3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64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9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9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1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0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71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6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93511"/>
            <a:ext cx="12895093" cy="8048541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917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0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08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89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70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557084" y="2160929"/>
            <a:ext cx="539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BÀI 6: NGÔI NHÀ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500012" y="4259502"/>
            <a:ext cx="322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Verdana" panose="020B0604030504040204" pitchFamily="34" charset="0"/>
                <a:ea typeface="Verdana" panose="020B0604030504040204" pitchFamily="34" charset="0"/>
              </a:rPr>
              <a:t>Giáo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 err="1">
                <a:latin typeface="Verdana" panose="020B0604030504040204" pitchFamily="34" charset="0"/>
                <a:ea typeface="Verdana" panose="020B0604030504040204" pitchFamily="34" charset="0"/>
              </a:rPr>
              <a:t>viên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6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3" y="787400"/>
            <a:ext cx="39624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vàng</a:t>
            </a:r>
          </a:p>
        </p:txBody>
      </p:sp>
      <p:sp>
        <p:nvSpPr>
          <p:cNvPr id="3" name="AutoShape 2" descr="hình ảnh : Kiến trúc, cũ, Túp lều, Nhà tranh, Nông nghiệp, vật chất, Nha  gô, Mái vòm, Rơm rạ, Poland, Mái nhà của, Lợp lá, Ngâm, Kiến trúc nông  thôn, khu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8516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hình ảnh : Kiến trúc, cũ, Túp lều, Nhà tranh, Nông nghiệp, vật chất, Nha  gô, Mái vòm, Rơm rạ, Poland, Mái nhà của, Lợp lá, Ngâm, Kiến trúc nông  thôn, khu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8516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8" name="Picture 6" descr="Con đường rơ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1" y="1905000"/>
            <a:ext cx="6405033" cy="42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172"/>
            <a:ext cx="5994400" cy="39890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12000" y="748145"/>
            <a:ext cx="3962400" cy="1143000"/>
          </a:xfrm>
          <a:prstGeom prst="rect">
            <a:avLst/>
          </a:prstGeom>
        </p:spPr>
        <p:txBody>
          <a:bodyPr vert="horz" lIns="121855" tIns="60928" rIns="121855" bIns="60928" rtlCol="0" anchor="ctr">
            <a:normAutofit fontScale="92500"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516"/>
            <a:r>
              <a:rPr lang="en-US" sz="586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 rạ/rơm</a:t>
            </a:r>
          </a:p>
        </p:txBody>
      </p:sp>
    </p:spTree>
    <p:extLst>
      <p:ext uri="{BB962C8B-B14F-4D97-AF65-F5344CB8AC3E}">
        <p14:creationId xmlns:p14="http://schemas.microsoft.com/office/powerpoint/2010/main" val="347704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05592-7A86-47A5-BAAE-AC3C1C471CE4}"/>
              </a:ext>
            </a:extLst>
          </p:cNvPr>
          <p:cNvSpPr/>
          <p:nvPr/>
        </p:nvSpPr>
        <p:spPr>
          <a:xfrm>
            <a:off x="0" y="953714"/>
            <a:ext cx="12192000" cy="54119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9E34EB-FFC8-488E-98E1-4EB77FEAD837}"/>
              </a:ext>
            </a:extLst>
          </p:cNvPr>
          <p:cNvSpPr txBox="1"/>
          <p:nvPr/>
        </p:nvSpPr>
        <p:spPr>
          <a:xfrm>
            <a:off x="2028092" y="1033175"/>
            <a:ext cx="385689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13910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Ngôi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nhà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7305B9-8E68-4278-BD51-C9D81AFD7D58}"/>
              </a:ext>
            </a:extLst>
          </p:cNvPr>
          <p:cNvSpPr txBox="1"/>
          <p:nvPr/>
        </p:nvSpPr>
        <p:spPr>
          <a:xfrm>
            <a:off x="637049" y="1842014"/>
            <a:ext cx="3698632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xoan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ngõ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xao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xuyến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nở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mây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chùm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.</a:t>
            </a:r>
          </a:p>
          <a:p>
            <a:pPr algn="just" defTabSz="913910"/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chim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hồi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lảnh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lót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Mái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thơm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phức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Rạ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sân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phơi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.</a:t>
            </a:r>
          </a:p>
          <a:p>
            <a:pPr algn="just" defTabSz="913910"/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1E9E2A24-6454-4EF2-A467-B484022979B5}"/>
              </a:ext>
            </a:extLst>
          </p:cNvPr>
          <p:cNvSpPr/>
          <p:nvPr/>
        </p:nvSpPr>
        <p:spPr>
          <a:xfrm>
            <a:off x="4335681" y="4641673"/>
            <a:ext cx="2839461" cy="1262613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Đọc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nối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tiếp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câu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D00588-9A5D-496F-9DFA-B099C79E92CA}"/>
              </a:ext>
            </a:extLst>
          </p:cNvPr>
          <p:cNvGrpSpPr/>
          <p:nvPr/>
        </p:nvGrpSpPr>
        <p:grpSpPr>
          <a:xfrm>
            <a:off x="7584831" y="1033175"/>
            <a:ext cx="4456315" cy="5093643"/>
            <a:chOff x="5459303" y="945573"/>
            <a:chExt cx="2658636" cy="3725986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1B6A9D95-D0FE-45E9-8869-0ECDC35D14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0" t="56286" r="36527" b="15278"/>
            <a:stretch/>
          </p:blipFill>
          <p:spPr bwMode="auto">
            <a:xfrm>
              <a:off x="5459303" y="2814776"/>
              <a:ext cx="2658636" cy="1856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46398365-0191-4DD6-9838-0F108045F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2" t="23611" r="36527" b="43713"/>
            <a:stretch/>
          </p:blipFill>
          <p:spPr bwMode="auto">
            <a:xfrm>
              <a:off x="5459303" y="945573"/>
              <a:ext cx="2658636" cy="21336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ED8D19D-BC22-46F4-AD0A-C2DA5F03E138}"/>
              </a:ext>
            </a:extLst>
          </p:cNvPr>
          <p:cNvSpPr txBox="1"/>
          <p:nvPr/>
        </p:nvSpPr>
        <p:spPr>
          <a:xfrm>
            <a:off x="4412296" y="1842014"/>
            <a:ext cx="35445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Gỗ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ca.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        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)</a:t>
            </a:r>
            <a:endParaRPr lang="en-US" sz="2000" dirty="0"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E01B34-4AD6-49F9-9B5C-7699CF19ADA0}"/>
              </a:ext>
            </a:extLst>
          </p:cNvPr>
          <p:cNvCxnSpPr>
            <a:cxnSpLocks/>
          </p:cNvCxnSpPr>
          <p:nvPr/>
        </p:nvCxnSpPr>
        <p:spPr>
          <a:xfrm flipH="1">
            <a:off x="3069436" y="183635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BF3AAC-E5B6-4A41-8896-54ACE95E7BD5}"/>
              </a:ext>
            </a:extLst>
          </p:cNvPr>
          <p:cNvCxnSpPr>
            <a:cxnSpLocks/>
          </p:cNvCxnSpPr>
          <p:nvPr/>
        </p:nvCxnSpPr>
        <p:spPr>
          <a:xfrm flipH="1">
            <a:off x="3875536" y="2235090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D05623-5598-436B-8429-E292AFA0BAC7}"/>
              </a:ext>
            </a:extLst>
          </p:cNvPr>
          <p:cNvCxnSpPr>
            <a:cxnSpLocks/>
          </p:cNvCxnSpPr>
          <p:nvPr/>
        </p:nvCxnSpPr>
        <p:spPr>
          <a:xfrm flipH="1">
            <a:off x="3496392" y="274804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B4FD56-640F-4C29-8C45-570B5EB48636}"/>
              </a:ext>
            </a:extLst>
          </p:cNvPr>
          <p:cNvCxnSpPr>
            <a:cxnSpLocks/>
          </p:cNvCxnSpPr>
          <p:nvPr/>
        </p:nvCxnSpPr>
        <p:spPr>
          <a:xfrm flipH="1">
            <a:off x="3794534" y="3140582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7E4971-B15B-423F-81C8-8996A0FA0205}"/>
              </a:ext>
            </a:extLst>
          </p:cNvPr>
          <p:cNvCxnSpPr>
            <a:cxnSpLocks/>
          </p:cNvCxnSpPr>
          <p:nvPr/>
        </p:nvCxnSpPr>
        <p:spPr>
          <a:xfrm flipH="1">
            <a:off x="3869961" y="3140582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C5A4BC-04F4-4F34-9D15-E5A921A85BE0}"/>
              </a:ext>
            </a:extLst>
          </p:cNvPr>
          <p:cNvCxnSpPr>
            <a:cxnSpLocks/>
          </p:cNvCxnSpPr>
          <p:nvPr/>
        </p:nvCxnSpPr>
        <p:spPr>
          <a:xfrm flipH="1">
            <a:off x="3400369" y="391055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F021E4-B58F-4D67-80CA-A2E27EB5B249}"/>
              </a:ext>
            </a:extLst>
          </p:cNvPr>
          <p:cNvCxnSpPr>
            <a:cxnSpLocks/>
          </p:cNvCxnSpPr>
          <p:nvPr/>
        </p:nvCxnSpPr>
        <p:spPr>
          <a:xfrm flipH="1">
            <a:off x="3035628" y="4428854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EDE3C7-1101-4006-A7E6-24E4E97840CE}"/>
              </a:ext>
            </a:extLst>
          </p:cNvPr>
          <p:cNvCxnSpPr>
            <a:cxnSpLocks/>
          </p:cNvCxnSpPr>
          <p:nvPr/>
        </p:nvCxnSpPr>
        <p:spPr>
          <a:xfrm flipH="1">
            <a:off x="3788959" y="4842030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FE5A41-CB3C-4F6E-87A4-036153336437}"/>
              </a:ext>
            </a:extLst>
          </p:cNvPr>
          <p:cNvCxnSpPr>
            <a:cxnSpLocks/>
          </p:cNvCxnSpPr>
          <p:nvPr/>
        </p:nvCxnSpPr>
        <p:spPr>
          <a:xfrm flipH="1">
            <a:off x="3227430" y="5272979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7115EA-16B2-4EFA-ABA1-CC6CD01E1A6B}"/>
              </a:ext>
            </a:extLst>
          </p:cNvPr>
          <p:cNvCxnSpPr>
            <a:cxnSpLocks/>
          </p:cNvCxnSpPr>
          <p:nvPr/>
        </p:nvCxnSpPr>
        <p:spPr>
          <a:xfrm flipH="1">
            <a:off x="3298268" y="5272979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CEA504-C70E-4489-9103-0A74FD598CBB}"/>
              </a:ext>
            </a:extLst>
          </p:cNvPr>
          <p:cNvCxnSpPr>
            <a:cxnSpLocks/>
          </p:cNvCxnSpPr>
          <p:nvPr/>
        </p:nvCxnSpPr>
        <p:spPr>
          <a:xfrm flipH="1">
            <a:off x="7012366" y="183635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50DB0E-8D1A-4847-9334-A8732DF829AB}"/>
              </a:ext>
            </a:extLst>
          </p:cNvPr>
          <p:cNvCxnSpPr>
            <a:cxnSpLocks/>
          </p:cNvCxnSpPr>
          <p:nvPr/>
        </p:nvCxnSpPr>
        <p:spPr>
          <a:xfrm flipH="1">
            <a:off x="7006792" y="227809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92F97A-599D-4398-935B-D58A2A69B11F}"/>
              </a:ext>
            </a:extLst>
          </p:cNvPr>
          <p:cNvCxnSpPr>
            <a:cxnSpLocks/>
          </p:cNvCxnSpPr>
          <p:nvPr/>
        </p:nvCxnSpPr>
        <p:spPr>
          <a:xfrm flipH="1">
            <a:off x="7141166" y="271417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A3CCA8-5BDD-4E82-A6A4-31879C42EF88}"/>
              </a:ext>
            </a:extLst>
          </p:cNvPr>
          <p:cNvCxnSpPr>
            <a:cxnSpLocks/>
          </p:cNvCxnSpPr>
          <p:nvPr/>
        </p:nvCxnSpPr>
        <p:spPr>
          <a:xfrm flipH="1">
            <a:off x="7168795" y="306599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E88C3C-D9C9-4C0D-B964-B279BB4C709E}"/>
              </a:ext>
            </a:extLst>
          </p:cNvPr>
          <p:cNvCxnSpPr>
            <a:cxnSpLocks/>
          </p:cNvCxnSpPr>
          <p:nvPr/>
        </p:nvCxnSpPr>
        <p:spPr>
          <a:xfrm flipH="1">
            <a:off x="7240752" y="3079040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1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05592-7A86-47A5-BAAE-AC3C1C471CE4}"/>
              </a:ext>
            </a:extLst>
          </p:cNvPr>
          <p:cNvSpPr/>
          <p:nvPr/>
        </p:nvSpPr>
        <p:spPr>
          <a:xfrm>
            <a:off x="0" y="953714"/>
            <a:ext cx="12192000" cy="54119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9E34EB-FFC8-488E-98E1-4EB77FEAD837}"/>
              </a:ext>
            </a:extLst>
          </p:cNvPr>
          <p:cNvSpPr txBox="1"/>
          <p:nvPr/>
        </p:nvSpPr>
        <p:spPr>
          <a:xfrm>
            <a:off x="2028092" y="1033175"/>
            <a:ext cx="385689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7305B9-8E68-4278-BD51-C9D81AFD7D58}"/>
              </a:ext>
            </a:extLst>
          </p:cNvPr>
          <p:cNvSpPr txBox="1"/>
          <p:nvPr/>
        </p:nvSpPr>
        <p:spPr>
          <a:xfrm>
            <a:off x="637049" y="1842014"/>
            <a:ext cx="3698632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chim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lảnh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lót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thơm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phức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Rạ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1E9E2A24-6454-4EF2-A467-B484022979B5}"/>
              </a:ext>
            </a:extLst>
          </p:cNvPr>
          <p:cNvSpPr/>
          <p:nvPr/>
        </p:nvSpPr>
        <p:spPr>
          <a:xfrm>
            <a:off x="4049908" y="4653396"/>
            <a:ext cx="3458308" cy="1360542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3200" b="1" kern="0" dirty="0" err="1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nối</a:t>
            </a:r>
            <a:r>
              <a:rPr lang="en-US" sz="3200" b="1" kern="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3200" b="1" kern="0" dirty="0" err="1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tiếp</a:t>
            </a:r>
            <a:r>
              <a:rPr lang="en-US" sz="3200" b="1" kern="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3200" b="1" kern="0" dirty="0" err="1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khổ</a:t>
            </a:r>
            <a:r>
              <a:rPr lang="en-US" sz="3200" b="1" kern="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3200" b="1" kern="0" dirty="0" err="1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thơ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D00588-9A5D-496F-9DFA-B099C79E92CA}"/>
              </a:ext>
            </a:extLst>
          </p:cNvPr>
          <p:cNvGrpSpPr/>
          <p:nvPr/>
        </p:nvGrpSpPr>
        <p:grpSpPr>
          <a:xfrm>
            <a:off x="7584831" y="1033175"/>
            <a:ext cx="4456315" cy="5093643"/>
            <a:chOff x="5459303" y="945573"/>
            <a:chExt cx="2658636" cy="3725986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1B6A9D95-D0FE-45E9-8869-0ECDC35D14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0" t="56286" r="36527" b="15278"/>
            <a:stretch/>
          </p:blipFill>
          <p:spPr bwMode="auto">
            <a:xfrm>
              <a:off x="5459303" y="2814776"/>
              <a:ext cx="2658636" cy="1856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46398365-0191-4DD6-9838-0F108045F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2" t="23611" r="36527" b="43713"/>
            <a:stretch/>
          </p:blipFill>
          <p:spPr bwMode="auto">
            <a:xfrm>
              <a:off x="5459303" y="945573"/>
              <a:ext cx="2658636" cy="21336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ED8D19D-BC22-46F4-AD0A-C2DA5F03E138}"/>
              </a:ext>
            </a:extLst>
          </p:cNvPr>
          <p:cNvSpPr txBox="1"/>
          <p:nvPr/>
        </p:nvSpPr>
        <p:spPr>
          <a:xfrm>
            <a:off x="4412296" y="1842014"/>
            <a:ext cx="35445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Gỗ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ca.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        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2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16550" y="617774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29" y="2104125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3" y="477495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3198605" y="2004462"/>
            <a:ext cx="5390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汉真广标简体" panose="020000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6000" b="1" dirty="0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汉真广标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汉真广标简体" panose="02000000000000000000" pitchFamily="2" charset="-122"/>
                <a:cs typeface="Arial" panose="020B0604020202020204" pitchFamily="34" charset="0"/>
              </a:rPr>
              <a:t>đọc</a:t>
            </a:r>
            <a:r>
              <a:rPr lang="en-US" altLang="zh-CN" sz="6000" b="1" dirty="0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汉真广标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汉真广标简体" panose="02000000000000000000" pitchFamily="2" charset="-122"/>
                <a:cs typeface="Arial" panose="020B0604020202020204" pitchFamily="34" charset="0"/>
              </a:rPr>
              <a:t>theo</a:t>
            </a:r>
            <a:r>
              <a:rPr lang="en-US" altLang="zh-CN" sz="6000" b="1" dirty="0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汉真广标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汉真广标简体" panose="020000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6000" b="1" dirty="0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汉真广标简体" panose="02000000000000000000" pitchFamily="2" charset="-122"/>
                <a:cs typeface="Arial" panose="020B0604020202020204" pitchFamily="34" charset="0"/>
              </a:rPr>
              <a:t> 4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389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0E58E6-FCC7-42B9-935F-6A473C49F072}"/>
              </a:ext>
            </a:extLst>
          </p:cNvPr>
          <p:cNvSpPr/>
          <p:nvPr/>
        </p:nvSpPr>
        <p:spPr>
          <a:xfrm>
            <a:off x="819150" y="266700"/>
            <a:ext cx="109918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07AD4AF2-CC08-4172-B1B6-46743F9D46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79"/>
          <a:stretch/>
        </p:blipFill>
        <p:spPr>
          <a:xfrm>
            <a:off x="5384300" y="3802282"/>
            <a:ext cx="1861549" cy="23564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F474A6-E2CD-40DC-8BE3-741F483D40FE}"/>
              </a:ext>
            </a:extLst>
          </p:cNvPr>
          <p:cNvSpPr/>
          <p:nvPr/>
        </p:nvSpPr>
        <p:spPr>
          <a:xfrm>
            <a:off x="1121829" y="2126789"/>
            <a:ext cx="4795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8E010B-012E-4E98-9FF1-2398BD446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512" y="1991210"/>
            <a:ext cx="4637808" cy="23332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30B4FC-0018-4722-B6A9-31B2078698AA}"/>
              </a:ext>
            </a:extLst>
          </p:cNvPr>
          <p:cNvSpPr/>
          <p:nvPr/>
        </p:nvSpPr>
        <p:spPr>
          <a:xfrm>
            <a:off x="3831044" y="941889"/>
            <a:ext cx="4529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120785-51DB-4E5E-B532-57ED7EA445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374093" y="1061648"/>
            <a:ext cx="511318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05592-7A86-47A5-BAAE-AC3C1C471CE4}"/>
              </a:ext>
            </a:extLst>
          </p:cNvPr>
          <p:cNvSpPr/>
          <p:nvPr/>
        </p:nvSpPr>
        <p:spPr>
          <a:xfrm>
            <a:off x="0" y="953714"/>
            <a:ext cx="12192000" cy="54119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9E34EB-FFC8-488E-98E1-4EB77FEAD837}"/>
              </a:ext>
            </a:extLst>
          </p:cNvPr>
          <p:cNvSpPr txBox="1"/>
          <p:nvPr/>
        </p:nvSpPr>
        <p:spPr>
          <a:xfrm>
            <a:off x="2028092" y="1033175"/>
            <a:ext cx="385689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7305B9-8E68-4278-BD51-C9D81AFD7D58}"/>
              </a:ext>
            </a:extLst>
          </p:cNvPr>
          <p:cNvSpPr txBox="1"/>
          <p:nvPr/>
        </p:nvSpPr>
        <p:spPr>
          <a:xfrm>
            <a:off x="637049" y="1842014"/>
            <a:ext cx="3698632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chim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lảnh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lót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thơm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phức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Rạ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1E9E2A24-6454-4EF2-A467-B484022979B5}"/>
              </a:ext>
            </a:extLst>
          </p:cNvPr>
          <p:cNvSpPr/>
          <p:nvPr/>
        </p:nvSpPr>
        <p:spPr>
          <a:xfrm>
            <a:off x="4049908" y="4653396"/>
            <a:ext cx="3458308" cy="1360542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toàn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bài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D00588-9A5D-496F-9DFA-B099C79E92CA}"/>
              </a:ext>
            </a:extLst>
          </p:cNvPr>
          <p:cNvGrpSpPr/>
          <p:nvPr/>
        </p:nvGrpSpPr>
        <p:grpSpPr>
          <a:xfrm>
            <a:off x="7584831" y="1033175"/>
            <a:ext cx="4456315" cy="5093643"/>
            <a:chOff x="5459303" y="945573"/>
            <a:chExt cx="2658636" cy="3725986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1B6A9D95-D0FE-45E9-8869-0ECDC35D14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0" t="56286" r="36527" b="15278"/>
            <a:stretch/>
          </p:blipFill>
          <p:spPr bwMode="auto">
            <a:xfrm>
              <a:off x="5459303" y="2814776"/>
              <a:ext cx="2658636" cy="1856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46398365-0191-4DD6-9838-0F108045F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2" t="23611" r="36527" b="43713"/>
            <a:stretch/>
          </p:blipFill>
          <p:spPr bwMode="auto">
            <a:xfrm>
              <a:off x="5459303" y="945573"/>
              <a:ext cx="2658636" cy="21336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ED8D19D-BC22-46F4-AD0A-C2DA5F03E138}"/>
              </a:ext>
            </a:extLst>
          </p:cNvPr>
          <p:cNvSpPr txBox="1"/>
          <p:nvPr/>
        </p:nvSpPr>
        <p:spPr>
          <a:xfrm>
            <a:off x="4412296" y="1842014"/>
            <a:ext cx="35445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Gỗ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ca.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        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812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0E58E6-FCC7-42B9-935F-6A473C49F072}"/>
              </a:ext>
            </a:extLst>
          </p:cNvPr>
          <p:cNvSpPr/>
          <p:nvPr/>
        </p:nvSpPr>
        <p:spPr>
          <a:xfrm>
            <a:off x="819150" y="266700"/>
            <a:ext cx="109918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54B59A2-A27A-4BC9-8C68-979CE6C8DC17}"/>
              </a:ext>
            </a:extLst>
          </p:cNvPr>
          <p:cNvSpPr txBox="1"/>
          <p:nvPr/>
        </p:nvSpPr>
        <p:spPr>
          <a:xfrm>
            <a:off x="3465334" y="1701807"/>
            <a:ext cx="3378820" cy="56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0" name="Rounded Rectangle 19">
            <a:extLst>
              <a:ext uri="{FF2B5EF4-FFF2-40B4-BE49-F238E27FC236}">
                <a16:creationId xmlns:a16="http://schemas.microsoft.com/office/drawing/2014/main" id="{A9C3FB9F-7650-4456-99BF-006F9D0DE16A}"/>
              </a:ext>
            </a:extLst>
          </p:cNvPr>
          <p:cNvSpPr/>
          <p:nvPr/>
        </p:nvSpPr>
        <p:spPr>
          <a:xfrm>
            <a:off x="2869139" y="680157"/>
            <a:ext cx="7950030" cy="71508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B06FC8D-82A6-44EC-BC2C-480C961AB579}"/>
              </a:ext>
            </a:extLst>
          </p:cNvPr>
          <p:cNvGrpSpPr/>
          <p:nvPr/>
        </p:nvGrpSpPr>
        <p:grpSpPr>
          <a:xfrm>
            <a:off x="3308533" y="1638498"/>
            <a:ext cx="6768251" cy="4220293"/>
            <a:chOff x="4157490" y="498269"/>
            <a:chExt cx="6195713" cy="465272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24C2359-5ED1-4D16-B78F-9F37A871DB78}"/>
                </a:ext>
              </a:extLst>
            </p:cNvPr>
            <p:cNvGrpSpPr/>
            <p:nvPr/>
          </p:nvGrpSpPr>
          <p:grpSpPr>
            <a:xfrm>
              <a:off x="4157490" y="498269"/>
              <a:ext cx="6195713" cy="4652729"/>
              <a:chOff x="4125651" y="476858"/>
              <a:chExt cx="6195713" cy="465272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502944F-6D7A-43D7-B3DB-3543B82C971D}"/>
                  </a:ext>
                </a:extLst>
              </p:cNvPr>
              <p:cNvGrpSpPr/>
              <p:nvPr/>
            </p:nvGrpSpPr>
            <p:grpSpPr>
              <a:xfrm>
                <a:off x="4125651" y="476858"/>
                <a:ext cx="6138785" cy="3613638"/>
                <a:chOff x="7603399" y="2452420"/>
                <a:chExt cx="3825558" cy="2575006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0E7CCA22-480C-4AFF-A34C-38F49BC2CF60}"/>
                    </a:ext>
                  </a:extLst>
                </p:cNvPr>
                <p:cNvGrpSpPr/>
                <p:nvPr/>
              </p:nvGrpSpPr>
              <p:grpSpPr>
                <a:xfrm>
                  <a:off x="7603399" y="2452420"/>
                  <a:ext cx="3825558" cy="1887473"/>
                  <a:chOff x="8047282" y="19819"/>
                  <a:chExt cx="3825558" cy="1887473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99220F48-ABC9-4EFA-895B-3CED91DBAD5D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3825558" cy="1292033"/>
                    <a:chOff x="8047282" y="615259"/>
                    <a:chExt cx="3825558" cy="1292033"/>
                  </a:xfrm>
                </p:grpSpPr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E5C124D3-5EFA-4CDB-A807-383272AF3B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78" name="Rectangle: Rounded Corners 77">
                        <a:extLst>
                          <a:ext uri="{FF2B5EF4-FFF2-40B4-BE49-F238E27FC236}">
                            <a16:creationId xmlns:a16="http://schemas.microsoft.com/office/drawing/2014/main" id="{92311DB8-D2B5-47C3-96F2-8F7298F1CC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rgbClr val="70AD47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377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79" name="Oval 78">
                        <a:extLst>
                          <a:ext uri="{FF2B5EF4-FFF2-40B4-BE49-F238E27FC236}">
                            <a16:creationId xmlns:a16="http://schemas.microsoft.com/office/drawing/2014/main" id="{E025C7B9-375F-4F76-B755-AFEAA531B2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rgbClr val="70AD47">
                          <a:lumMod val="20000"/>
                          <a:lumOff val="80000"/>
                        </a:srgbClr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377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85832B69-702F-45FA-B56D-7223C90CE2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3799319" cy="532791"/>
                      <a:chOff x="8047282" y="615259"/>
                      <a:chExt cx="3799319" cy="532791"/>
                    </a:xfrm>
                  </p:grpSpPr>
                  <p:grpSp>
                    <p:nvGrpSpPr>
                      <p:cNvPr id="72" name="Group 71">
                        <a:extLst>
                          <a:ext uri="{FF2B5EF4-FFF2-40B4-BE49-F238E27FC236}">
                            <a16:creationId xmlns:a16="http://schemas.microsoft.com/office/drawing/2014/main" id="{A2C787CF-72D4-4533-9A26-015705A8F1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76" name="Rectangle: Rounded Corners 75">
                          <a:extLst>
                            <a:ext uri="{FF2B5EF4-FFF2-40B4-BE49-F238E27FC236}">
                              <a16:creationId xmlns:a16="http://schemas.microsoft.com/office/drawing/2014/main" id="{A4A0479A-6E8C-43A1-BD35-5352485A3F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12700" cap="flat" cmpd="sng" algn="ctr">
                          <a:solidFill>
                            <a:srgbClr val="4472C4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kumimoji="0" lang="en-US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77" name="Oval 76">
                          <a:extLst>
                            <a:ext uri="{FF2B5EF4-FFF2-40B4-BE49-F238E27FC236}">
                              <a16:creationId xmlns:a16="http://schemas.microsoft.com/office/drawing/2014/main" id="{16C5E397-CC71-4CFA-87F6-DD4AFEEA0A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12700" cap="flat" cmpd="sng" algn="ctr">
                          <a:solidFill>
                            <a:srgbClr val="4472C4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kumimoji="0" lang="en-US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73" name="Picture 72">
                        <a:extLst>
                          <a:ext uri="{FF2B5EF4-FFF2-40B4-BE49-F238E27FC236}">
                            <a16:creationId xmlns:a16="http://schemas.microsoft.com/office/drawing/2014/main" id="{EAA38CFB-8EDD-4A24-AB05-95DD0F7C575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190529" y="681951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4" name="Picture 73">
                        <a:extLst>
                          <a:ext uri="{FF2B5EF4-FFF2-40B4-BE49-F238E27FC236}">
                            <a16:creationId xmlns:a16="http://schemas.microsoft.com/office/drawing/2014/main" id="{8EB8BAEE-23FD-4B4F-825F-CE012C355A6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767374" y="681950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5" name="Picture 74">
                        <a:extLst>
                          <a:ext uri="{FF2B5EF4-FFF2-40B4-BE49-F238E27FC236}">
                            <a16:creationId xmlns:a16="http://schemas.microsoft.com/office/drawing/2014/main" id="{E682A9CC-93C9-4BB4-83D9-2A4875BB4DA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344219" y="689579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69" name="Picture 68">
                      <a:extLst>
                        <a:ext uri="{FF2B5EF4-FFF2-40B4-BE49-F238E27FC236}">
                          <a16:creationId xmlns:a16="http://schemas.microsoft.com/office/drawing/2014/main" id="{CA96D2E0-041B-4E2A-958B-839E736F1B7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216768" y="1331970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" name="Picture 69">
                      <a:extLst>
                        <a:ext uri="{FF2B5EF4-FFF2-40B4-BE49-F238E27FC236}">
                          <a16:creationId xmlns:a16="http://schemas.microsoft.com/office/drawing/2014/main" id="{5DE9E563-FCCE-46C2-8F96-E460ADC5E3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793613" y="1331969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1" name="Picture 70">
                      <a:extLst>
                        <a:ext uri="{FF2B5EF4-FFF2-40B4-BE49-F238E27FC236}">
                          <a16:creationId xmlns:a16="http://schemas.microsoft.com/office/drawing/2014/main" id="{8070A4A3-4869-4996-8049-C49A22B87B9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370458" y="1339598"/>
                      <a:ext cx="502382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1C6E48B0-57BA-4ACA-AA0A-7EA4A3DAE68D}"/>
                      </a:ext>
                    </a:extLst>
                  </p:cNvPr>
                  <p:cNvSpPr txBox="1"/>
                  <p:nvPr/>
                </p:nvSpPr>
                <p:spPr>
                  <a:xfrm>
                    <a:off x="8963815" y="19819"/>
                    <a:ext cx="2080989" cy="467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vi-VN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-Rounded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A6358A93-154C-4127-87F6-B935F8D128FE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8B840336-4B9E-4F53-BC38-95860E02D3AD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4188F76C-DCA9-43C6-A248-E2FE5212ED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772885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8DEC0B46-8C47-4D8B-A76B-0E26F78B3F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349730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260B8299-A6C7-4B20-A2BA-9E1316928B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926575" y="4561537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0A0ACBA5-AB84-4370-A4AB-3D641A06AF8F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C9F99E2-DC95-45BC-B5E7-FA1E529BB9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663904" y="4403305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04E08AF-49C0-4BD9-AF2F-511E2A0FD0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589553" y="4403304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F8681ADC-D4FA-4B97-A669-82776F7B1F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515203" y="4414010"/>
                <a:ext cx="806161" cy="648844"/>
              </a:xfrm>
              <a:prstGeom prst="rect">
                <a:avLst/>
              </a:prstGeom>
            </p:spPr>
          </p:pic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F78720D-827F-489C-8234-CBD6E8D22333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80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40B375D-8808-438E-A9D7-1FC5807D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2006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40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896450" y="516747"/>
            <a:ext cx="1002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just"/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</a:t>
            </a:r>
            <a:r>
              <a:rPr lang="en-US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</a:t>
            </a:r>
            <a:r>
              <a:rPr lang="en-US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25792" y="343472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00B9F1"/>
                </a:solidFill>
                <a:latin typeface="+mj-lt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  <a:latin typeface="+mj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513C9E5B-5B7B-4DBD-91DA-6AE14C1D59EC}"/>
              </a:ext>
            </a:extLst>
          </p:cNvPr>
          <p:cNvSpPr/>
          <p:nvPr/>
        </p:nvSpPr>
        <p:spPr>
          <a:xfrm>
            <a:off x="872567" y="2003034"/>
            <a:ext cx="2334004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+mj-lt"/>
                <a:ea typeface="Arial-Rounded" pitchFamily="34" charset="0"/>
                <a:cs typeface="Arial-Rounded" pitchFamily="34" charset="0"/>
              </a:rPr>
              <a:t>chùm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6D78AC8-2492-43E3-8134-2F6AE2F56CB5}"/>
              </a:ext>
            </a:extLst>
          </p:cNvPr>
          <p:cNvSpPr/>
          <p:nvPr/>
        </p:nvSpPr>
        <p:spPr>
          <a:xfrm>
            <a:off x="5008232" y="1900843"/>
            <a:ext cx="2410581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+mj-lt"/>
                <a:ea typeface="Arial-Rounded" pitchFamily="34" charset="0"/>
                <a:cs typeface="Arial-Rounded" pitchFamily="34" charset="0"/>
              </a:rPr>
              <a:t>phơi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758CA85-D927-48C3-93F4-96F8BCE9ADCD}"/>
              </a:ext>
            </a:extLst>
          </p:cNvPr>
          <p:cNvSpPr/>
          <p:nvPr/>
        </p:nvSpPr>
        <p:spPr>
          <a:xfrm>
            <a:off x="8971535" y="2036913"/>
            <a:ext cx="2410581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+mj-lt"/>
                <a:ea typeface="Arial-Rounded" pitchFamily="34" charset="0"/>
                <a:cs typeface="Arial-Rounded" pitchFamily="34" charset="0"/>
              </a:rPr>
              <a:t>nước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ECE71F7-B559-4E73-905F-EC74DC536510}"/>
              </a:ext>
            </a:extLst>
          </p:cNvPr>
          <p:cNvGrpSpPr/>
          <p:nvPr/>
        </p:nvGrpSpPr>
        <p:grpSpPr>
          <a:xfrm>
            <a:off x="685951" y="2904965"/>
            <a:ext cx="2386507" cy="708172"/>
            <a:chOff x="777446" y="2168380"/>
            <a:chExt cx="1411804" cy="708172"/>
          </a:xfrm>
        </p:grpSpPr>
        <p:sp>
          <p:nvSpPr>
            <p:cNvPr id="112" name="Right Arrow 3">
              <a:extLst>
                <a:ext uri="{FF2B5EF4-FFF2-40B4-BE49-F238E27FC236}">
                  <a16:creationId xmlns:a16="http://schemas.microsoft.com/office/drawing/2014/main" id="{7B9F0284-1568-44B7-B3B6-FBE84D325462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13" name="Right Arrow 10">
              <a:extLst>
                <a:ext uri="{FF2B5EF4-FFF2-40B4-BE49-F238E27FC236}">
                  <a16:creationId xmlns:a16="http://schemas.microsoft.com/office/drawing/2014/main" id="{F9437221-D332-4DEF-8F53-58EAD6620088}"/>
                </a:ext>
              </a:extLst>
            </p:cNvPr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14" name="Right Arrow 11">
              <a:extLst>
                <a:ext uri="{FF2B5EF4-FFF2-40B4-BE49-F238E27FC236}">
                  <a16:creationId xmlns:a16="http://schemas.microsoft.com/office/drawing/2014/main" id="{6E1E2E82-5FF8-44EA-AF8E-A8CF829B58FF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2C43622-CD48-4F37-8FAB-29836463536E}"/>
              </a:ext>
            </a:extLst>
          </p:cNvPr>
          <p:cNvGrpSpPr/>
          <p:nvPr/>
        </p:nvGrpSpPr>
        <p:grpSpPr>
          <a:xfrm>
            <a:off x="4958880" y="2923259"/>
            <a:ext cx="2386507" cy="708172"/>
            <a:chOff x="777446" y="2168380"/>
            <a:chExt cx="1411804" cy="708172"/>
          </a:xfrm>
        </p:grpSpPr>
        <p:sp>
          <p:nvSpPr>
            <p:cNvPr id="116" name="Right Arrow 14">
              <a:extLst>
                <a:ext uri="{FF2B5EF4-FFF2-40B4-BE49-F238E27FC236}">
                  <a16:creationId xmlns:a16="http://schemas.microsoft.com/office/drawing/2014/main" id="{E20C6828-41AA-46DA-8091-1BA9A4F6D2F5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17" name="Right Arrow 15">
              <a:extLst>
                <a:ext uri="{FF2B5EF4-FFF2-40B4-BE49-F238E27FC236}">
                  <a16:creationId xmlns:a16="http://schemas.microsoft.com/office/drawing/2014/main" id="{DEECD19F-E34B-4670-8A2B-9015E82751F9}"/>
                </a:ext>
              </a:extLst>
            </p:cNvPr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18" name="Right Arrow 16">
              <a:extLst>
                <a:ext uri="{FF2B5EF4-FFF2-40B4-BE49-F238E27FC236}">
                  <a16:creationId xmlns:a16="http://schemas.microsoft.com/office/drawing/2014/main" id="{B18DE14B-4155-4B42-AF70-7C7B3661B4C3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F06AEBE-5C13-42F3-9D3A-2012AD26ACC6}"/>
              </a:ext>
            </a:extLst>
          </p:cNvPr>
          <p:cNvGrpSpPr/>
          <p:nvPr/>
        </p:nvGrpSpPr>
        <p:grpSpPr>
          <a:xfrm>
            <a:off x="8911133" y="2987393"/>
            <a:ext cx="2386507" cy="708172"/>
            <a:chOff x="777446" y="2168380"/>
            <a:chExt cx="1411804" cy="708172"/>
          </a:xfrm>
        </p:grpSpPr>
        <p:sp>
          <p:nvSpPr>
            <p:cNvPr id="120" name="Right Arrow 18">
              <a:extLst>
                <a:ext uri="{FF2B5EF4-FFF2-40B4-BE49-F238E27FC236}">
                  <a16:creationId xmlns:a16="http://schemas.microsoft.com/office/drawing/2014/main" id="{9449D83E-2075-4B8C-AC31-97839C3A5DA7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21" name="Right Arrow 19">
              <a:extLst>
                <a:ext uri="{FF2B5EF4-FFF2-40B4-BE49-F238E27FC236}">
                  <a16:creationId xmlns:a16="http://schemas.microsoft.com/office/drawing/2014/main" id="{78FC77B7-C80A-401B-B87E-9D4159BFF1EE}"/>
                </a:ext>
              </a:extLst>
            </p:cNvPr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22" name="Right Arrow 20">
              <a:extLst>
                <a:ext uri="{FF2B5EF4-FFF2-40B4-BE49-F238E27FC236}">
                  <a16:creationId xmlns:a16="http://schemas.microsoft.com/office/drawing/2014/main" id="{B907800F-594D-48E1-A5D3-A8CE7BCF5B67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5FA76A5-99B2-47D7-9EF4-3D30B450621D}"/>
              </a:ext>
            </a:extLst>
          </p:cNvPr>
          <p:cNvSpPr/>
          <p:nvPr/>
        </p:nvSpPr>
        <p:spPr>
          <a:xfrm rot="1414773">
            <a:off x="178836" y="3645011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lúm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2F73B24-74CE-4EA5-9790-34278737BD05}"/>
              </a:ext>
            </a:extLst>
          </p:cNvPr>
          <p:cNvSpPr/>
          <p:nvPr/>
        </p:nvSpPr>
        <p:spPr>
          <a:xfrm>
            <a:off x="1447197" y="3835953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um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AFD9038-B327-43F2-AFC4-44562ADA922E}"/>
              </a:ext>
            </a:extLst>
          </p:cNvPr>
          <p:cNvSpPr/>
          <p:nvPr/>
        </p:nvSpPr>
        <p:spPr>
          <a:xfrm rot="20743700">
            <a:off x="2683274" y="3686985"/>
            <a:ext cx="1081748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hùm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ECACA9A-DC15-4972-B1CE-7D920D73780C}"/>
              </a:ext>
            </a:extLst>
          </p:cNvPr>
          <p:cNvSpPr/>
          <p:nvPr/>
        </p:nvSpPr>
        <p:spPr>
          <a:xfrm rot="1414773">
            <a:off x="4372185" y="3729241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chơi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61E589-4BC9-406B-846A-1EEACE25C908}"/>
              </a:ext>
            </a:extLst>
          </p:cNvPr>
          <p:cNvSpPr/>
          <p:nvPr/>
        </p:nvSpPr>
        <p:spPr>
          <a:xfrm>
            <a:off x="5563768" y="3953616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bới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653F3E0-DD8F-4771-A5BE-82B934642C48}"/>
              </a:ext>
            </a:extLst>
          </p:cNvPr>
          <p:cNvSpPr/>
          <p:nvPr/>
        </p:nvSpPr>
        <p:spPr>
          <a:xfrm rot="20743700">
            <a:off x="6777787" y="3844656"/>
            <a:ext cx="1081748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đợi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F6B1C36-D92D-4D14-993F-64CD6FA59396}"/>
              </a:ext>
            </a:extLst>
          </p:cNvPr>
          <p:cNvSpPr/>
          <p:nvPr/>
        </p:nvSpPr>
        <p:spPr>
          <a:xfrm rot="1414773">
            <a:off x="8165348" y="3598905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được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3544551-578F-4666-A44A-4A684A944DD2}"/>
              </a:ext>
            </a:extLst>
          </p:cNvPr>
          <p:cNvSpPr/>
          <p:nvPr/>
        </p:nvSpPr>
        <p:spPr>
          <a:xfrm>
            <a:off x="9517842" y="3875014"/>
            <a:ext cx="1128253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thước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EA8418E-B21B-44D5-8C05-071788A3B298}"/>
              </a:ext>
            </a:extLst>
          </p:cNvPr>
          <p:cNvSpPr/>
          <p:nvPr/>
        </p:nvSpPr>
        <p:spPr>
          <a:xfrm rot="20743700">
            <a:off x="10942566" y="3739268"/>
            <a:ext cx="982085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lược</a:t>
            </a:r>
            <a:endParaRPr lang="en-US" sz="2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1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8" grpId="0" animBg="1"/>
      <p:bldP spid="109" grpId="0" animBg="1"/>
      <p:bldP spid="11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586166" y="597391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38" y="2512229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9" y="457112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705986" y="1976899"/>
            <a:ext cx="30683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Trả</a:t>
            </a:r>
            <a:r>
              <a:rPr lang="en-US" altLang="zh-CN" sz="6600" b="1" dirty="0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lời</a:t>
            </a:r>
            <a:r>
              <a:rPr lang="en-US" altLang="zh-CN" sz="6600" b="1" dirty="0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câu</a:t>
            </a:r>
            <a:r>
              <a:rPr lang="en-US" altLang="zh-CN" sz="6600" b="1" dirty="0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hỏi</a:t>
            </a:r>
            <a:endParaRPr lang="en-US" altLang="zh-CN" sz="6600" b="1" dirty="0">
              <a:solidFill>
                <a:srgbClr val="FFC5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汉真广标简体" panose="02000000000000000000" pitchFamily="2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817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12384" y="1028944"/>
            <a:ext cx="7885603" cy="5042763"/>
            <a:chOff x="2516470" y="548138"/>
            <a:chExt cx="7443321" cy="4759928"/>
          </a:xfrm>
        </p:grpSpPr>
        <p:sp>
          <p:nvSpPr>
            <p:cNvPr id="40" name="云形 39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41" name="云形 40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970481" y="276334"/>
            <a:ext cx="318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sz="3600" dirty="0" err="1">
                <a:latin typeface="+mj-lt"/>
              </a:rPr>
              <a:t>Trả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lời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câu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hỏi</a:t>
            </a:r>
            <a:endParaRPr lang="zh-CN" altLang="en-US" sz="3600" dirty="0">
              <a:latin typeface="+mj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21815" y="296939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rgbClr val="00B9F1"/>
                </a:solidFill>
                <a:latin typeface="+mj-lt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>
                <a:solidFill>
                  <a:srgbClr val="00B9F1"/>
                </a:solidFill>
                <a:latin typeface="+mj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054831" y="3005027"/>
            <a:ext cx="482400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3600" dirty="0">
              <a:latin typeface="+mj-lt"/>
            </a:endParaRPr>
          </a:p>
          <a:p>
            <a:r>
              <a:rPr lang="en-US" altLang="zh-CN" sz="3600" dirty="0" err="1">
                <a:latin typeface="+mj-lt"/>
              </a:rPr>
              <a:t>Trước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ngõ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nhà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bạn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nhỏ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có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hàng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xoan</a:t>
            </a:r>
            <a:endParaRPr lang="en-US" altLang="zh-CN" sz="3600" dirty="0">
              <a:latin typeface="+mj-lt"/>
            </a:endParaRPr>
          </a:p>
          <a:p>
            <a:endParaRPr lang="en-US" altLang="zh-CN" sz="3600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75" y="1095989"/>
            <a:ext cx="5045617" cy="50456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66485" y="2347057"/>
            <a:ext cx="467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Trước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ngõ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bạn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nhỏ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42653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538810" y="549920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96" y="2352976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3" y="409641"/>
            <a:ext cx="2981702" cy="4020157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168692" y="1761390"/>
            <a:ext cx="39862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C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KHỞI ĐỘNG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310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12384" y="1028944"/>
            <a:ext cx="7885603" cy="5042763"/>
            <a:chOff x="2516470" y="548138"/>
            <a:chExt cx="7443321" cy="4759928"/>
          </a:xfrm>
        </p:grpSpPr>
        <p:sp>
          <p:nvSpPr>
            <p:cNvPr id="40" name="云形 39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41" name="云形 40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970481" y="276334"/>
            <a:ext cx="318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sz="3600" dirty="0" err="1">
                <a:latin typeface="+mj-lt"/>
              </a:rPr>
              <a:t>Trả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lời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câu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hỏi</a:t>
            </a:r>
            <a:endParaRPr lang="zh-CN" altLang="en-US" sz="3600" dirty="0">
              <a:latin typeface="+mj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21815" y="296939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rgbClr val="00B9F1"/>
                </a:solidFill>
                <a:latin typeface="+mj-lt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>
                <a:solidFill>
                  <a:srgbClr val="00B9F1"/>
                </a:solidFill>
                <a:latin typeface="+mj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970481" y="3005027"/>
            <a:ext cx="490835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3600" dirty="0">
              <a:latin typeface="+mj-lt"/>
            </a:endParaRPr>
          </a:p>
          <a:p>
            <a:r>
              <a:rPr lang="en-US" altLang="zh-CN" sz="3600" dirty="0" err="1">
                <a:latin typeface="+mj-lt"/>
              </a:rPr>
              <a:t>Tiếng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chim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hót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đầu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hồi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lảnh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lót</a:t>
            </a:r>
            <a:endParaRPr lang="en-US" altLang="zh-CN" sz="3600" dirty="0">
              <a:latin typeface="+mj-lt"/>
            </a:endParaRPr>
          </a:p>
          <a:p>
            <a:endParaRPr lang="en-US" altLang="zh-CN" sz="3600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75" y="1095989"/>
            <a:ext cx="5045617" cy="50456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0481" y="2351782"/>
            <a:ext cx="4592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Tiếng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chim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hót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ở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hồi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như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thế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167261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12384" y="1028944"/>
            <a:ext cx="7885603" cy="5042763"/>
            <a:chOff x="2516470" y="548138"/>
            <a:chExt cx="7443321" cy="4759928"/>
          </a:xfrm>
        </p:grpSpPr>
        <p:sp>
          <p:nvSpPr>
            <p:cNvPr id="40" name="云形 39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41" name="云形 40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970481" y="276334"/>
            <a:ext cx="318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sz="3600" dirty="0" err="1">
                <a:latin typeface="+mj-lt"/>
              </a:rPr>
              <a:t>Trả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lời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câu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hỏi</a:t>
            </a:r>
            <a:endParaRPr lang="zh-CN" altLang="en-US" sz="3600" dirty="0">
              <a:latin typeface="+mj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21815" y="296939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rgbClr val="00B9F1"/>
                </a:solidFill>
                <a:latin typeface="+mj-lt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>
                <a:solidFill>
                  <a:srgbClr val="00B9F1"/>
                </a:solidFill>
                <a:latin typeface="+mj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332234" y="3285538"/>
            <a:ext cx="4321668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3600" dirty="0">
              <a:latin typeface="+mj-lt"/>
            </a:endParaRPr>
          </a:p>
          <a:p>
            <a:pPr lvl="0" algn="just" defTabSz="913910">
              <a:defRPr/>
            </a:pPr>
            <a:r>
              <a:rPr lang="en-US" sz="3600" dirty="0" err="1">
                <a:solidFill>
                  <a:prstClr val="black"/>
                </a:solidFill>
                <a:cs typeface="Arial-Rounded" pitchFamily="34" charset="0"/>
              </a:rPr>
              <a:t>Mái</a:t>
            </a:r>
            <a:r>
              <a:rPr lang="en-US" sz="3600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Arial-Rounded" pitchFamily="34" charset="0"/>
              </a:rPr>
              <a:t>vàng</a:t>
            </a:r>
            <a:r>
              <a:rPr lang="en-US" sz="3600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Arial-Rounded" pitchFamily="34" charset="0"/>
              </a:rPr>
              <a:t>thơm</a:t>
            </a:r>
            <a:r>
              <a:rPr lang="en-US" sz="3600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Arial-Rounded" pitchFamily="34" charset="0"/>
              </a:rPr>
              <a:t>phức</a:t>
            </a:r>
            <a:endParaRPr lang="en-US" sz="3600" dirty="0">
              <a:solidFill>
                <a:prstClr val="black"/>
              </a:solidFill>
              <a:cs typeface="Arial-Rounded" pitchFamily="34" charset="0"/>
            </a:endParaRPr>
          </a:p>
          <a:p>
            <a:endParaRPr lang="en-US" altLang="zh-CN" sz="3600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75" y="1095989"/>
            <a:ext cx="5045617" cy="50456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0481" y="2351782"/>
            <a:ext cx="4592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thơ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nói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về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ảnh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mái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?	</a:t>
            </a:r>
          </a:p>
        </p:txBody>
      </p:sp>
    </p:spTree>
    <p:extLst>
      <p:ext uri="{BB962C8B-B14F-4D97-AF65-F5344CB8AC3E}">
        <p14:creationId xmlns:p14="http://schemas.microsoft.com/office/powerpoint/2010/main" val="2448990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1186066" y="1704458"/>
            <a:ext cx="10056365" cy="3976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19591" y="430118"/>
            <a:ext cx="646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dirty="0" err="1">
                <a:latin typeface="+mj-lt"/>
              </a:rPr>
              <a:t>Học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thuộc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lòng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khổ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thơ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đầu</a:t>
            </a:r>
            <a:endParaRPr lang="zh-CN" altLang="en-US" dirty="0">
              <a:latin typeface="+mj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48933" y="25684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05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60300" y="1704458"/>
            <a:ext cx="1942151" cy="1281506"/>
            <a:chOff x="1443866" y="1189407"/>
            <a:chExt cx="1942151" cy="1281506"/>
          </a:xfrm>
        </p:grpSpPr>
        <p:grpSp>
          <p:nvGrpSpPr>
            <p:cNvPr id="38" name="组合 37"/>
            <p:cNvGrpSpPr/>
            <p:nvPr/>
          </p:nvGrpSpPr>
          <p:grpSpPr>
            <a:xfrm>
              <a:off x="2112960" y="1481413"/>
              <a:ext cx="1273057" cy="814107"/>
              <a:chOff x="2516470" y="548138"/>
              <a:chExt cx="7443321" cy="4759928"/>
            </a:xfrm>
          </p:grpSpPr>
          <p:sp>
            <p:nvSpPr>
              <p:cNvPr id="39" name="云形 38"/>
              <p:cNvSpPr/>
              <p:nvPr/>
            </p:nvSpPr>
            <p:spPr>
              <a:xfrm>
                <a:off x="2516470" y="548138"/>
                <a:ext cx="744332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8ACFEA"/>
                    </a:solidFill>
                  </a:rPr>
                  <a:t>01</a:t>
                </a:r>
                <a:endParaRPr lang="zh-CN" altLang="en-US" sz="2800" b="1" dirty="0">
                  <a:solidFill>
                    <a:srgbClr val="8ACFEA"/>
                  </a:solidFill>
                </a:endParaRPr>
              </a:p>
            </p:txBody>
          </p:sp>
          <p:sp>
            <p:nvSpPr>
              <p:cNvPr id="40" name="云形 39"/>
              <p:cNvSpPr/>
              <p:nvPr/>
            </p:nvSpPr>
            <p:spPr>
              <a:xfrm>
                <a:off x="2922743" y="818421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rgbClr val="8ACFEA"/>
                  </a:solidFill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866" y="1189407"/>
              <a:ext cx="1281506" cy="1281506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E058D4F-BF26-4B1C-A449-99397DC6DCAF}"/>
              </a:ext>
            </a:extLst>
          </p:cNvPr>
          <p:cNvSpPr txBox="1"/>
          <p:nvPr/>
        </p:nvSpPr>
        <p:spPr>
          <a:xfrm>
            <a:off x="4493446" y="2511180"/>
            <a:ext cx="39940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xoan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xuyến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12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/>
      <p:bldP spid="4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98263" y="584038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77" y="2581210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6" y="443759"/>
            <a:ext cx="2981702" cy="4020157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4090645" y="1684395"/>
            <a:ext cx="3941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Vẽ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ngôi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nhà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em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yêu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thích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và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đặt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tên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cho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bức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tranh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em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vẽ</a:t>
            </a:r>
            <a:endParaRPr lang="en-US" altLang="zh-CN" sz="4000" b="1" dirty="0">
              <a:solidFill>
                <a:srgbClr val="8ACF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汉真广标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8495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705134" y="1690382"/>
            <a:ext cx="4853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Chào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tạm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biệt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các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em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!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/>
        </p:nvSpPr>
        <p:spPr>
          <a:xfrm>
            <a:off x="11282492" y="657600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481812-CA6E-4CF7-A597-B03BE0D22F0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波形 3"/>
          <p:cNvSpPr/>
          <p:nvPr/>
        </p:nvSpPr>
        <p:spPr>
          <a:xfrm>
            <a:off x="848933" y="5170250"/>
            <a:ext cx="2439525" cy="784141"/>
          </a:xfrm>
          <a:prstGeom prst="wave">
            <a:avLst/>
          </a:prstGeom>
          <a:solidFill>
            <a:srgbClr val="FFC52F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波形 40"/>
          <p:cNvSpPr/>
          <p:nvPr/>
        </p:nvSpPr>
        <p:spPr>
          <a:xfrm>
            <a:off x="6777649" y="5100588"/>
            <a:ext cx="2439525" cy="784141"/>
          </a:xfrm>
          <a:prstGeom prst="wave">
            <a:avLst/>
          </a:prstGeom>
          <a:solidFill>
            <a:srgbClr val="8ACFEA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波形 41"/>
          <p:cNvSpPr/>
          <p:nvPr/>
        </p:nvSpPr>
        <p:spPr>
          <a:xfrm>
            <a:off x="9504045" y="5145785"/>
            <a:ext cx="2439525" cy="784141"/>
          </a:xfrm>
          <a:prstGeom prst="wave">
            <a:avLst/>
          </a:prstGeom>
          <a:solidFill>
            <a:srgbClr val="FF8203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15"/>
          <p:cNvSpPr/>
          <p:nvPr/>
        </p:nvSpPr>
        <p:spPr>
          <a:xfrm>
            <a:off x="662622" y="5280392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Ngôi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nhà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7" name="Rectangle 16"/>
          <p:cNvSpPr/>
          <p:nvPr/>
        </p:nvSpPr>
        <p:spPr>
          <a:xfrm>
            <a:off x="6530984" y="5247708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Áo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8" name="Rectangle 17"/>
          <p:cNvSpPr/>
          <p:nvPr/>
        </p:nvSpPr>
        <p:spPr>
          <a:xfrm>
            <a:off x="9457386" y="5310317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 err="1">
                <a:solidFill>
                  <a:srgbClr val="FF0000"/>
                </a:solidFill>
              </a:rPr>
              <a:t>Cái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</a:rPr>
              <a:t>võng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9" name="Rectangle 18"/>
          <p:cNvSpPr/>
          <p:nvPr/>
        </p:nvSpPr>
        <p:spPr>
          <a:xfrm>
            <a:off x="1430618" y="3498659"/>
            <a:ext cx="9112755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910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lvl="0" algn="ctr" defTabSz="913910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034668" y="371100"/>
            <a:ext cx="350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just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48933" y="300241"/>
            <a:ext cx="1144670" cy="732005"/>
            <a:chOff x="1281153" y="5632171"/>
            <a:chExt cx="1466266" cy="937662"/>
          </a:xfrm>
        </p:grpSpPr>
        <p:sp>
          <p:nvSpPr>
            <p:cNvPr id="56" name="云形 55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01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57" name="云形 56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9" y="4733833"/>
            <a:ext cx="813325" cy="1096586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06" y="4730314"/>
            <a:ext cx="813325" cy="109658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702" y="4703867"/>
            <a:ext cx="813325" cy="1096586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324391" y="5841762"/>
            <a:ext cx="844400" cy="539985"/>
            <a:chOff x="1281153" y="5632171"/>
            <a:chExt cx="1466266" cy="937662"/>
          </a:xfrm>
        </p:grpSpPr>
        <p:sp>
          <p:nvSpPr>
            <p:cNvPr id="62" name="云形 6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云形 6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F346C9-F65B-458C-9A9F-8D4CEC041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14" y="1142388"/>
            <a:ext cx="2665112" cy="2241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D504E6-FD62-40BC-A8A8-A24D3C612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907" y="1118146"/>
            <a:ext cx="2215210" cy="221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4D5350-9E59-4685-8EA0-005F1228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627" y="1129628"/>
            <a:ext cx="2262794" cy="218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32276-C7D3-478E-AB78-DF0A1E89F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9802" y="1095147"/>
            <a:ext cx="2640795" cy="217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E9038BC8-3668-435F-9E6C-95CBA84C9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77581" y="4999056"/>
            <a:ext cx="914400" cy="914400"/>
          </a:xfrm>
          <a:prstGeom prst="rect">
            <a:avLst/>
          </a:prstGeom>
        </p:spPr>
      </p:pic>
      <p:sp>
        <p:nvSpPr>
          <p:cNvPr id="53" name="波形 41">
            <a:extLst>
              <a:ext uri="{FF2B5EF4-FFF2-40B4-BE49-F238E27FC236}">
                <a16:creationId xmlns:a16="http://schemas.microsoft.com/office/drawing/2014/main" id="{C383EA0F-B403-4E66-91FF-174DB3C6A7A0}"/>
              </a:ext>
            </a:extLst>
          </p:cNvPr>
          <p:cNvSpPr/>
          <p:nvPr/>
        </p:nvSpPr>
        <p:spPr>
          <a:xfrm>
            <a:off x="3683456" y="5176963"/>
            <a:ext cx="2439525" cy="784141"/>
          </a:xfrm>
          <a:prstGeom prst="wav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9">
            <a:extLst>
              <a:ext uri="{FF2B5EF4-FFF2-40B4-BE49-F238E27FC236}">
                <a16:creationId xmlns:a16="http://schemas.microsoft.com/office/drawing/2014/main" id="{0E8AE890-A596-4ABD-AEAD-834F1A02D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13" y="4735045"/>
            <a:ext cx="813325" cy="1096586"/>
          </a:xfrm>
          <a:prstGeom prst="rect">
            <a:avLst/>
          </a:prstGeom>
        </p:spPr>
      </p:pic>
      <p:sp>
        <p:nvSpPr>
          <p:cNvPr id="64" name="Rectangle 16">
            <a:extLst>
              <a:ext uri="{FF2B5EF4-FFF2-40B4-BE49-F238E27FC236}">
                <a16:creationId xmlns:a16="http://schemas.microsoft.com/office/drawing/2014/main" id="{036A08AA-12C4-4162-9D3B-F3F914EAC871}"/>
              </a:ext>
            </a:extLst>
          </p:cNvPr>
          <p:cNvSpPr/>
          <p:nvPr/>
        </p:nvSpPr>
        <p:spPr>
          <a:xfrm>
            <a:off x="3813000" y="5317785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 err="1">
                <a:solidFill>
                  <a:srgbClr val="FF0000"/>
                </a:solidFill>
              </a:rPr>
              <a:t>Chiếc</a:t>
            </a:r>
            <a:r>
              <a:rPr lang="en-US" altLang="zh-CN" sz="2400" b="1" dirty="0">
                <a:solidFill>
                  <a:srgbClr val="FF0000"/>
                </a:solidFill>
              </a:rPr>
              <a:t> ô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4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  <p:bldP spid="26" grpId="0"/>
      <p:bldP spid="27" grpId="0"/>
      <p:bldP spid="28" grpId="0"/>
      <p:bldP spid="29" grpId="0"/>
      <p:bldP spid="39" grpId="0"/>
      <p:bldP spid="53" grpId="0" animBg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5" y="82062"/>
            <a:ext cx="12203350" cy="541801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955091" y="261412"/>
            <a:ext cx="318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dirty="0" err="1">
                <a:latin typeface="+mj-lt"/>
              </a:rPr>
              <a:t>Đọc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mẫu</a:t>
            </a:r>
            <a:endParaRPr lang="en-US" altLang="zh-CN" dirty="0">
              <a:latin typeface="+mj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10422" y="240776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6615" y="2589258"/>
            <a:ext cx="6096012" cy="6096012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4">
            <a:extLst>
              <a:ext uri="{FF2B5EF4-FFF2-40B4-BE49-F238E27FC236}">
                <a16:creationId xmlns:a16="http://schemas.microsoft.com/office/drawing/2014/main" id="{BC119725-2D69-43B7-A2E4-0593097AD4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558" y="3525882"/>
            <a:ext cx="3672528" cy="1708312"/>
          </a:xfrm>
          <a:prstGeom prst="rect">
            <a:avLst/>
          </a:prstGeom>
        </p:spPr>
      </p:pic>
      <p:pic>
        <p:nvPicPr>
          <p:cNvPr id="31" name="图片 4">
            <a:extLst>
              <a:ext uri="{FF2B5EF4-FFF2-40B4-BE49-F238E27FC236}">
                <a16:creationId xmlns:a16="http://schemas.microsoft.com/office/drawing/2014/main" id="{099AD19E-41E0-422B-B855-415427C245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757" y="3468362"/>
            <a:ext cx="3882638" cy="1806047"/>
          </a:xfrm>
          <a:prstGeom prst="rect">
            <a:avLst/>
          </a:prstGeom>
        </p:spPr>
      </p:pic>
      <p:pic>
        <p:nvPicPr>
          <p:cNvPr id="32" name="图片 4">
            <a:extLst>
              <a:ext uri="{FF2B5EF4-FFF2-40B4-BE49-F238E27FC236}">
                <a16:creationId xmlns:a16="http://schemas.microsoft.com/office/drawing/2014/main" id="{55EEFDF0-9322-4909-B75A-B2CEACD126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163" y="1169507"/>
            <a:ext cx="3672528" cy="17083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9F5572C-74D3-494B-8B50-97B1BB8116A6}"/>
              </a:ext>
            </a:extLst>
          </p:cNvPr>
          <p:cNvSpPr txBox="1"/>
          <p:nvPr/>
        </p:nvSpPr>
        <p:spPr>
          <a:xfrm>
            <a:off x="1742774" y="4087650"/>
            <a:ext cx="141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Tay </a:t>
            </a:r>
            <a:r>
              <a:rPr lang="en-US" sz="3200" dirty="0" err="1"/>
              <a:t>dò</a:t>
            </a:r>
            <a:endParaRPr lang="en-US" sz="3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3E49A7-5534-4AC2-8332-638CB3F1E71B}"/>
              </a:ext>
            </a:extLst>
          </p:cNvPr>
          <p:cNvSpPr txBox="1"/>
          <p:nvPr/>
        </p:nvSpPr>
        <p:spPr>
          <a:xfrm>
            <a:off x="5318692" y="1783181"/>
            <a:ext cx="185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Mắt</a:t>
            </a:r>
            <a:r>
              <a:rPr lang="en-US" sz="3200" dirty="0"/>
              <a:t> </a:t>
            </a:r>
            <a:r>
              <a:rPr lang="en-US" sz="3200" dirty="0" err="1"/>
              <a:t>dõi</a:t>
            </a:r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40EE70-47EE-4BE8-8A17-0FF95C2518D1}"/>
              </a:ext>
            </a:extLst>
          </p:cNvPr>
          <p:cNvSpPr txBox="1"/>
          <p:nvPr/>
        </p:nvSpPr>
        <p:spPr>
          <a:xfrm>
            <a:off x="9154565" y="4078997"/>
            <a:ext cx="224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Tai </a:t>
            </a:r>
            <a:r>
              <a:rPr lang="en-US" sz="3200" dirty="0" err="1"/>
              <a:t>nghe</a:t>
            </a:r>
            <a:endParaRPr lang="en-US" sz="3200" dirty="0"/>
          </a:p>
        </p:txBody>
      </p:sp>
      <p:pic>
        <p:nvPicPr>
          <p:cNvPr id="3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9AD675D0-B28B-4B87-951B-43D72952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0192">
            <a:off x="5943372" y="2394643"/>
            <a:ext cx="743405" cy="7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D0282059-91E9-4847-BDB6-88481511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914445" y="4012322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0A49AA2-A86D-4D14-90D0-080F9720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803912" y="394620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1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05592-7A86-47A5-BAAE-AC3C1C471CE4}"/>
              </a:ext>
            </a:extLst>
          </p:cNvPr>
          <p:cNvSpPr/>
          <p:nvPr/>
        </p:nvSpPr>
        <p:spPr>
          <a:xfrm>
            <a:off x="0" y="953714"/>
            <a:ext cx="12192000" cy="54119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9E34EB-FFC8-488E-98E1-4EB77FEAD837}"/>
              </a:ext>
            </a:extLst>
          </p:cNvPr>
          <p:cNvSpPr txBox="1"/>
          <p:nvPr/>
        </p:nvSpPr>
        <p:spPr>
          <a:xfrm>
            <a:off x="2028092" y="1033175"/>
            <a:ext cx="385689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13910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Ngôi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nhà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7305B9-8E68-4278-BD51-C9D81AFD7D58}"/>
              </a:ext>
            </a:extLst>
          </p:cNvPr>
          <p:cNvSpPr txBox="1"/>
          <p:nvPr/>
        </p:nvSpPr>
        <p:spPr>
          <a:xfrm>
            <a:off x="637049" y="1842014"/>
            <a:ext cx="3698632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xoan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ngõ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xao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xuyến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nở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mây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chùm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.</a:t>
            </a:r>
          </a:p>
          <a:p>
            <a:pPr algn="just" defTabSz="913910"/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chim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hồi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lảnh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lót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Mái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thơm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phức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Rạ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sân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phơi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.</a:t>
            </a:r>
          </a:p>
          <a:p>
            <a:pPr algn="just" defTabSz="913910"/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1E9E2A24-6454-4EF2-A467-B484022979B5}"/>
              </a:ext>
            </a:extLst>
          </p:cNvPr>
          <p:cNvSpPr/>
          <p:nvPr/>
        </p:nvSpPr>
        <p:spPr>
          <a:xfrm>
            <a:off x="4335681" y="4641673"/>
            <a:ext cx="2839461" cy="109428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Đọc mẫu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D00588-9A5D-496F-9DFA-B099C79E92CA}"/>
              </a:ext>
            </a:extLst>
          </p:cNvPr>
          <p:cNvGrpSpPr/>
          <p:nvPr/>
        </p:nvGrpSpPr>
        <p:grpSpPr>
          <a:xfrm>
            <a:off x="7584831" y="1033175"/>
            <a:ext cx="4456315" cy="5093643"/>
            <a:chOff x="5459303" y="945573"/>
            <a:chExt cx="2658636" cy="3725986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1B6A9D95-D0FE-45E9-8869-0ECDC35D14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0" t="56286" r="36527" b="15278"/>
            <a:stretch/>
          </p:blipFill>
          <p:spPr bwMode="auto">
            <a:xfrm>
              <a:off x="5459303" y="2814776"/>
              <a:ext cx="2658636" cy="1856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46398365-0191-4DD6-9838-0F108045F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2" t="23611" r="36527" b="43713"/>
            <a:stretch/>
          </p:blipFill>
          <p:spPr bwMode="auto">
            <a:xfrm>
              <a:off x="5459303" y="945573"/>
              <a:ext cx="2658636" cy="21336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ED8D19D-BC22-46F4-AD0A-C2DA5F03E138}"/>
              </a:ext>
            </a:extLst>
          </p:cNvPr>
          <p:cNvSpPr txBox="1"/>
          <p:nvPr/>
        </p:nvSpPr>
        <p:spPr>
          <a:xfrm>
            <a:off x="4412296" y="1842014"/>
            <a:ext cx="35445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Gỗ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ca.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        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)</a:t>
            </a:r>
            <a:endParaRPr lang="en-US" sz="2000" dirty="0">
              <a:latin typeface="+mj-lt"/>
            </a:endParaRPr>
          </a:p>
        </p:txBody>
      </p:sp>
      <p:pic>
        <p:nvPicPr>
          <p:cNvPr id="3" name="Đọc_ Ngôi nhà_HTS">
            <a:hlinkClick r:id="" action="ppaction://media"/>
            <a:extLst>
              <a:ext uri="{FF2B5EF4-FFF2-40B4-BE49-F238E27FC236}">
                <a16:creationId xmlns:a16="http://schemas.microsoft.com/office/drawing/2014/main" id="{B15D948C-6554-4CB7-840D-4D17369A2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6872" y="5735953"/>
            <a:ext cx="1170451" cy="11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8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1" y="128954"/>
            <a:ext cx="11073639" cy="583173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52034" y="30686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67E8781-E28E-450C-B814-D45E7B97E5DA}"/>
              </a:ext>
            </a:extLst>
          </p:cNvPr>
          <p:cNvSpPr/>
          <p:nvPr/>
        </p:nvSpPr>
        <p:spPr>
          <a:xfrm>
            <a:off x="3781103" y="1732342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Luyện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đọc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khó</a:t>
            </a:r>
            <a:endParaRPr lang="en-US" sz="4800" b="1" kern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+mj-lt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2FA8ED-355C-4E8B-99C4-1DBEBAACADF8}"/>
              </a:ext>
            </a:extLst>
          </p:cNvPr>
          <p:cNvSpPr txBox="1"/>
          <p:nvPr/>
        </p:nvSpPr>
        <p:spPr>
          <a:xfrm>
            <a:off x="3781103" y="2773032"/>
            <a:ext cx="3403393" cy="194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Xao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xuyến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hồi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Lảnh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lót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FD5655-5178-4B68-A979-72C522FFB845}"/>
              </a:ext>
            </a:extLst>
          </p:cNvPr>
          <p:cNvSpPr txBox="1"/>
          <p:nvPr/>
        </p:nvSpPr>
        <p:spPr>
          <a:xfrm>
            <a:off x="6793934" y="2773032"/>
            <a:ext cx="2954214" cy="194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vàng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Rạ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7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ần cái nhìn văn hoá làng trong phương hướng kiến trúc cho đô thị hoá nông  thô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38125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-127000"/>
            <a:ext cx="4876800" cy="1143000"/>
          </a:xfrm>
        </p:spPr>
        <p:txBody>
          <a:bodyPr>
            <a:normAutofit/>
          </a:bodyPr>
          <a:lstStyle/>
          <a:p>
            <a:pPr algn="just"/>
            <a:r>
              <a:rPr lang="en-US" sz="4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gỗ, nhà tre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8" name="Picture 4" descr="Kiến trúc Việt cổ từ miền... ký ứ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26422"/>
            <a:ext cx="4368800" cy="290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ong bóng ngôi nhà xưa | Reatimes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1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xoan</a:t>
            </a:r>
          </a:p>
        </p:txBody>
      </p:sp>
      <p:pic>
        <p:nvPicPr>
          <p:cNvPr id="2050" name="Picture 2" descr="Có một loài hoa mùa xuân đẹp dịu dàng khiến ai cũng nhớ về ký ức tuổi thơ |  Kênh Thời T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1397001"/>
            <a:ext cx="8421511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2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 hồi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4"/>
          <a:stretch/>
        </p:blipFill>
        <p:spPr>
          <a:xfrm>
            <a:off x="3500581" y="1600201"/>
            <a:ext cx="4910667" cy="48652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727200" y="3419764"/>
            <a:ext cx="2392219" cy="17456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924800" y="3715328"/>
            <a:ext cx="2336800" cy="115454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5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教育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548</Words>
  <Application>Microsoft Office PowerPoint</Application>
  <PresentationFormat>Widescreen</PresentationFormat>
  <Paragraphs>166</Paragraphs>
  <Slides>24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Arial Rounded MT Bold</vt:lpstr>
      <vt:lpstr>Arial-Rounded</vt:lpstr>
      <vt:lpstr>Calibri</vt:lpstr>
      <vt:lpstr>等线</vt:lpstr>
      <vt:lpstr>等线</vt:lpstr>
      <vt:lpstr>inpin heiti</vt:lpstr>
      <vt:lpstr>Verdana</vt:lpstr>
      <vt:lpstr>Wingdings</vt:lpstr>
      <vt:lpstr>方正汉真广标简体</vt:lpstr>
      <vt:lpstr>杨任东竹石体-Semibold</vt:lpstr>
      <vt:lpstr>Office 主题​​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nhà gỗ, nhà tre</vt:lpstr>
      <vt:lpstr>hoa xoan</vt:lpstr>
      <vt:lpstr>đầu hồi</vt:lpstr>
      <vt:lpstr>mái vàng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DELL</cp:lastModifiedBy>
  <cp:revision>90</cp:revision>
  <dcterms:created xsi:type="dcterms:W3CDTF">2018-10-13T08:45:51Z</dcterms:created>
  <dcterms:modified xsi:type="dcterms:W3CDTF">2025-04-22T14:24:56Z</dcterms:modified>
</cp:coreProperties>
</file>