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notesSlides/notesSlide19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0.xml" ContentType="application/vnd.openxmlformats-officedocument.presentationml.notesSlide+xml"/>
  <Override PartName="/ppt/tags/tag5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4" r:id="rId3"/>
    <p:sldMasterId id="2147483719" r:id="rId4"/>
    <p:sldMasterId id="2147483736" r:id="rId5"/>
    <p:sldMasterId id="2147483745" r:id="rId6"/>
  </p:sldMasterIdLst>
  <p:notesMasterIdLst>
    <p:notesMasterId r:id="rId38"/>
  </p:notesMasterIdLst>
  <p:sldIdLst>
    <p:sldId id="257" r:id="rId7"/>
    <p:sldId id="303" r:id="rId8"/>
    <p:sldId id="304" r:id="rId9"/>
    <p:sldId id="305" r:id="rId10"/>
    <p:sldId id="306" r:id="rId11"/>
    <p:sldId id="307" r:id="rId12"/>
    <p:sldId id="262" r:id="rId13"/>
    <p:sldId id="260" r:id="rId14"/>
    <p:sldId id="308" r:id="rId15"/>
    <p:sldId id="309" r:id="rId16"/>
    <p:sldId id="261" r:id="rId17"/>
    <p:sldId id="334" r:id="rId18"/>
    <p:sldId id="336" r:id="rId19"/>
    <p:sldId id="310" r:id="rId20"/>
    <p:sldId id="2007577119" r:id="rId21"/>
    <p:sldId id="2007577120" r:id="rId22"/>
    <p:sldId id="2007577121" r:id="rId23"/>
    <p:sldId id="295" r:id="rId24"/>
    <p:sldId id="2007577122" r:id="rId25"/>
    <p:sldId id="342" r:id="rId26"/>
    <p:sldId id="2007577124" r:id="rId27"/>
    <p:sldId id="2007577125" r:id="rId28"/>
    <p:sldId id="2007577126" r:id="rId29"/>
    <p:sldId id="346" r:id="rId30"/>
    <p:sldId id="351" r:id="rId31"/>
    <p:sldId id="2007577130" r:id="rId32"/>
    <p:sldId id="353" r:id="rId33"/>
    <p:sldId id="2007577133" r:id="rId34"/>
    <p:sldId id="357" r:id="rId35"/>
    <p:sldId id="2007577131" r:id="rId36"/>
    <p:sldId id="200757713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682" y="-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DDADC-00A5-40E8-8BA2-89D0F284FED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F0F06-721E-4294-8874-470C25273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7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98367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0279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676285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64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529250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574187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2283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18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182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1455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9318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106684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469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147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65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355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236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54005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81012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90829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43206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569157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080651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406746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972331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298"/>
            <a:ext cx="12193057" cy="6858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35954" y="-4646887"/>
            <a:ext cx="9316292" cy="1630968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9" cy="98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29912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412734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052292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75675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56201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73759"/>
      </p:ext>
    </p:extLst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93160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482192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115341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786535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481603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295118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21924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374445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663199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394344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09391"/>
      </p:ext>
    </p:extLst>
  </p:cSld>
  <p:clrMapOvr>
    <a:masterClrMapping/>
  </p:clrMapOvr>
  <p:transition spd="slow">
    <p:cov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048566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690574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3817"/>
      </p:ext>
    </p:extLst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231128853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143104"/>
      </p:ext>
    </p:extLst>
  </p:cSld>
  <p:clrMapOvr>
    <a:masterClrMapping/>
  </p:clrMapOvr>
  <p:transition spd="slow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445785"/>
      </p:ext>
    </p:extLst>
  </p:cSld>
  <p:clrMapOvr>
    <a:masterClrMapping/>
  </p:clrMapOvr>
  <p:transition spd="slow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127354"/>
      </p:ext>
    </p:extLst>
  </p:cSld>
  <p:clrMapOvr>
    <a:masterClrMapping/>
  </p:clrMapOvr>
  <p:transition spd="slow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385313"/>
      </p:ext>
    </p:extLst>
  </p:cSld>
  <p:clrMapOvr>
    <a:masterClrMapping/>
  </p:clrMapOvr>
  <p:transition spd="slow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663007"/>
      </p:ext>
    </p:extLst>
  </p:cSld>
  <p:clrMapOvr>
    <a:masterClrMapping/>
  </p:clrMapOvr>
  <p:transition spd="slow">
    <p:comb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983948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53367"/>
      </p:ext>
    </p:extLst>
  </p:cSld>
  <p:clrMapOvr>
    <a:masterClrMapping/>
  </p:clrMapOvr>
  <p:transition spd="slow">
    <p:cover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398291"/>
      </p:ext>
    </p:extLst>
  </p:cSld>
  <p:clrMapOvr>
    <a:masterClrMapping/>
  </p:clrMapOvr>
  <p:transition spd="slow">
    <p:comb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667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420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6701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163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356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352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6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850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9426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845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088120"/>
      </p:ext>
    </p:extLst>
  </p:cSld>
  <p:clrMapOvr>
    <a:masterClrMapping/>
  </p:clrMapOvr>
  <p:transition spd="slow">
    <p:cover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269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2068993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8231440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9042095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292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15626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06872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91405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45723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616C-8299-4076-8D87-B2DE5334639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40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ver/>
  </p:transition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53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ransition spd="slow">
    <p:cover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778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spd="slow">
    <p:cover/>
  </p:transition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0634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94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85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6.emf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41.png"/><Relationship Id="rId4" Type="http://schemas.openxmlformats.org/officeDocument/2006/relationships/image" Target="../media/image29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11" Type="http://schemas.openxmlformats.org/officeDocument/2006/relationships/image" Target="../media/image44.png"/><Relationship Id="rId5" Type="http://schemas.openxmlformats.org/officeDocument/2006/relationships/image" Target="../media/image35.png"/><Relationship Id="rId10" Type="http://schemas.openxmlformats.org/officeDocument/2006/relationships/image" Target="../media/image43.png"/><Relationship Id="rId4" Type="http://schemas.openxmlformats.org/officeDocument/2006/relationships/image" Target="../media/image34.png"/><Relationship Id="rId9" Type="http://schemas.microsoft.com/office/2007/relationships/hdphoto" Target="../media/hdphoto1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10" Type="http://schemas.openxmlformats.org/officeDocument/2006/relationships/slide" Target="slide8.xml"/><Relationship Id="rId4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30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4.png"/><Relationship Id="rId5" Type="http://schemas.openxmlformats.org/officeDocument/2006/relationships/image" Target="../media/image41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microsoft.com/office/2007/relationships/hdphoto" Target="../media/hdphoto18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0.pn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2.xml"/><Relationship Id="rId5" Type="http://schemas.openxmlformats.org/officeDocument/2006/relationships/image" Target="../media/image33.jpe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62.jpeg"/><Relationship Id="rId4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5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3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6.emf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6.emf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7.png"/><Relationship Id="rId18" Type="http://schemas.microsoft.com/office/2007/relationships/hdphoto" Target="../media/hdphoto8.wdp"/><Relationship Id="rId3" Type="http://schemas.openxmlformats.org/officeDocument/2006/relationships/image" Target="../media/image14.png"/><Relationship Id="rId21" Type="http://schemas.openxmlformats.org/officeDocument/2006/relationships/image" Target="../media/image21.png"/><Relationship Id="rId7" Type="http://schemas.openxmlformats.org/officeDocument/2006/relationships/slide" Target="slide5.xml"/><Relationship Id="rId12" Type="http://schemas.microsoft.com/office/2007/relationships/hdphoto" Target="../media/hdphoto4.wdp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16.png"/><Relationship Id="rId5" Type="http://schemas.microsoft.com/office/2007/relationships/hdphoto" Target="../media/hdphoto2.wdp"/><Relationship Id="rId15" Type="http://schemas.openxmlformats.org/officeDocument/2006/relationships/image" Target="../media/image18.png"/><Relationship Id="rId23" Type="http://schemas.openxmlformats.org/officeDocument/2006/relationships/image" Target="../media/image22.GIF"/><Relationship Id="rId10" Type="http://schemas.microsoft.com/office/2007/relationships/hdphoto" Target="../media/hdphoto5.wdp"/><Relationship Id="rId19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13.wdp"/><Relationship Id="rId5" Type="http://schemas.openxmlformats.org/officeDocument/2006/relationships/slide" Target="slide3.xml"/><Relationship Id="rId10" Type="http://schemas.openxmlformats.org/officeDocument/2006/relationships/image" Target="../media/image25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13.wdp"/><Relationship Id="rId5" Type="http://schemas.openxmlformats.org/officeDocument/2006/relationships/slide" Target="slide3.xml"/><Relationship Id="rId10" Type="http://schemas.openxmlformats.org/officeDocument/2006/relationships/image" Target="../media/image25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13.wdp"/><Relationship Id="rId5" Type="http://schemas.openxmlformats.org/officeDocument/2006/relationships/slide" Target="slide3.xml"/><Relationship Id="rId10" Type="http://schemas.openxmlformats.org/officeDocument/2006/relationships/image" Target="../media/image25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13.wdp"/><Relationship Id="rId5" Type="http://schemas.openxmlformats.org/officeDocument/2006/relationships/slide" Target="slide3.xml"/><Relationship Id="rId10" Type="http://schemas.openxmlformats.org/officeDocument/2006/relationships/image" Target="../media/image25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6" Type="http://schemas.microsoft.com/office/2007/relationships/hdphoto" Target="../media/hdphoto14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401083" y="-13856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759567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328601" y="5612272"/>
            <a:ext cx="551097" cy="531511"/>
            <a:chOff x="2725503" y="6212581"/>
            <a:chExt cx="551097" cy="519584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endPara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70529" y="5612272"/>
            <a:ext cx="551097" cy="531511"/>
            <a:chOff x="2725503" y="6212581"/>
            <a:chExt cx="551097" cy="519584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endPara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81538" y="5603438"/>
            <a:ext cx="551097" cy="531511"/>
            <a:chOff x="2725503" y="6212581"/>
            <a:chExt cx="551097" cy="519584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endPara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23468" y="5603438"/>
            <a:ext cx="551097" cy="531511"/>
            <a:chOff x="2725503" y="6212581"/>
            <a:chExt cx="551097" cy="519584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endPara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8" y="5297406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/>
          <p:cNvSpPr txBox="1"/>
          <p:nvPr/>
        </p:nvSpPr>
        <p:spPr>
          <a:xfrm>
            <a:off x="0" y="27711"/>
            <a:ext cx="12192000" cy="129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en-US" sz="3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1. </a:t>
            </a:r>
            <a:r>
              <a:rPr lang="en-US" sz="3400" b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Cùng nhau </a:t>
            </a:r>
            <a:r>
              <a:rPr lang="en-US" sz="3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khởi động cho bài học mới nhé, hãy giúp mẹ con sóc trả lời các câu hỏi để có thể nhặt hạt dẻ cho mùa đông nhé.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9" y="3529162"/>
            <a:ext cx="2875801" cy="332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FB051A-6AC3-4239-9569-96023566B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874" y="928741"/>
            <a:ext cx="9306489" cy="5000518"/>
          </a:xfrm>
          <a:prstGeom prst="rect">
            <a:avLst/>
          </a:prstGeom>
        </p:spPr>
      </p:pic>
      <p:sp>
        <p:nvSpPr>
          <p:cNvPr id="7" name="Right Arrow 7">
            <a:extLst>
              <a:ext uri="{FF2B5EF4-FFF2-40B4-BE49-F238E27FC236}">
                <a16:creationId xmlns:a16="http://schemas.microsoft.com/office/drawing/2014/main" id="{9387B0AB-CECF-47B2-8DBB-DF9BE6C1C918}"/>
              </a:ext>
            </a:extLst>
          </p:cNvPr>
          <p:cNvSpPr/>
          <p:nvPr/>
        </p:nvSpPr>
        <p:spPr>
          <a:xfrm rot="3042559">
            <a:off x="5624156" y="1258047"/>
            <a:ext cx="943687" cy="55132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ea typeface="微软雅黑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513270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696657" y="669430"/>
            <a:ext cx="6504535" cy="4355855"/>
            <a:chOff x="2696657" y="669430"/>
            <a:chExt cx="6504535" cy="4355855"/>
          </a:xfrm>
        </p:grpSpPr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239" y="669430"/>
              <a:ext cx="1867370" cy="1283816"/>
            </a:xfrm>
            <a:prstGeom prst="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2696657" y="1785307"/>
              <a:ext cx="6504535" cy="323997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4673" y="2115274"/>
              <a:ext cx="5968501" cy="2780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59341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6340" y="3121013"/>
            <a:ext cx="1975104" cy="29853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562899"/>
            <a:ext cx="12283440" cy="2295101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504D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28"/>
          <p:cNvSpPr txBox="1"/>
          <p:nvPr/>
        </p:nvSpPr>
        <p:spPr>
          <a:xfrm>
            <a:off x="4514094" y="4555738"/>
            <a:ext cx="3062569" cy="2014597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0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1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2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800"/>
                            </p:stCondLst>
                            <p:childTnLst>
                              <p:par>
                                <p:cTn id="5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170" y="289077"/>
            <a:ext cx="534980" cy="597187"/>
          </a:xfrm>
          <a:prstGeom prst="rect">
            <a:avLst/>
          </a:prstGeom>
        </p:spPr>
      </p:pic>
      <p:pic>
        <p:nvPicPr>
          <p:cNvPr id="29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7615" y="185794"/>
            <a:ext cx="6435852" cy="5011074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564408" y="1533912"/>
            <a:ext cx="43231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vi-VN" sz="3600">
                <a:solidFill>
                  <a:prstClr val="black"/>
                </a:solidFill>
                <a:latin typeface="Calibri"/>
              </a:rPr>
              <a:t>Chú ý đọc đúng lời người kể và lời nhân vật, ngắt giọng, nhấn giọng đúng chỗ</a:t>
            </a:r>
            <a:endParaRPr lang="vi-VN" sz="3600" dirty="0" err="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图片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045" y="3407377"/>
            <a:ext cx="1836990" cy="183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275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640E5D-0110-4827-9666-EC9EBAE24182}"/>
              </a:ext>
            </a:extLst>
          </p:cNvPr>
          <p:cNvSpPr txBox="1"/>
          <p:nvPr/>
        </p:nvSpPr>
        <p:spPr>
          <a:xfrm>
            <a:off x="4704978" y="342830"/>
            <a:ext cx="5443297" cy="99520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867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Đôi</a:t>
            </a:r>
            <a:r>
              <a:rPr lang="en-US" sz="5867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tai </a:t>
            </a:r>
            <a:r>
              <a:rPr lang="en-US" sz="5867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xấu</a:t>
            </a:r>
            <a:r>
              <a:rPr lang="en-US" sz="5867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xí</a:t>
            </a:r>
            <a:endParaRPr lang="en-US" sz="5867" b="1" kern="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6B306-7C91-429B-BB92-71ADAA799E39}"/>
              </a:ext>
            </a:extLst>
          </p:cNvPr>
          <p:cNvSpPr txBox="1"/>
          <p:nvPr/>
        </p:nvSpPr>
        <p:spPr>
          <a:xfrm>
            <a:off x="344825" y="1275236"/>
            <a:ext cx="11502351" cy="46879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Thỏ có đôi tai dài và to. Bị bạn bè chê, thỏ buồn lắm. Thỏ bố động viên: “Rồi con sẽ thấy tai mình rất đẹp.”</a:t>
            </a:r>
          </a:p>
          <a:p>
            <a:pPr algn="just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  Một lần, thỏ và các bạn đi chơi xa, quên khuấy đường về. Ai cũng hoảng sợ. Thỏ chợt dỏng tai: “Suỵt! Có tiếng bố tớ gọi.” Cả nhóm đi theo hướng có tiếng gọi. Tất cả về được nhà. Các bạn tấm tắc khen tai thỏ thật tuyệt.</a:t>
            </a:r>
          </a:p>
          <a:p>
            <a:pPr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Từ đó thỏ không còn buồn vì đôi tai nữa.</a:t>
            </a:r>
            <a:endParaRPr lang="en-US" sz="37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algn="r" defTabSz="1219170">
              <a:buClr>
                <a:srgbClr val="000000"/>
              </a:buClr>
            </a:pP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(Theo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chuyện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bé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mầm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non,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tập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3)</a:t>
            </a:r>
            <a:endParaRPr lang="vi-VN" sz="3733" i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A3E565-003C-414C-B703-39C1E633D25A}"/>
              </a:ext>
            </a:extLst>
          </p:cNvPr>
          <p:cNvSpPr txBox="1"/>
          <p:nvPr/>
        </p:nvSpPr>
        <p:spPr>
          <a:xfrm>
            <a:off x="7584832" y="0"/>
            <a:ext cx="8159261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en-US" sz="1333" i="1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+mn-ea"/>
              </a:rPr>
              <a:t>Hương</a:t>
            </a:r>
            <a:r>
              <a:rPr lang="en-US" sz="1333" i="1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+mn-ea"/>
              </a:rPr>
              <a:t> </a:t>
            </a:r>
            <a:r>
              <a:rPr lang="en-US" sz="1333" i="1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+mn-ea"/>
              </a:rPr>
              <a:t>Thảo</a:t>
            </a:r>
            <a:r>
              <a:rPr lang="en-US" sz="1333" i="1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+mn-ea"/>
              </a:rPr>
              <a:t> - tranthao121006@gmail.com</a:t>
            </a:r>
            <a:endParaRPr lang="en-US" sz="1333" i="1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audio">
            <a:hlinkClick r:id="" action="ppaction://media"/>
            <a:extLst>
              <a:ext uri="{FF2B5EF4-FFF2-40B4-BE49-F238E27FC236}">
                <a16:creationId xmlns:a16="http://schemas.microsoft.com/office/drawing/2014/main" id="{B1240F82-64FD-41F8-A5AE-D74E543A18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83325" y="3428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5132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640E5D-0110-4827-9666-EC9EBAE24182}"/>
              </a:ext>
            </a:extLst>
          </p:cNvPr>
          <p:cNvSpPr txBox="1"/>
          <p:nvPr/>
        </p:nvSpPr>
        <p:spPr>
          <a:xfrm>
            <a:off x="4716702" y="444505"/>
            <a:ext cx="5443297" cy="99520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867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Đôi</a:t>
            </a:r>
            <a:r>
              <a:rPr lang="en-US" sz="5867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tai </a:t>
            </a:r>
            <a:r>
              <a:rPr lang="en-US" sz="5867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xấu</a:t>
            </a:r>
            <a:r>
              <a:rPr lang="en-US" sz="5867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xí</a:t>
            </a:r>
            <a:endParaRPr lang="en-US" sz="5867" b="1" kern="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6B306-7C91-429B-BB92-71ADAA799E39}"/>
              </a:ext>
            </a:extLst>
          </p:cNvPr>
          <p:cNvSpPr txBox="1"/>
          <p:nvPr/>
        </p:nvSpPr>
        <p:spPr>
          <a:xfrm>
            <a:off x="344825" y="1369040"/>
            <a:ext cx="11502351" cy="46879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Thỏ có đôi tai dài và to. Bị bạn bè chê, thỏ buồn lắm. Thỏ bố động viên: “Rồi con sẽ thấy tai mình rất đẹp.”</a:t>
            </a:r>
          </a:p>
          <a:p>
            <a:pPr algn="just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  Một lần, thỏ và các bạn đi chơi xa, quên khuấy đường về. Ai cũng hoảng sợ. Thỏ chợt dỏng tai: “Suỵt! Có tiếng bố tớ gọi.” Cả nhóm đi theo hướng có tiếng gọi. Tất cả về được nhà. Các bạn tấm tắc khen tai thỏ thật tuyệt.</a:t>
            </a:r>
          </a:p>
          <a:p>
            <a:pPr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Từ đó thỏ không còn buồn vì đôi tai nữa.</a:t>
            </a:r>
            <a:endParaRPr lang="en-US" sz="37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algn="r" defTabSz="1219170">
              <a:buClr>
                <a:srgbClr val="000000"/>
              </a:buClr>
            </a:pP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(Theo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chuyện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bé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mầm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non,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tập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3)</a:t>
            </a:r>
            <a:endParaRPr lang="vi-VN" sz="3733" i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239599-2BEC-4335-A79E-BA1286F98133}"/>
              </a:ext>
            </a:extLst>
          </p:cNvPr>
          <p:cNvSpPr txBox="1"/>
          <p:nvPr/>
        </p:nvSpPr>
        <p:spPr>
          <a:xfrm>
            <a:off x="220805" y="6003126"/>
            <a:ext cx="10910284" cy="656525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623443"/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chữa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uây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oang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uyt</a:t>
            </a:r>
            <a:endParaRPr lang="en-US" altLang="en-US" sz="3200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16B4AA-A158-4FE9-A887-06B571E8E6CD}"/>
              </a:ext>
            </a:extLst>
          </p:cNvPr>
          <p:cNvSpPr txBox="1"/>
          <p:nvPr/>
        </p:nvSpPr>
        <p:spPr>
          <a:xfrm>
            <a:off x="2777490" y="3095832"/>
            <a:ext cx="2034540" cy="66633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73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hoảng</a:t>
            </a:r>
            <a:endParaRPr lang="en-US" sz="373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E0E5C4-48DA-415A-84E8-282B1A71600C}"/>
              </a:ext>
            </a:extLst>
          </p:cNvPr>
          <p:cNvSpPr txBox="1"/>
          <p:nvPr/>
        </p:nvSpPr>
        <p:spPr>
          <a:xfrm>
            <a:off x="9081330" y="2538412"/>
            <a:ext cx="2034540" cy="66633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73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khuấy</a:t>
            </a:r>
            <a:endParaRPr lang="en-US" sz="373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B0B8F7-3B0F-4E87-ACFF-35096D561484}"/>
              </a:ext>
            </a:extLst>
          </p:cNvPr>
          <p:cNvSpPr txBox="1"/>
          <p:nvPr/>
        </p:nvSpPr>
        <p:spPr>
          <a:xfrm>
            <a:off x="8915400" y="3095832"/>
            <a:ext cx="2034540" cy="66633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73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Suỵt</a:t>
            </a:r>
            <a:endParaRPr lang="en-US" sz="373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895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形标注 1"/>
          <p:cNvSpPr/>
          <p:nvPr/>
        </p:nvSpPr>
        <p:spPr>
          <a:xfrm>
            <a:off x="4121141" y="1445865"/>
            <a:ext cx="2960090" cy="1454680"/>
          </a:xfrm>
          <a:prstGeom prst="wedgeEllipseCallout">
            <a:avLst>
              <a:gd name="adj1" fmla="val 11197"/>
              <a:gd name="adj2" fmla="val 80272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100000">
                <a:srgbClr val="FF0000">
                  <a:tint val="44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圆角矩形标注 3"/>
          <p:cNvSpPr/>
          <p:nvPr/>
        </p:nvSpPr>
        <p:spPr>
          <a:xfrm>
            <a:off x="653717" y="1605589"/>
            <a:ext cx="2571768" cy="1434879"/>
          </a:xfrm>
          <a:prstGeom prst="wedgeRoundRectCallout">
            <a:avLst>
              <a:gd name="adj1" fmla="val -1644"/>
              <a:gd name="adj2" fmla="val 76875"/>
              <a:gd name="adj3" fmla="val 16667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00B0F0">
                  <a:tint val="44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矩形标注 9"/>
          <p:cNvSpPr/>
          <p:nvPr/>
        </p:nvSpPr>
        <p:spPr>
          <a:xfrm>
            <a:off x="7754499" y="1350787"/>
            <a:ext cx="3084881" cy="1231797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06845" y="1445865"/>
            <a:ext cx="28054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0" indent="-457189" algn="ctr" defTabSz="1219170">
              <a:defRPr/>
            </a:pPr>
            <a:r>
              <a:rPr lang="en-US" altLang="zh-CN" sz="54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altLang="zh-CN" sz="5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khuấy</a:t>
            </a:r>
            <a:r>
              <a:rPr lang="en-US" altLang="zh-CN" sz="5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275807" y="1520527"/>
            <a:ext cx="2805424" cy="1168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dỏng</a:t>
            </a:r>
            <a:r>
              <a:rPr kumimoji="0" lang="en-US" altLang="zh-CN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7844384" y="1350787"/>
            <a:ext cx="3504327" cy="1168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hoảng</a:t>
            </a:r>
            <a:r>
              <a:rPr kumimoji="0" lang="en-US" altLang="zh-CN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218" name="Picture 2" descr="F:\360安全浏览器下载\六一\Nipic_2531170_b95b5e79d8a6cffe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197" y="3436906"/>
            <a:ext cx="1920289" cy="289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360安全浏览器下载\六一\Nipic_2531170_b95b5e79d8a6cffe\未标题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999" y="3623682"/>
            <a:ext cx="1748264" cy="240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768" y="3557827"/>
            <a:ext cx="1970463" cy="247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388F83-2F86-415A-B996-49254E2DAF6D}"/>
              </a:ext>
            </a:extLst>
          </p:cNvPr>
          <p:cNvSpPr txBox="1"/>
          <p:nvPr/>
        </p:nvSpPr>
        <p:spPr>
          <a:xfrm>
            <a:off x="3550489" y="444536"/>
            <a:ext cx="5388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450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9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0" grpId="0" animBg="1"/>
      <p:bldP spid="34" grpId="0"/>
      <p:bldP spid="35" grpId="0"/>
      <p:bldP spid="36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936B306-7C91-429B-BB92-71ADAA799E39}"/>
              </a:ext>
            </a:extLst>
          </p:cNvPr>
          <p:cNvSpPr txBox="1"/>
          <p:nvPr/>
        </p:nvSpPr>
        <p:spPr>
          <a:xfrm>
            <a:off x="344825" y="1275236"/>
            <a:ext cx="11502351" cy="46879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Thỏ có đôi tai dài và to. Bị bạn bè chê, thỏ buồn lắm. Thỏ bố động viên: “Rồi con sẽ thấy tai mình rất đẹp.”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  Một lần, thỏ và các bạn đi chơi xa, quên khuấy đường về. Ai cũng hoảng sợ. Thỏ chợt dỏng tai: “Suỵt! Có tiếng bố tớ gọi.”Cả nhóm đi theo hướng có tiếng gọi. Tất cả về được nhà. Các bạn tấm tắc khen tai thỏ thật tuyệt.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Từ đó thỏ không còn buồn vì đôi tai nữa.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(Theo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chuyện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bé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mầm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non,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tập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3)</a:t>
            </a:r>
            <a:endParaRPr kumimoji="0" lang="vi-VN" sz="37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36BAA3-84BB-4959-BA9C-76204A90698C}"/>
              </a:ext>
            </a:extLst>
          </p:cNvPr>
          <p:cNvSpPr txBox="1"/>
          <p:nvPr/>
        </p:nvSpPr>
        <p:spPr>
          <a:xfrm>
            <a:off x="7038724" y="6119464"/>
            <a:ext cx="4808451" cy="738536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altLang="en-US" sz="3733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BAAFB7-C131-4139-A22C-8D3A7BC6809A}"/>
              </a:ext>
            </a:extLst>
          </p:cNvPr>
          <p:cNvCxnSpPr/>
          <p:nvPr/>
        </p:nvCxnSpPr>
        <p:spPr>
          <a:xfrm flipH="1">
            <a:off x="4927946" y="1383415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8019D45-CB1F-4E3A-8FA9-271E17F4AE5B}"/>
              </a:ext>
            </a:extLst>
          </p:cNvPr>
          <p:cNvCxnSpPr/>
          <p:nvPr/>
        </p:nvCxnSpPr>
        <p:spPr>
          <a:xfrm flipH="1">
            <a:off x="10677236" y="1275236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DE572B-3CE3-4232-9303-E30D8BB7FA92}"/>
              </a:ext>
            </a:extLst>
          </p:cNvPr>
          <p:cNvCxnSpPr/>
          <p:nvPr/>
        </p:nvCxnSpPr>
        <p:spPr>
          <a:xfrm flipH="1">
            <a:off x="9739976" y="1919989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4C3EBB-84F8-40AC-9118-A0E32310C716}"/>
              </a:ext>
            </a:extLst>
          </p:cNvPr>
          <p:cNvCxnSpPr/>
          <p:nvPr/>
        </p:nvCxnSpPr>
        <p:spPr>
          <a:xfrm flipH="1">
            <a:off x="1007456" y="3061270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3D63CC7-507D-4FA4-9C7C-19E51A436BE7}"/>
              </a:ext>
            </a:extLst>
          </p:cNvPr>
          <p:cNvCxnSpPr/>
          <p:nvPr/>
        </p:nvCxnSpPr>
        <p:spPr>
          <a:xfrm flipH="1">
            <a:off x="4877146" y="2980735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1E74C5-E69B-470C-B7C3-A26CFCB6914C}"/>
              </a:ext>
            </a:extLst>
          </p:cNvPr>
          <p:cNvCxnSpPr/>
          <p:nvPr/>
        </p:nvCxnSpPr>
        <p:spPr>
          <a:xfrm flipH="1">
            <a:off x="2271106" y="3588318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F13A8A8-D87A-42DE-866E-9AF6EE3621B8}"/>
              </a:ext>
            </a:extLst>
          </p:cNvPr>
          <p:cNvCxnSpPr/>
          <p:nvPr/>
        </p:nvCxnSpPr>
        <p:spPr>
          <a:xfrm flipH="1">
            <a:off x="9865360" y="3547474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DCAC54-CFC3-4D7F-B8E0-68847924AB47}"/>
              </a:ext>
            </a:extLst>
          </p:cNvPr>
          <p:cNvCxnSpPr/>
          <p:nvPr/>
        </p:nvCxnSpPr>
        <p:spPr>
          <a:xfrm flipH="1">
            <a:off x="2344420" y="4114213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48EE073-B073-4C90-8C64-B3F5E97A5DFB}"/>
              </a:ext>
            </a:extLst>
          </p:cNvPr>
          <p:cNvCxnSpPr/>
          <p:nvPr/>
        </p:nvCxnSpPr>
        <p:spPr>
          <a:xfrm flipH="1">
            <a:off x="10148275" y="4114213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A2DD702-1CAA-4B8C-B163-2E9E3447E8EB}"/>
              </a:ext>
            </a:extLst>
          </p:cNvPr>
          <p:cNvGrpSpPr>
            <a:grpSpLocks/>
          </p:cNvGrpSpPr>
          <p:nvPr/>
        </p:nvGrpSpPr>
        <p:grpSpPr bwMode="auto">
          <a:xfrm rot="320318">
            <a:off x="8665008" y="4680952"/>
            <a:ext cx="142875" cy="571500"/>
            <a:chOff x="5029200" y="3423349"/>
            <a:chExt cx="107372" cy="42929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ACEEFA8-6ADA-48B9-9C49-A630A93E8879}"/>
                </a:ext>
              </a:extLst>
            </p:cNvPr>
            <p:cNvCxnSpPr/>
            <p:nvPr/>
          </p:nvCxnSpPr>
          <p:spPr>
            <a:xfrm flipH="1">
              <a:off x="5029200" y="3423349"/>
              <a:ext cx="38177" cy="42571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045780E-7A48-478C-A144-3834999878A8}"/>
                </a:ext>
              </a:extLst>
            </p:cNvPr>
            <p:cNvCxnSpPr/>
            <p:nvPr/>
          </p:nvCxnSpPr>
          <p:spPr>
            <a:xfrm flipH="1">
              <a:off x="5098395" y="3426927"/>
              <a:ext cx="38177" cy="42571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67252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84" y="1177326"/>
            <a:ext cx="11513574" cy="540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9" descr="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300">
            <a:off x="-2622533" y="6284612"/>
            <a:ext cx="1274233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90" descr="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5928" y="6943724"/>
            <a:ext cx="2252133" cy="10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-406917" y="6872411"/>
            <a:ext cx="1661583" cy="80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360安全浏览器下载\六一\Nipic_2531170_b95b5e79d8a6cffe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2931" y="440024"/>
            <a:ext cx="2177371" cy="29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D25C7C3-ED06-473F-B22C-1832C88A3413}"/>
              </a:ext>
            </a:extLst>
          </p:cNvPr>
          <p:cNvSpPr/>
          <p:nvPr/>
        </p:nvSpPr>
        <p:spPr>
          <a:xfrm>
            <a:off x="3826654" y="585733"/>
            <a:ext cx="5374433" cy="802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FDC77F-E9DE-42E7-8CA5-911EE36D5E3F}"/>
              </a:ext>
            </a:extLst>
          </p:cNvPr>
          <p:cNvSpPr txBox="1"/>
          <p:nvPr/>
        </p:nvSpPr>
        <p:spPr>
          <a:xfrm>
            <a:off x="1636079" y="2752945"/>
            <a:ext cx="9221151" cy="1415724"/>
          </a:xfrm>
          <a:prstGeom prst="rect">
            <a:avLst/>
          </a:prstGeom>
          <a:noFill/>
        </p:spPr>
        <p:txBody>
          <a:bodyPr wrap="square"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just" defTabSz="1217583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20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Một lần, thỏ và các bạn đi chơi xa, quên khuấy đường về. </a:t>
            </a:r>
            <a:endParaRPr kumimoji="0" lang="vi-VN" altLang="en-US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53C9B27-2BFC-49BA-8F21-764997DC359D}"/>
              </a:ext>
            </a:extLst>
          </p:cNvPr>
          <p:cNvCxnSpPr>
            <a:cxnSpLocks/>
          </p:cNvCxnSpPr>
          <p:nvPr/>
        </p:nvCxnSpPr>
        <p:spPr>
          <a:xfrm flipH="1">
            <a:off x="3695167" y="2819956"/>
            <a:ext cx="50800" cy="5667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CA5666-7F1D-4532-AC54-B1B8E07B538A}"/>
              </a:ext>
            </a:extLst>
          </p:cNvPr>
          <p:cNvGrpSpPr>
            <a:grpSpLocks/>
          </p:cNvGrpSpPr>
          <p:nvPr/>
        </p:nvGrpSpPr>
        <p:grpSpPr bwMode="auto">
          <a:xfrm>
            <a:off x="5471247" y="3413632"/>
            <a:ext cx="108716" cy="581025"/>
            <a:chOff x="2590800" y="2272159"/>
            <a:chExt cx="98712" cy="43561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224CC79-9890-4CFB-AA53-50CA342A43E4}"/>
                </a:ext>
              </a:extLst>
            </p:cNvPr>
            <p:cNvCxnSpPr/>
            <p:nvPr/>
          </p:nvCxnSpPr>
          <p:spPr>
            <a:xfrm flipH="1">
              <a:off x="2590800" y="2272159"/>
              <a:ext cx="38058" cy="42490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BAC959A-6448-414B-9E45-87051B6C6B54}"/>
                </a:ext>
              </a:extLst>
            </p:cNvPr>
            <p:cNvCxnSpPr/>
            <p:nvPr/>
          </p:nvCxnSpPr>
          <p:spPr>
            <a:xfrm flipH="1">
              <a:off x="2651454" y="2282871"/>
              <a:ext cx="38058" cy="42490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FE4D7C3-9D18-4113-98A7-7136CED88FD6}"/>
              </a:ext>
            </a:extLst>
          </p:cNvPr>
          <p:cNvCxnSpPr>
            <a:cxnSpLocks/>
          </p:cNvCxnSpPr>
          <p:nvPr/>
        </p:nvCxnSpPr>
        <p:spPr>
          <a:xfrm flipH="1">
            <a:off x="7076014" y="2823669"/>
            <a:ext cx="50800" cy="5667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0B8B8E4-BBBF-4C5C-9FCF-92060747E73A}"/>
              </a:ext>
            </a:extLst>
          </p:cNvPr>
          <p:cNvCxnSpPr>
            <a:cxnSpLocks/>
          </p:cNvCxnSpPr>
          <p:nvPr/>
        </p:nvCxnSpPr>
        <p:spPr>
          <a:xfrm flipH="1">
            <a:off x="9453104" y="2819958"/>
            <a:ext cx="50800" cy="5667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5201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6.58017E-7 L 0.30851 -0.271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135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10565E-6 L 0.36493 -0.3324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7" y="-1662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6435E-6 L 0.81181 -0.8056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40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640E5D-0110-4827-9666-EC9EBAE24182}"/>
              </a:ext>
            </a:extLst>
          </p:cNvPr>
          <p:cNvSpPr txBox="1"/>
          <p:nvPr/>
        </p:nvSpPr>
        <p:spPr>
          <a:xfrm>
            <a:off x="4704978" y="342830"/>
            <a:ext cx="5443297" cy="99520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Đôi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tai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xấu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xí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6B306-7C91-429B-BB92-71ADAA799E39}"/>
              </a:ext>
            </a:extLst>
          </p:cNvPr>
          <p:cNvSpPr txBox="1"/>
          <p:nvPr/>
        </p:nvSpPr>
        <p:spPr>
          <a:xfrm>
            <a:off x="344825" y="1275236"/>
            <a:ext cx="11502351" cy="46879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Thỏ có đôi tai dài và to. Bị bạn bè chê, thỏ buồn lắm. Thỏ bố động viên: “Rồi con sẽ thấy tai mình rất đẹp.”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  Một lần, thỏ và các bạn đi chơi xa, quên khuấy đường về. Ai cũng hoảng sợ. Thỏ chợt dỏng tai: “Suỵt! Có tiếng bố tớ gọi.” Cả nhóm đi theo hướng có tiếng gọi. Tất cả về được nhà. Các bạn tấm tắc khen tai thỏ thật tuyệt.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Từ đó thỏ không còn buồn vì đôi tai nữa.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(Theo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chuyện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bé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mầm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non,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tập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3)</a:t>
            </a:r>
            <a:endParaRPr kumimoji="0" lang="vi-VN" sz="37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6244A7-699E-49A7-9E93-F00C2359B23F}"/>
              </a:ext>
            </a:extLst>
          </p:cNvPr>
          <p:cNvSpPr txBox="1"/>
          <p:nvPr/>
        </p:nvSpPr>
        <p:spPr>
          <a:xfrm>
            <a:off x="343433" y="5963186"/>
            <a:ext cx="5752567" cy="820738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623443"/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31F2C6B-3032-47B8-881B-BA590AFEE785}"/>
              </a:ext>
            </a:extLst>
          </p:cNvPr>
          <p:cNvSpPr/>
          <p:nvPr/>
        </p:nvSpPr>
        <p:spPr>
          <a:xfrm>
            <a:off x="291314" y="1451339"/>
            <a:ext cx="11390146" cy="995210"/>
          </a:xfrm>
          <a:prstGeom prst="roundRect">
            <a:avLst/>
          </a:prstGeom>
          <a:noFill/>
          <a:ln w="38100">
            <a:solidFill>
              <a:srgbClr val="F5663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华康少女文字W5(P)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9D6B63F-6420-460D-A398-CCD370350D90}"/>
              </a:ext>
            </a:extLst>
          </p:cNvPr>
          <p:cNvSpPr/>
          <p:nvPr/>
        </p:nvSpPr>
        <p:spPr>
          <a:xfrm>
            <a:off x="428136" y="2622653"/>
            <a:ext cx="11390146" cy="2146082"/>
          </a:xfrm>
          <a:prstGeom prst="roundRect">
            <a:avLst/>
          </a:prstGeom>
          <a:noFill/>
          <a:ln w="38100">
            <a:solidFill>
              <a:srgbClr val="F5663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华康少女文字W5(P)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1A1DACE-5057-4DE4-A65A-17D81BF7492E}"/>
              </a:ext>
            </a:extLst>
          </p:cNvPr>
          <p:cNvSpPr/>
          <p:nvPr/>
        </p:nvSpPr>
        <p:spPr>
          <a:xfrm>
            <a:off x="545707" y="4883411"/>
            <a:ext cx="8312543" cy="451420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1E3E1DF-DB73-4D47-892A-CC163763655B}"/>
              </a:ext>
            </a:extLst>
          </p:cNvPr>
          <p:cNvSpPr/>
          <p:nvPr/>
        </p:nvSpPr>
        <p:spPr>
          <a:xfrm>
            <a:off x="-64736" y="4768735"/>
            <a:ext cx="610443" cy="5660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61DF7E4-EF52-428F-9E47-E90213183589}"/>
              </a:ext>
            </a:extLst>
          </p:cNvPr>
          <p:cNvSpPr/>
          <p:nvPr/>
        </p:nvSpPr>
        <p:spPr>
          <a:xfrm>
            <a:off x="-81866" y="2559849"/>
            <a:ext cx="610443" cy="5660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CBF07EA-8045-4FE7-A7E7-52BC72B5CC80}"/>
              </a:ext>
            </a:extLst>
          </p:cNvPr>
          <p:cNvSpPr/>
          <p:nvPr/>
        </p:nvSpPr>
        <p:spPr>
          <a:xfrm>
            <a:off x="-165177" y="928267"/>
            <a:ext cx="610443" cy="5660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0E7093-49C4-44D3-A2A6-FBF656A8E186}"/>
              </a:ext>
            </a:extLst>
          </p:cNvPr>
          <p:cNvSpPr txBox="1"/>
          <p:nvPr/>
        </p:nvSpPr>
        <p:spPr>
          <a:xfrm>
            <a:off x="291314" y="6001156"/>
            <a:ext cx="5752567" cy="820738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altLang="en-US" sz="4267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738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4887" y="30511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697978" y="1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8" y="5297406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2" y="4822265"/>
            <a:ext cx="1698437" cy="19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1719396" y="165473"/>
            <a:ext cx="4633600" cy="2209800"/>
          </a:xfrm>
          <a:prstGeom prst="wedgeEllipseCallout">
            <a:avLst>
              <a:gd name="adj1" fmla="val 11292"/>
              <a:gd name="adj2" fmla="val 839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Trời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bắt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đầu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trở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lạnh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mẹ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nghĩ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chúng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nên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vào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rừng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nhặt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một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ít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hạt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dẻ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trữ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mùa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đông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4905632" y="5209655"/>
            <a:ext cx="3476368" cy="1578607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Vâng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ạ!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Bây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giờ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chúng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hãy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ngay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thôi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mẹ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!</a:t>
            </a:r>
          </a:p>
        </p:txBody>
      </p:sp>
      <p:sp>
        <p:nvSpPr>
          <p:cNvPr id="2" name="Rectangle: Rounded Corners 1">
            <a:hlinkClick r:id="rId10" action="ppaction://hlinksldjump"/>
            <a:extLst>
              <a:ext uri="{FF2B5EF4-FFF2-40B4-BE49-F238E27FC236}">
                <a16:creationId xmlns:a16="http://schemas.microsoft.com/office/drawing/2014/main" id="{1D47345B-BE69-456A-B777-609562FD6EAE}"/>
              </a:ext>
            </a:extLst>
          </p:cNvPr>
          <p:cNvSpPr/>
          <p:nvPr/>
        </p:nvSpPr>
        <p:spPr>
          <a:xfrm>
            <a:off x="9669930" y="165474"/>
            <a:ext cx="2115671" cy="5756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 err="1">
                <a:solidFill>
                  <a:prstClr val="white"/>
                </a:solidFill>
                <a:latin typeface="Calibri"/>
                <a:sym typeface="Arial" panose="020B0604020202020204"/>
              </a:rPr>
              <a:t>Đến</a:t>
            </a:r>
            <a:r>
              <a:rPr lang="en-US" sz="1867" kern="0" dirty="0">
                <a:solidFill>
                  <a:prstClr val="white"/>
                </a:solidFill>
                <a:latin typeface="Calibri"/>
                <a:sym typeface="Arial" panose="020B0604020202020204"/>
              </a:rPr>
              <a:t> </a:t>
            </a:r>
            <a:r>
              <a:rPr lang="en-US" sz="1867" kern="0" dirty="0" err="1">
                <a:solidFill>
                  <a:prstClr val="white"/>
                </a:solidFill>
                <a:latin typeface="Calibri"/>
                <a:sym typeface="Arial" panose="020B0604020202020204"/>
              </a:rPr>
              <a:t>bài</a:t>
            </a:r>
            <a:r>
              <a:rPr lang="en-US" sz="1867" kern="0" dirty="0">
                <a:solidFill>
                  <a:prstClr val="white"/>
                </a:solidFill>
                <a:latin typeface="Calibri"/>
                <a:sym typeface="Arial" panose="020B0604020202020204"/>
              </a:rPr>
              <a:t> </a:t>
            </a:r>
            <a:r>
              <a:rPr lang="en-US" sz="1867" kern="0" dirty="0" err="1">
                <a:solidFill>
                  <a:prstClr val="white"/>
                </a:solidFill>
                <a:latin typeface="Calibri"/>
                <a:sym typeface="Arial" panose="020B0604020202020204"/>
              </a:rPr>
              <a:t>mới</a:t>
            </a:r>
            <a:endParaRPr lang="en-US" sz="1867" kern="0" dirty="0">
              <a:solidFill>
                <a:prstClr val="white"/>
              </a:solidFill>
              <a:latin typeface="Calibri"/>
              <a:sym typeface="Arial" panose="020B0604020202020204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95682" y="5430283"/>
            <a:ext cx="1733550" cy="15369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9089" y="175369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8833" y="1107890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09457" y="232226"/>
            <a:ext cx="511318" cy="5113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6697" y="952561"/>
            <a:ext cx="4637808" cy="23332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102" y="3688008"/>
            <a:ext cx="4947248" cy="2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2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640E5D-0110-4827-9666-EC9EBAE24182}"/>
              </a:ext>
            </a:extLst>
          </p:cNvPr>
          <p:cNvSpPr txBox="1"/>
          <p:nvPr/>
        </p:nvSpPr>
        <p:spPr>
          <a:xfrm>
            <a:off x="4704978" y="342830"/>
            <a:ext cx="5443297" cy="99520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Đôi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tai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xấu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xí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6B306-7C91-429B-BB92-71ADAA799E39}"/>
              </a:ext>
            </a:extLst>
          </p:cNvPr>
          <p:cNvSpPr txBox="1"/>
          <p:nvPr/>
        </p:nvSpPr>
        <p:spPr>
          <a:xfrm>
            <a:off x="344825" y="1275236"/>
            <a:ext cx="11502351" cy="46879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Thỏ có đôi tai dài và to. Bị bạn bè chê, thỏ buồn lắm. Thỏ bố động viên: “Rồi con sẽ thấy tai mình rất đẹp.”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  Một lần, thỏ và các bạn đi chơi xa, quên khuấy đường về. Ai cũng hoảng sợ. Thỏ chợt dỏng tai: “Suỵt! Có tiếng bố tớ gọi.” Cả nhóm đi theo hướng có tiếng gọi. Tất cả về được nhà. Các bạn tấm tắc khen tai thỏ thật tuyệt.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Từ đó thỏ không còn buồn vì đôi tai nữa.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(Theo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chuyện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bé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mầm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non,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tập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3)</a:t>
            </a:r>
            <a:endParaRPr kumimoji="0" lang="vi-VN" sz="37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1E3E1DF-DB73-4D47-892A-CC163763655B}"/>
              </a:ext>
            </a:extLst>
          </p:cNvPr>
          <p:cNvSpPr/>
          <p:nvPr/>
        </p:nvSpPr>
        <p:spPr>
          <a:xfrm>
            <a:off x="140044" y="4814455"/>
            <a:ext cx="610443" cy="5660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61DF7E4-EF52-428F-9E47-E90213183589}"/>
              </a:ext>
            </a:extLst>
          </p:cNvPr>
          <p:cNvSpPr/>
          <p:nvPr/>
        </p:nvSpPr>
        <p:spPr>
          <a:xfrm>
            <a:off x="287674" y="2472145"/>
            <a:ext cx="610443" cy="5660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CBF07EA-8045-4FE7-A7E7-52BC72B5CC80}"/>
              </a:ext>
            </a:extLst>
          </p:cNvPr>
          <p:cNvSpPr/>
          <p:nvPr/>
        </p:nvSpPr>
        <p:spPr>
          <a:xfrm>
            <a:off x="-165177" y="1338039"/>
            <a:ext cx="610443" cy="5660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3473703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355835" y="1619713"/>
            <a:ext cx="6630056" cy="4897732"/>
            <a:chOff x="4157490" y="183066"/>
            <a:chExt cx="6195713" cy="496793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183066"/>
              <a:ext cx="6195713" cy="4967932"/>
              <a:chOff x="4125651" y="161655"/>
              <a:chExt cx="6195713" cy="4967932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161655"/>
                <a:ext cx="6138785" cy="3928840"/>
                <a:chOff x="7603399" y="2227813"/>
                <a:chExt cx="3825558" cy="2799613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227813"/>
                  <a:ext cx="3825558" cy="2112080"/>
                  <a:chOff x="8047282" y="-204788"/>
                  <a:chExt cx="3825558" cy="2112080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11429" y="-204788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640E5D-0110-4827-9666-EC9EBAE24182}"/>
              </a:ext>
            </a:extLst>
          </p:cNvPr>
          <p:cNvSpPr txBox="1"/>
          <p:nvPr/>
        </p:nvSpPr>
        <p:spPr>
          <a:xfrm>
            <a:off x="4704978" y="342830"/>
            <a:ext cx="5443297" cy="99520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Đôi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tai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xấu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xí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6B306-7C91-429B-BB92-71ADAA799E39}"/>
              </a:ext>
            </a:extLst>
          </p:cNvPr>
          <p:cNvSpPr txBox="1"/>
          <p:nvPr/>
        </p:nvSpPr>
        <p:spPr>
          <a:xfrm>
            <a:off x="344825" y="1275236"/>
            <a:ext cx="11502351" cy="46879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Thỏ có đôi tai dài và to. Bị bạn bè chê, thỏ buồn lắm. Thỏ bố động viên: “Rồi con sẽ thấy tai mình rất đẹp.”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  Một lần, thỏ và các bạn đi chơi xa, quên khuấy đường về. Ai cũng hoảng sợ. Thỏ chợt dỏng tai: “Suỵt! Có tiếng bố tớ gọi.” Cả nhóm đi theo hướng có tiếng gọi. Tất cả về được nhà. Các bạn tấm tắc khen tai thỏ thật tuyệt.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Từ đó thỏ không còn buồn vì đôi tai nữa.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(Theo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chuyện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bé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mầm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non,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tập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3)</a:t>
            </a:r>
            <a:endParaRPr kumimoji="0" lang="vi-VN" sz="37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12805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72" y="666389"/>
            <a:ext cx="1680072" cy="140971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8" name="Rounded Rectangle 27"/>
          <p:cNvSpPr/>
          <p:nvPr/>
        </p:nvSpPr>
        <p:spPr>
          <a:xfrm>
            <a:off x="2696657" y="1785307"/>
            <a:ext cx="6504535" cy="3239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16127" t="11921" r="14764" b="20863"/>
          <a:stretch/>
        </p:blipFill>
        <p:spPr>
          <a:xfrm>
            <a:off x="3710549" y="2196156"/>
            <a:ext cx="4476749" cy="225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121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05855" y="88140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05855" y="127387"/>
            <a:ext cx="511318" cy="511318"/>
          </a:xfrm>
          <a:prstGeom prst="rect">
            <a:avLst/>
          </a:prstGeom>
        </p:spPr>
      </p:pic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724676" y="691054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2527023" y="684452"/>
            <a:ext cx="97628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81" name="Group 80"/>
          <p:cNvGrpSpPr/>
          <p:nvPr/>
        </p:nvGrpSpPr>
        <p:grpSpPr>
          <a:xfrm>
            <a:off x="305855" y="1542396"/>
            <a:ext cx="11543245" cy="1557643"/>
            <a:chOff x="286608" y="1352136"/>
            <a:chExt cx="11593441" cy="3976626"/>
          </a:xfrm>
        </p:grpSpPr>
        <p:sp>
          <p:nvSpPr>
            <p:cNvPr id="82" name="Rounded Rectangle 81"/>
            <p:cNvSpPr/>
            <p:nvPr/>
          </p:nvSpPr>
          <p:spPr>
            <a:xfrm>
              <a:off x="950527" y="1352136"/>
              <a:ext cx="10929522" cy="3976626"/>
            </a:xfrm>
            <a:prstGeom prst="roundRect">
              <a:avLst>
                <a:gd name="adj" fmla="val 11248"/>
              </a:avLst>
            </a:prstGeom>
            <a:noFill/>
            <a:ln w="28575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3" name="Teardrop 82"/>
            <p:cNvSpPr/>
            <p:nvPr/>
          </p:nvSpPr>
          <p:spPr>
            <a:xfrm>
              <a:off x="286608" y="1352136"/>
              <a:ext cx="469229" cy="1095474"/>
            </a:xfrm>
            <a:prstGeom prst="teardrop">
              <a:avLst/>
            </a:prstGeom>
            <a:solidFill>
              <a:srgbClr val="99FF99"/>
            </a:solidFill>
            <a:ln w="12700" cap="flat" cmpd="sng" algn="ctr">
              <a:solidFill>
                <a:srgbClr val="F794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84" name="Rectangle 83"/>
          <p:cNvSpPr/>
          <p:nvPr/>
        </p:nvSpPr>
        <p:spPr>
          <a:xfrm>
            <a:off x="1102812" y="1788487"/>
            <a:ext cx="105630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spcAft>
                <a:spcPts val="120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to.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chê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D4A5081-2B7A-48C4-B762-AFC49AA066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230" y="3250097"/>
            <a:ext cx="6742217" cy="2723241"/>
          </a:xfrm>
          <a:prstGeom prst="rect">
            <a:avLst/>
          </a:prstGeom>
        </p:spPr>
      </p:pic>
      <p:sp>
        <p:nvSpPr>
          <p:cNvPr id="20" name="Google Shape;304;p9">
            <a:extLst>
              <a:ext uri="{FF2B5EF4-FFF2-40B4-BE49-F238E27FC236}">
                <a16:creationId xmlns:a16="http://schemas.microsoft.com/office/drawing/2014/main" id="{48A44F9D-F1F7-4CB3-9347-6BC1629B7DD4}"/>
              </a:ext>
            </a:extLst>
          </p:cNvPr>
          <p:cNvSpPr/>
          <p:nvPr/>
        </p:nvSpPr>
        <p:spPr>
          <a:xfrm>
            <a:off x="817174" y="6032810"/>
            <a:ext cx="11340861" cy="779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Thỏ</a:t>
            </a:r>
            <a:r>
              <a:rPr lang="en-US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buồn</a:t>
            </a:r>
            <a:r>
              <a:rPr lang="en-US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vì</a:t>
            </a:r>
            <a:r>
              <a:rPr lang="en-US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bị</a:t>
            </a:r>
            <a:r>
              <a:rPr lang="en-US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bạn</a:t>
            </a:r>
            <a:r>
              <a:rPr lang="en-US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bè</a:t>
            </a:r>
            <a:r>
              <a:rPr lang="en-US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chê</a:t>
            </a:r>
            <a:r>
              <a:rPr lang="en-US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đôi</a:t>
            </a:r>
            <a:r>
              <a:rPr lang="en-US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tai </a:t>
            </a:r>
            <a:r>
              <a:rPr lang="en-US" sz="4267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vừa</a:t>
            </a:r>
            <a:r>
              <a:rPr lang="en-US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dài</a:t>
            </a:r>
            <a:r>
              <a:rPr lang="en-US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vừa</a:t>
            </a:r>
            <a:r>
              <a:rPr lang="en-US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to </a:t>
            </a:r>
            <a:endParaRPr sz="4267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29021277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4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233398" y="50563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324626" y="0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2056819" y="50563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gì xảy ra trong lần thỏ và các bạn đi chơi xa?</a:t>
            </a:r>
          </a:p>
        </p:txBody>
      </p:sp>
      <p:grpSp>
        <p:nvGrpSpPr>
          <p:cNvPr id="81" name="Group 80"/>
          <p:cNvGrpSpPr/>
          <p:nvPr/>
        </p:nvGrpSpPr>
        <p:grpSpPr>
          <a:xfrm>
            <a:off x="94413" y="851342"/>
            <a:ext cx="11354637" cy="2154748"/>
            <a:chOff x="525412" y="1352136"/>
            <a:chExt cx="11354637" cy="3976626"/>
          </a:xfrm>
        </p:grpSpPr>
        <p:sp>
          <p:nvSpPr>
            <p:cNvPr id="82" name="Rounded Rectangle 81"/>
            <p:cNvSpPr/>
            <p:nvPr/>
          </p:nvSpPr>
          <p:spPr>
            <a:xfrm>
              <a:off x="950527" y="1352136"/>
              <a:ext cx="10929522" cy="3976626"/>
            </a:xfrm>
            <a:prstGeom prst="roundRect">
              <a:avLst>
                <a:gd name="adj" fmla="val 11248"/>
              </a:avLst>
            </a:prstGeom>
            <a:noFill/>
            <a:ln w="28575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3" name="Teardrop 82"/>
            <p:cNvSpPr/>
            <p:nvPr/>
          </p:nvSpPr>
          <p:spPr>
            <a:xfrm>
              <a:off x="525412" y="1352136"/>
              <a:ext cx="469229" cy="445491"/>
            </a:xfrm>
            <a:prstGeom prst="teardrop">
              <a:avLst/>
            </a:prstGeom>
            <a:solidFill>
              <a:srgbClr val="99FF99"/>
            </a:solidFill>
            <a:ln w="12700" cap="flat" cmpd="sng" algn="ctr">
              <a:solidFill>
                <a:srgbClr val="F794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84" name="Rectangle 83"/>
          <p:cNvSpPr/>
          <p:nvPr/>
        </p:nvSpPr>
        <p:spPr>
          <a:xfrm>
            <a:off x="695496" y="851342"/>
            <a:ext cx="1056305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spcAft>
                <a:spcPts val="1200"/>
              </a:spcAft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lần, thỏ và các bạn đi chơi xa, quên khuấy đường về. Ai cũng hoảng sợ. Thỏ chợt dỏng tai: “Suỵt! Có tiếng bố tớ gọi.” Cả nhóm đi theo hướng có tiếng gọi. Tất cả về được nhà. Các bạn tấm tắc khen tai thỏ thật tuyệt.</a:t>
            </a:r>
          </a:p>
        </p:txBody>
      </p:sp>
      <p:sp>
        <p:nvSpPr>
          <p:cNvPr id="19" name="Google Shape;304;p9">
            <a:extLst>
              <a:ext uri="{FF2B5EF4-FFF2-40B4-BE49-F238E27FC236}">
                <a16:creationId xmlns:a16="http://schemas.microsoft.com/office/drawing/2014/main" id="{2862755B-CF9D-4EDA-B11F-8D9504114E29}"/>
              </a:ext>
            </a:extLst>
          </p:cNvPr>
          <p:cNvSpPr/>
          <p:nvPr/>
        </p:nvSpPr>
        <p:spPr>
          <a:xfrm>
            <a:off x="6096000" y="3719022"/>
            <a:ext cx="5597648" cy="2093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vi-VN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Trong lần đi chơi xa , thỏ và các bạn đã quên khuấy đường về </a:t>
            </a:r>
            <a:endParaRPr kumimoji="0" sz="4267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20" name="Picture 2" descr="https://f2.photo.talk.zdn.vn/342378907592510301/bc83cb73e7cf1b9142de.jpg">
            <a:extLst>
              <a:ext uri="{FF2B5EF4-FFF2-40B4-BE49-F238E27FC236}">
                <a16:creationId xmlns:a16="http://schemas.microsoft.com/office/drawing/2014/main" id="{A70B6BDC-B8F0-48EF-A6CB-45B7D56AC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28" y="3310184"/>
            <a:ext cx="5244244" cy="291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3FCA165-6DC6-4292-85FC-EBBD5110EA1D}"/>
              </a:ext>
            </a:extLst>
          </p:cNvPr>
          <p:cNvSpPr/>
          <p:nvPr/>
        </p:nvSpPr>
        <p:spPr>
          <a:xfrm>
            <a:off x="1994463" y="50563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Ngờ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Google Shape;304;p9">
            <a:extLst>
              <a:ext uri="{FF2B5EF4-FFF2-40B4-BE49-F238E27FC236}">
                <a16:creationId xmlns:a16="http://schemas.microsoft.com/office/drawing/2014/main" id="{8B4A36B6-6B6E-4B74-881F-5EA56A9E23F6}"/>
              </a:ext>
            </a:extLst>
          </p:cNvPr>
          <p:cNvSpPr/>
          <p:nvPr/>
        </p:nvSpPr>
        <p:spPr>
          <a:xfrm>
            <a:off x="6159656" y="3714224"/>
            <a:ext cx="5244244" cy="2093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vi-VN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Cả nhóm tìm được đường về nhà nhờ</a:t>
            </a:r>
            <a:r>
              <a:rPr lang="en-US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vi-VN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đôi tai thỉnh của thỏ </a:t>
            </a:r>
            <a:endParaRPr kumimoji="0" sz="4267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grpSp>
        <p:nvGrpSpPr>
          <p:cNvPr id="23" name="PA_库_组合 5">
            <a:extLst>
              <a:ext uri="{FF2B5EF4-FFF2-40B4-BE49-F238E27FC236}">
                <a16:creationId xmlns:a16="http://schemas.microsoft.com/office/drawing/2014/main" id="{DD12E6BC-A283-4B8E-B349-723F24C300F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319793" y="-1"/>
            <a:ext cx="587835" cy="733599"/>
            <a:chOff x="1836100" y="2332000"/>
            <a:chExt cx="1572829" cy="895643"/>
          </a:xfrm>
        </p:grpSpPr>
        <p:sp>
          <p:nvSpPr>
            <p:cNvPr id="24" name="任意多边形 10">
              <a:extLst>
                <a:ext uri="{FF2B5EF4-FFF2-40B4-BE49-F238E27FC236}">
                  <a16:creationId xmlns:a16="http://schemas.microsoft.com/office/drawing/2014/main" id="{4B831CB9-A381-4638-A6F0-538984687968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任意多边形 11">
              <a:extLst>
                <a:ext uri="{FF2B5EF4-FFF2-40B4-BE49-F238E27FC236}">
                  <a16:creationId xmlns:a16="http://schemas.microsoft.com/office/drawing/2014/main" id="{3C59C1B1-6EDF-4E42-B144-405F11EB3616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文本框 12">
              <a:extLst>
                <a:ext uri="{FF2B5EF4-FFF2-40B4-BE49-F238E27FC236}">
                  <a16:creationId xmlns:a16="http://schemas.microsoft.com/office/drawing/2014/main" id="{B139C0C2-A0CB-47A3-B407-87E9E8CAF071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49172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0" grpId="1"/>
      <p:bldP spid="84" grpId="0"/>
      <p:bldP spid="19" grpId="0"/>
      <p:bldP spid="19" grpId="1"/>
      <p:bldP spid="21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-17584" y="5913701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724676" y="691054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 Light"/>
                  <a:ea typeface="方正静蕾简体" panose="02000000000000000000" pitchFamily="2" charset="-122"/>
                  <a:cs typeface="+mn-cs"/>
                </a:rPr>
                <a:t>4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2456869" y="74161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Viết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vào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vở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cho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hỏi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c ở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mục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3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/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19" name="组合 1"/>
          <p:cNvGrpSpPr/>
          <p:nvPr/>
        </p:nvGrpSpPr>
        <p:grpSpPr>
          <a:xfrm>
            <a:off x="1354129" y="1774794"/>
            <a:ext cx="9513228" cy="2747409"/>
            <a:chOff x="1354129" y="1774794"/>
            <a:chExt cx="9513228" cy="2747409"/>
          </a:xfrm>
        </p:grpSpPr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id="{08154B51-01D4-4435-9FA8-6C5220E38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56868" y="2030194"/>
              <a:ext cx="8410489" cy="1372660"/>
            </a:xfrm>
            <a:prstGeom prst="rect">
              <a:avLst/>
            </a:prstGeom>
          </p:spPr>
        </p:pic>
        <p:pic>
          <p:nvPicPr>
            <p:cNvPr id="21" name="图片 3">
              <a:extLst>
                <a:ext uri="{FF2B5EF4-FFF2-40B4-BE49-F238E27FC236}">
                  <a16:creationId xmlns:a16="http://schemas.microsoft.com/office/drawing/2014/main" id="{EC401102-F7EB-4883-81E7-4FF23F6E3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9014" y="3335552"/>
              <a:ext cx="8587865" cy="1186651"/>
            </a:xfrm>
            <a:prstGeom prst="rect">
              <a:avLst/>
            </a:prstGeom>
          </p:spPr>
        </p:pic>
        <p:sp>
          <p:nvSpPr>
            <p:cNvPr id="22" name="文本框 4">
              <a:extLst>
                <a:ext uri="{FF2B5EF4-FFF2-40B4-BE49-F238E27FC236}">
                  <a16:creationId xmlns:a16="http://schemas.microsoft.com/office/drawing/2014/main" id="{A0FBA709-7ADA-4829-B5FC-963396AEC836}"/>
                </a:ext>
              </a:extLst>
            </p:cNvPr>
            <p:cNvSpPr txBox="1"/>
            <p:nvPr/>
          </p:nvSpPr>
          <p:spPr>
            <a:xfrm>
              <a:off x="2949618" y="2737685"/>
              <a:ext cx="691986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defTabSz="1219170">
                <a:buClr>
                  <a:srgbClr val="000000"/>
                </a:buClr>
              </a:pPr>
              <a:r>
                <a:rPr lang="vi-VN" sz="3600" b="1" kern="0" dirty="0">
                  <a:solidFill>
                    <a:srgbClr val="00B0F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rPr>
                <a:t>Cả nhóm tìm được đường về nhà nhờ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endParaRPr>
            </a:p>
          </p:txBody>
        </p:sp>
        <p:pic>
          <p:nvPicPr>
            <p:cNvPr id="23" name="图片 2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43" t="11379" r="20842" b="8142"/>
            <a:stretch/>
          </p:blipFill>
          <p:spPr>
            <a:xfrm>
              <a:off x="1354129" y="1774794"/>
              <a:ext cx="1595489" cy="2372778"/>
            </a:xfrm>
            <a:prstGeom prst="rect">
              <a:avLst/>
            </a:prstGeom>
          </p:spPr>
        </p:pic>
      </p:grpSp>
      <p:sp>
        <p:nvSpPr>
          <p:cNvPr id="26" name="Google Shape;364;p12">
            <a:extLst>
              <a:ext uri="{FF2B5EF4-FFF2-40B4-BE49-F238E27FC236}">
                <a16:creationId xmlns:a16="http://schemas.microsoft.com/office/drawing/2014/main" id="{DA63BF8A-FEFB-42BD-BDE2-133E605DB76C}"/>
              </a:ext>
            </a:extLst>
          </p:cNvPr>
          <p:cNvSpPr/>
          <p:nvPr/>
        </p:nvSpPr>
        <p:spPr>
          <a:xfrm>
            <a:off x="3796196" y="3251823"/>
            <a:ext cx="7975568" cy="6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đôi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tai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thính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của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thỏ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endParaRPr lang="en-US" sz="36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252551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4;p11">
            <a:extLst>
              <a:ext uri="{FF2B5EF4-FFF2-40B4-BE49-F238E27FC236}">
                <a16:creationId xmlns:a16="http://schemas.microsoft.com/office/drawing/2014/main" id="{437302A5-3542-486F-99AF-4FA97AA6A5E0}"/>
              </a:ext>
            </a:extLst>
          </p:cNvPr>
          <p:cNvSpPr/>
          <p:nvPr/>
        </p:nvSpPr>
        <p:spPr>
          <a:xfrm>
            <a:off x="358203" y="736622"/>
            <a:ext cx="3690461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4267" kern="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267" kern="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4267" kern="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267" kern="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4267" kern="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800" b="1" kern="0" dirty="0">
                <a:solidFill>
                  <a:srgbClr val="4CA420"/>
                </a:solidFill>
                <a:latin typeface="Arial" panose="020B0604020202020204"/>
                <a:ea typeface="Arial Rounded"/>
                <a:cs typeface="Arial" panose="020B0604020202020204"/>
                <a:sym typeface="Arial" panose="020B0604020202020204"/>
              </a:rPr>
              <a:t>C</a:t>
            </a:r>
            <a:endParaRPr sz="4267" b="1" kern="0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  <a:extLst>
              <a:ext uri="{FF2B5EF4-FFF2-40B4-BE49-F238E27FC236}">
                <a16:creationId xmlns:a16="http://schemas.microsoft.com/office/drawing/2014/main" id="{5E3069FA-3E1B-4476-8FD6-6974DF29DD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498" y="0"/>
            <a:ext cx="7641265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DD1D48-BC05-4161-9D7A-98150429C790}"/>
              </a:ext>
            </a:extLst>
          </p:cNvPr>
          <p:cNvCxnSpPr/>
          <p:nvPr/>
        </p:nvCxnSpPr>
        <p:spPr>
          <a:xfrm>
            <a:off x="5684875" y="1049080"/>
            <a:ext cx="554310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6B3646-B3C4-45CD-B3A4-714D2900F9E3}"/>
              </a:ext>
            </a:extLst>
          </p:cNvPr>
          <p:cNvCxnSpPr/>
          <p:nvPr/>
        </p:nvCxnSpPr>
        <p:spPr>
          <a:xfrm flipV="1">
            <a:off x="5684875" y="2334436"/>
            <a:ext cx="5543107" cy="212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FDB0D6-B1EC-4CF2-AC2B-E6D07F4BCB91}"/>
              </a:ext>
            </a:extLst>
          </p:cNvPr>
          <p:cNvCxnSpPr/>
          <p:nvPr/>
        </p:nvCxnSpPr>
        <p:spPr>
          <a:xfrm>
            <a:off x="5684875" y="3539461"/>
            <a:ext cx="5543107" cy="283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7F580CA-5925-4493-B229-DC5BA021FC10}"/>
              </a:ext>
            </a:extLst>
          </p:cNvPr>
          <p:cNvCxnSpPr/>
          <p:nvPr/>
        </p:nvCxnSpPr>
        <p:spPr>
          <a:xfrm>
            <a:off x="5684875" y="4777564"/>
            <a:ext cx="5543107" cy="283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71ACFEA-CB24-46AB-AA2F-316AB4E7C6FB}"/>
              </a:ext>
            </a:extLst>
          </p:cNvPr>
          <p:cNvSpPr/>
          <p:nvPr/>
        </p:nvSpPr>
        <p:spPr>
          <a:xfrm>
            <a:off x="5029501" y="174846"/>
            <a:ext cx="382772" cy="5458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D34AC1-7E5B-4678-8BB9-2987AD87D82C}"/>
              </a:ext>
            </a:extLst>
          </p:cNvPr>
          <p:cNvSpPr/>
          <p:nvPr/>
        </p:nvSpPr>
        <p:spPr>
          <a:xfrm rot="5400000">
            <a:off x="8684250" y="2897374"/>
            <a:ext cx="382772" cy="5458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931B518-6ACE-4510-90EC-8B815458E737}"/>
              </a:ext>
            </a:extLst>
          </p:cNvPr>
          <p:cNvCxnSpPr/>
          <p:nvPr/>
        </p:nvCxnSpPr>
        <p:spPr>
          <a:xfrm flipH="1" flipV="1">
            <a:off x="6422065" y="405811"/>
            <a:ext cx="14176" cy="5043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BF0F6A-3AF3-463A-B1A7-EB47C855312D}"/>
              </a:ext>
            </a:extLst>
          </p:cNvPr>
          <p:cNvCxnSpPr/>
          <p:nvPr/>
        </p:nvCxnSpPr>
        <p:spPr>
          <a:xfrm flipH="1" flipV="1">
            <a:off x="7739020" y="401083"/>
            <a:ext cx="14176" cy="5043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A7CD67A-691B-473E-AD0A-DD3F2088579B}"/>
              </a:ext>
            </a:extLst>
          </p:cNvPr>
          <p:cNvCxnSpPr/>
          <p:nvPr/>
        </p:nvCxnSpPr>
        <p:spPr>
          <a:xfrm flipH="1" flipV="1">
            <a:off x="9084328" y="392226"/>
            <a:ext cx="14176" cy="5043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F80A1B9-487E-454B-AE21-9BEC982EEB90}"/>
              </a:ext>
            </a:extLst>
          </p:cNvPr>
          <p:cNvCxnSpPr/>
          <p:nvPr/>
        </p:nvCxnSpPr>
        <p:spPr>
          <a:xfrm flipH="1" flipV="1">
            <a:off x="10424632" y="382183"/>
            <a:ext cx="14176" cy="5043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354;p11">
            <a:extLst>
              <a:ext uri="{FF2B5EF4-FFF2-40B4-BE49-F238E27FC236}">
                <a16:creationId xmlns:a16="http://schemas.microsoft.com/office/drawing/2014/main" id="{9BBCF100-6391-483D-93A8-5DFDA348C2EE}"/>
              </a:ext>
            </a:extLst>
          </p:cNvPr>
          <p:cNvSpPr/>
          <p:nvPr/>
        </p:nvSpPr>
        <p:spPr>
          <a:xfrm>
            <a:off x="5261910" y="5246028"/>
            <a:ext cx="191108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2400" b="1" kern="0" dirty="0">
              <a:solidFill>
                <a:srgbClr val="FF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Google Shape;354;p11">
            <a:extLst>
              <a:ext uri="{FF2B5EF4-FFF2-40B4-BE49-F238E27FC236}">
                <a16:creationId xmlns:a16="http://schemas.microsoft.com/office/drawing/2014/main" id="{108E1873-77F7-4764-91A8-34A793E39753}"/>
              </a:ext>
            </a:extLst>
          </p:cNvPr>
          <p:cNvSpPr/>
          <p:nvPr/>
        </p:nvSpPr>
        <p:spPr>
          <a:xfrm>
            <a:off x="5223803" y="2184188"/>
            <a:ext cx="191108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FF0000"/>
                </a:solidFill>
                <a:latin typeface="Arial Rounded"/>
                <a:cs typeface="Arial" panose="020B0604020202020204"/>
                <a:sym typeface="Arial Rounded"/>
              </a:rPr>
              <a:t>6</a:t>
            </a:r>
            <a:endParaRPr sz="2400" b="1" kern="0" dirty="0">
              <a:solidFill>
                <a:srgbClr val="FF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" name="Google Shape;354;p11">
            <a:extLst>
              <a:ext uri="{FF2B5EF4-FFF2-40B4-BE49-F238E27FC236}">
                <a16:creationId xmlns:a16="http://schemas.microsoft.com/office/drawing/2014/main" id="{C36BC67A-01BD-4B40-9B3B-A3FE4C2D8C85}"/>
              </a:ext>
            </a:extLst>
          </p:cNvPr>
          <p:cNvSpPr/>
          <p:nvPr/>
        </p:nvSpPr>
        <p:spPr>
          <a:xfrm>
            <a:off x="5254079" y="2676576"/>
            <a:ext cx="191108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FF0000"/>
                </a:solidFill>
                <a:latin typeface="Arial Rounded"/>
                <a:cs typeface="Arial" panose="020B0604020202020204"/>
                <a:sym typeface="Arial Rounded"/>
              </a:rPr>
              <a:t>5</a:t>
            </a:r>
            <a:endParaRPr sz="2400" b="1" kern="0" dirty="0">
              <a:solidFill>
                <a:srgbClr val="FF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" name="Google Shape;354;p11">
            <a:extLst>
              <a:ext uri="{FF2B5EF4-FFF2-40B4-BE49-F238E27FC236}">
                <a16:creationId xmlns:a16="http://schemas.microsoft.com/office/drawing/2014/main" id="{5C917F5F-3704-4D68-9431-D4907803D7A8}"/>
              </a:ext>
            </a:extLst>
          </p:cNvPr>
          <p:cNvSpPr/>
          <p:nvPr/>
        </p:nvSpPr>
        <p:spPr>
          <a:xfrm>
            <a:off x="5228855" y="3271071"/>
            <a:ext cx="191108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FF0000"/>
                </a:solidFill>
                <a:latin typeface="Arial Rounded"/>
                <a:cs typeface="Arial" panose="020B0604020202020204"/>
                <a:sym typeface="Arial Rounded"/>
              </a:rPr>
              <a:t>4</a:t>
            </a:r>
            <a:endParaRPr sz="2400" b="1" kern="0" dirty="0">
              <a:solidFill>
                <a:srgbClr val="FF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" name="Google Shape;354;p11">
            <a:extLst>
              <a:ext uri="{FF2B5EF4-FFF2-40B4-BE49-F238E27FC236}">
                <a16:creationId xmlns:a16="http://schemas.microsoft.com/office/drawing/2014/main" id="{BCD25035-651A-4D19-A7BD-2566809665E0}"/>
              </a:ext>
            </a:extLst>
          </p:cNvPr>
          <p:cNvSpPr/>
          <p:nvPr/>
        </p:nvSpPr>
        <p:spPr>
          <a:xfrm>
            <a:off x="5226443" y="3915396"/>
            <a:ext cx="191108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FF0000"/>
                </a:solidFill>
                <a:latin typeface="Arial Rounded"/>
                <a:cs typeface="Arial" panose="020B0604020202020204"/>
                <a:sym typeface="Arial Rounded"/>
              </a:rPr>
              <a:t>3</a:t>
            </a:r>
            <a:endParaRPr sz="2400" b="1" kern="0" dirty="0">
              <a:solidFill>
                <a:srgbClr val="FF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" name="Google Shape;354;p11">
            <a:extLst>
              <a:ext uri="{FF2B5EF4-FFF2-40B4-BE49-F238E27FC236}">
                <a16:creationId xmlns:a16="http://schemas.microsoft.com/office/drawing/2014/main" id="{0841CC53-B182-4079-B46D-5DBF727294BC}"/>
              </a:ext>
            </a:extLst>
          </p:cNvPr>
          <p:cNvSpPr/>
          <p:nvPr/>
        </p:nvSpPr>
        <p:spPr>
          <a:xfrm>
            <a:off x="5261910" y="4559721"/>
            <a:ext cx="191108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FF0000"/>
                </a:solidFill>
                <a:latin typeface="Arial Rounded"/>
                <a:cs typeface="Arial" panose="020B0604020202020204"/>
                <a:sym typeface="Arial Rounded"/>
              </a:rPr>
              <a:t>2</a:t>
            </a:r>
            <a:endParaRPr sz="2400" b="1" kern="0" dirty="0">
              <a:solidFill>
                <a:srgbClr val="FF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Google Shape;354;p11">
            <a:extLst>
              <a:ext uri="{FF2B5EF4-FFF2-40B4-BE49-F238E27FC236}">
                <a16:creationId xmlns:a16="http://schemas.microsoft.com/office/drawing/2014/main" id="{E2D3F87D-E227-4C93-B0D4-28DC2F493917}"/>
              </a:ext>
            </a:extLst>
          </p:cNvPr>
          <p:cNvSpPr/>
          <p:nvPr/>
        </p:nvSpPr>
        <p:spPr>
          <a:xfrm>
            <a:off x="6188603" y="5436188"/>
            <a:ext cx="243947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FF0000"/>
                </a:solidFill>
                <a:latin typeface="Arial Rounded"/>
                <a:cs typeface="Arial" panose="020B0604020202020204"/>
                <a:sym typeface="Arial Rounded"/>
              </a:rPr>
              <a:t>2</a:t>
            </a:r>
            <a:endParaRPr sz="2400" b="1" kern="0" dirty="0">
              <a:solidFill>
                <a:srgbClr val="FF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Google Shape;354;p11">
            <a:extLst>
              <a:ext uri="{FF2B5EF4-FFF2-40B4-BE49-F238E27FC236}">
                <a16:creationId xmlns:a16="http://schemas.microsoft.com/office/drawing/2014/main" id="{A857542C-5642-498B-BF1A-C5F5DF74E5BB}"/>
              </a:ext>
            </a:extLst>
          </p:cNvPr>
          <p:cNvSpPr/>
          <p:nvPr/>
        </p:nvSpPr>
        <p:spPr>
          <a:xfrm>
            <a:off x="6876002" y="5435600"/>
            <a:ext cx="191108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FF0000"/>
                </a:solidFill>
                <a:latin typeface="Arial Rounded"/>
                <a:cs typeface="Arial" panose="020B0604020202020204"/>
                <a:sym typeface="Arial Rounded"/>
              </a:rPr>
              <a:t>3</a:t>
            </a:r>
            <a:endParaRPr sz="2400" b="1" kern="0" dirty="0">
              <a:solidFill>
                <a:srgbClr val="FF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Google Shape;354;p11">
            <a:extLst>
              <a:ext uri="{FF2B5EF4-FFF2-40B4-BE49-F238E27FC236}">
                <a16:creationId xmlns:a16="http://schemas.microsoft.com/office/drawing/2014/main" id="{85D85C9B-5139-47FF-9225-34F95DC7BE68}"/>
              </a:ext>
            </a:extLst>
          </p:cNvPr>
          <p:cNvSpPr/>
          <p:nvPr/>
        </p:nvSpPr>
        <p:spPr>
          <a:xfrm>
            <a:off x="7473623" y="5444459"/>
            <a:ext cx="191108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b="1" kern="0" dirty="0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4</a:t>
            </a:r>
            <a:endParaRPr sz="2400" b="1" kern="0" dirty="0">
              <a:solidFill>
                <a:srgbClr val="FF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54;p11">
            <a:extLst>
              <a:ext uri="{FF2B5EF4-FFF2-40B4-BE49-F238E27FC236}">
                <a16:creationId xmlns:a16="http://schemas.microsoft.com/office/drawing/2014/main" id="{BCD961C2-2873-446A-B655-8963B97A7D11}"/>
              </a:ext>
            </a:extLst>
          </p:cNvPr>
          <p:cNvSpPr/>
          <p:nvPr/>
        </p:nvSpPr>
        <p:spPr>
          <a:xfrm>
            <a:off x="8230157" y="5444457"/>
            <a:ext cx="191108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b="1" kern="0" dirty="0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5</a:t>
            </a:r>
            <a:endParaRPr sz="2400" b="1" kern="0" dirty="0">
              <a:solidFill>
                <a:srgbClr val="FF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54;p11">
            <a:extLst>
              <a:ext uri="{FF2B5EF4-FFF2-40B4-BE49-F238E27FC236}">
                <a16:creationId xmlns:a16="http://schemas.microsoft.com/office/drawing/2014/main" id="{F4B4D269-97B6-489D-B998-B4B99D4AAD09}"/>
              </a:ext>
            </a:extLst>
          </p:cNvPr>
          <p:cNvSpPr/>
          <p:nvPr/>
        </p:nvSpPr>
        <p:spPr>
          <a:xfrm>
            <a:off x="6277911" y="6156504"/>
            <a:ext cx="191108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endParaRPr sz="2400" b="1" kern="0" dirty="0">
              <a:solidFill>
                <a:srgbClr val="FF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5" name="组合 83">
            <a:extLst>
              <a:ext uri="{FF2B5EF4-FFF2-40B4-BE49-F238E27FC236}">
                <a16:creationId xmlns:a16="http://schemas.microsoft.com/office/drawing/2014/main" id="{9D648658-CF58-4F9F-A3D3-03536BB1ADBF}"/>
              </a:ext>
            </a:extLst>
          </p:cNvPr>
          <p:cNvGrpSpPr/>
          <p:nvPr/>
        </p:nvGrpSpPr>
        <p:grpSpPr>
          <a:xfrm>
            <a:off x="-17585" y="6025118"/>
            <a:ext cx="12203723" cy="827567"/>
            <a:chOff x="-17585" y="5729324"/>
            <a:chExt cx="12203723" cy="1123362"/>
          </a:xfrm>
        </p:grpSpPr>
        <p:pic>
          <p:nvPicPr>
            <p:cNvPr id="26" name="图片 84">
              <a:extLst>
                <a:ext uri="{FF2B5EF4-FFF2-40B4-BE49-F238E27FC236}">
                  <a16:creationId xmlns:a16="http://schemas.microsoft.com/office/drawing/2014/main" id="{822C89AD-F845-4FB7-93C4-DB662A3161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7" name="图片 85">
              <a:extLst>
                <a:ext uri="{FF2B5EF4-FFF2-40B4-BE49-F238E27FC236}">
                  <a16:creationId xmlns:a16="http://schemas.microsoft.com/office/drawing/2014/main" id="{3508647C-200E-4022-B52C-C9A30DBA79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132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8" name="Rounded Rectangle 27"/>
          <p:cNvSpPr/>
          <p:nvPr/>
        </p:nvSpPr>
        <p:spPr>
          <a:xfrm>
            <a:off x="2696657" y="1785307"/>
            <a:ext cx="6504535" cy="3239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1461" y="2038991"/>
            <a:ext cx="5358848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803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7"/>
            <a:ext cx="1862847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6" action="ppaction://hlinksldjump"/>
          </p:cNvPr>
          <p:cNvSpPr/>
          <p:nvPr/>
        </p:nvSpPr>
        <p:spPr>
          <a:xfrm>
            <a:off x="2707153" y="632384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</a:t>
            </a:r>
          </a:p>
        </p:txBody>
      </p:sp>
      <p:sp>
        <p:nvSpPr>
          <p:cNvPr id="30" name="Flowchart: Connector 29">
            <a:hlinkClick r:id="rId7" action="ppaction://hlinksldjump"/>
          </p:cNvPr>
          <p:cNvSpPr/>
          <p:nvPr/>
        </p:nvSpPr>
        <p:spPr>
          <a:xfrm>
            <a:off x="4528645" y="620368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2</a:t>
            </a:r>
          </a:p>
        </p:txBody>
      </p:sp>
      <p:sp>
        <p:nvSpPr>
          <p:cNvPr id="31" name="Flowchart: Connector 30">
            <a:hlinkClick r:id="rId8" action="ppaction://hlinksldjump"/>
          </p:cNvPr>
          <p:cNvSpPr/>
          <p:nvPr/>
        </p:nvSpPr>
        <p:spPr>
          <a:xfrm>
            <a:off x="7155841" y="6179556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3</a:t>
            </a:r>
          </a:p>
        </p:txBody>
      </p:sp>
      <p:sp>
        <p:nvSpPr>
          <p:cNvPr id="32" name="Flowchart: Connector 31">
            <a:hlinkClick r:id="rId8" action="ppaction://hlinksldjump"/>
          </p:cNvPr>
          <p:cNvSpPr/>
          <p:nvPr/>
        </p:nvSpPr>
        <p:spPr>
          <a:xfrm>
            <a:off x="8443259" y="6467936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4</a:t>
            </a: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3124202" y="6129089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4938873" y="608579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7620002" y="5948351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8818377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5714509" y="4099758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2057401" y="6388883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7698878" y="5149960"/>
            <a:ext cx="196671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5960641" y="5788860"/>
            <a:ext cx="167027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8324068" y="5544591"/>
            <a:ext cx="283275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10136138" y="6413005"/>
            <a:ext cx="308465" cy="29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333254" y="6515857"/>
            <a:ext cx="283223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20" y="23884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5" y="5334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4" y="23884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5" y="5334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4" y="9906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9946167" y="5688471"/>
            <a:ext cx="688403" cy="7061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  <a:sym typeface="Arial" panose="020B0604020202020204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640E5D-0110-4827-9666-EC9EBAE24182}"/>
              </a:ext>
            </a:extLst>
          </p:cNvPr>
          <p:cNvSpPr txBox="1"/>
          <p:nvPr/>
        </p:nvSpPr>
        <p:spPr>
          <a:xfrm>
            <a:off x="4704978" y="342830"/>
            <a:ext cx="5443297" cy="99520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Đôi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tai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xấu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xí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6B306-7C91-429B-BB92-71ADAA799E39}"/>
              </a:ext>
            </a:extLst>
          </p:cNvPr>
          <p:cNvSpPr txBox="1"/>
          <p:nvPr/>
        </p:nvSpPr>
        <p:spPr>
          <a:xfrm>
            <a:off x="344825" y="1275236"/>
            <a:ext cx="11502351" cy="46879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Thỏ có đôi tai dài và to. Bị bạn bè chê, thỏ buồn lắm. Thỏ bố động viên: “Rồi con sẽ thấy tai mình rất đẹp.”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  Một lần, thỏ và các bạn đi chơi xa, quên khuấy đường về. Ai cũng hoảng sợ. Thỏ chợt dỏng tai: “Suỵt! Có tiếng bố tớ gọi.” Cả nhóm đi theo hướng có tiếng gọi. Tất cả về được nhà. Các bạn tấm tắc khen tai thỏ thật tuyệt.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Từ đó thỏ không còn buồn vì đôi tai nữa.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(Theo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chuyện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bé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mầm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non,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tập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3)</a:t>
            </a:r>
            <a:endParaRPr kumimoji="0" lang="vi-VN" sz="37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51789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2884582" y="3567336"/>
            <a:ext cx="1377676" cy="2082365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3911" y="3487005"/>
            <a:ext cx="962448" cy="193224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960" y="2707745"/>
            <a:ext cx="3722008" cy="372200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7545825" y="3828810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11176" y="1850412"/>
            <a:ext cx="2542457" cy="5045688"/>
          </a:xfrm>
          <a:prstGeom prst="rect">
            <a:avLst/>
          </a:prstGeom>
        </p:spPr>
      </p:pic>
      <p:pic>
        <p:nvPicPr>
          <p:cNvPr id="46" name="图片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9992256" y="2758525"/>
            <a:ext cx="1463898" cy="1230924"/>
          </a:xfrm>
          <a:prstGeom prst="rect">
            <a:avLst/>
          </a:prstGeom>
        </p:spPr>
      </p:pic>
      <p:pic>
        <p:nvPicPr>
          <p:cNvPr id="47" name="图片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>
            <a:off x="760801" y="993078"/>
            <a:ext cx="620486" cy="552247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57" y="2301325"/>
            <a:ext cx="1859907" cy="914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6976" y="504475"/>
            <a:ext cx="7207800" cy="2755924"/>
          </a:xfrm>
          <a:prstGeom prst="rect">
            <a:avLst/>
          </a:prstGeom>
        </p:spPr>
      </p:pic>
      <p:pic>
        <p:nvPicPr>
          <p:cNvPr id="51" name="图片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 flipH="1">
            <a:off x="1676733" y="1850412"/>
            <a:ext cx="620486" cy="5522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76DC9D-7145-4014-9372-B40142E54EB9}"/>
              </a:ext>
            </a:extLst>
          </p:cNvPr>
          <p:cNvSpPr txBox="1"/>
          <p:nvPr/>
        </p:nvSpPr>
        <p:spPr>
          <a:xfrm>
            <a:off x="3738338" y="6588554"/>
            <a:ext cx="8159261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Hương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 </a:t>
            </a: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Thảo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 - tranthao121006@gmail.com</a:t>
            </a:r>
            <a:endParaRPr kumimoji="0" lang="en-US" sz="13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456687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1183" y="3526272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698317" y="5561805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815" y="307805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9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141517" y="4470501"/>
            <a:ext cx="6459683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9838" y="711521"/>
            <a:ext cx="58847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Bài trước chúng ta học bài gì?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61558" y="4985244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Đáp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án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: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Tôi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sinh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lớp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1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3402175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14965" y="566822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455" y="319850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9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720281" y="3505200"/>
            <a:ext cx="5694831" cy="324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3859" y="647867"/>
            <a:ext cx="5884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Bạn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nhỏ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trong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Tôi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học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sinh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lớp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1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tên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02322" y="4670813"/>
            <a:ext cx="5307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Đáp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án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: Nam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" y="0"/>
            <a:ext cx="12188113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631" y="3831492"/>
            <a:ext cx="2306360" cy="29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79034" y="5801257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557" y="3458676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2558261" y="-103743"/>
            <a:ext cx="7347740" cy="305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2057400" y="3692055"/>
            <a:ext cx="8839200" cy="3055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5600" y="1059399"/>
            <a:ext cx="6909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Nam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trường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tiểu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nào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97411" y="4693533"/>
            <a:ext cx="670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Đáp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án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: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Trường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tiểu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</a:p>
          <a:p>
            <a:pPr algn="ctr" defTabSz="914377">
              <a:defRPr/>
            </a:pP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Lê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Quý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Đôn</a:t>
            </a:r>
            <a:endParaRPr lang="en-US" sz="32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9373425" y="559964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7" y="-103743"/>
            <a:ext cx="7069283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830951" y="3852197"/>
            <a:ext cx="531305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3210" y="919485"/>
            <a:ext cx="66458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Hồi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đầu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bạn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Nam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được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điều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71651" y="4569589"/>
            <a:ext cx="31775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Đáp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án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: </a:t>
            </a:r>
          </a:p>
          <a:p>
            <a:pPr algn="ctr" defTabSz="914377">
              <a:defRPr/>
            </a:pP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chữ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cái</a:t>
            </a:r>
            <a:endParaRPr lang="en-US" sz="36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102" y="1272684"/>
            <a:ext cx="2248412" cy="51319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874850" y="2945571"/>
            <a:ext cx="2304288" cy="298538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5061579" y="3160076"/>
            <a:ext cx="1975104" cy="29853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132320" y="3145535"/>
            <a:ext cx="2960156" cy="29853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286" y="2541604"/>
            <a:ext cx="2273818" cy="367113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562899"/>
            <a:ext cx="12283440" cy="2295101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20" name="矩形 33">
            <a:extLst>
              <a:ext uri="{FF2B5EF4-FFF2-40B4-BE49-F238E27FC236}">
                <a16:creationId xmlns:a16="http://schemas.microsoft.com/office/drawing/2014/main" id="{95F788CD-755E-42AC-AE95-DF1F6139B4F7}"/>
              </a:ext>
            </a:extLst>
          </p:cNvPr>
          <p:cNvSpPr/>
          <p:nvPr/>
        </p:nvSpPr>
        <p:spPr>
          <a:xfrm>
            <a:off x="3850254" y="736959"/>
            <a:ext cx="4074664" cy="1419860"/>
          </a:xfrm>
          <a:prstGeom prst="rect">
            <a:avLst/>
          </a:prstGeom>
        </p:spPr>
        <p:txBody>
          <a:bodyPr wrap="square" lIns="65008" tIns="32504" rIns="65008" bIns="32504">
            <a:spAutoFit/>
          </a:bodyPr>
          <a:lstStyle/>
          <a:p>
            <a:pPr algn="ctr" defTabSz="914377"/>
            <a:r>
              <a:rPr lang="en-US" altLang="zh-CN" sz="8800" spc="284" dirty="0" err="1">
                <a:solidFill>
                  <a:srgbClr val="27AF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Bài</a:t>
            </a:r>
            <a:r>
              <a:rPr lang="en-US" altLang="zh-CN" sz="8800" spc="284" dirty="0">
                <a:solidFill>
                  <a:srgbClr val="27AF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2</a:t>
            </a:r>
          </a:p>
        </p:txBody>
      </p:sp>
      <p:sp>
        <p:nvSpPr>
          <p:cNvPr id="22" name="文本框 16">
            <a:extLst>
              <a:ext uri="{FF2B5EF4-FFF2-40B4-BE49-F238E27FC236}">
                <a16:creationId xmlns:a16="http://schemas.microsoft.com/office/drawing/2014/main" id="{7C4F6C1B-1260-44B5-A420-64209CFBE845}"/>
              </a:ext>
            </a:extLst>
          </p:cNvPr>
          <p:cNvSpPr txBox="1"/>
          <p:nvPr/>
        </p:nvSpPr>
        <p:spPr>
          <a:xfrm>
            <a:off x="1456204" y="2297260"/>
            <a:ext cx="9056980" cy="990419"/>
          </a:xfrm>
          <a:prstGeom prst="rect">
            <a:avLst/>
          </a:prstGeom>
          <a:noFill/>
        </p:spPr>
        <p:txBody>
          <a:bodyPr wrap="square" lIns="86697" tIns="43348" rIns="86697" bIns="43348" rtlCol="0">
            <a:spAutoFit/>
          </a:bodyPr>
          <a:lstStyle/>
          <a:p>
            <a:pPr algn="ctr" defTabSz="914377"/>
            <a:r>
              <a:rPr lang="en-US" altLang="zh-CN" sz="5867" b="1" cap="all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Đôi</a:t>
            </a:r>
            <a:r>
              <a:rPr lang="en-US" altLang="zh-CN" sz="5867" b="1" cap="all" dirty="0">
                <a:solidFill>
                  <a:srgbClr val="000000">
                    <a:lumMod val="65000"/>
                    <a:lumOff val="3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tai </a:t>
            </a:r>
            <a:r>
              <a:rPr lang="en-US" altLang="zh-CN" sz="5867" b="1" cap="all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xấu</a:t>
            </a:r>
            <a:r>
              <a:rPr lang="en-US" altLang="zh-CN" sz="5867" b="1" cap="all" dirty="0">
                <a:solidFill>
                  <a:srgbClr val="000000">
                    <a:lumMod val="65000"/>
                    <a:lumOff val="3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altLang="zh-CN" sz="5867" b="1" cap="all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xí</a:t>
            </a:r>
            <a:endParaRPr lang="zh-CN" altLang="en-US" sz="5867" b="1" cap="all" dirty="0">
              <a:solidFill>
                <a:srgbClr val="000000">
                  <a:lumMod val="65000"/>
                  <a:lumOff val="3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6552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14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60662-C5FE-48C4-B193-E3DE93160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15" y="2478322"/>
            <a:ext cx="10746629" cy="3230026"/>
          </a:xfrm>
          <a:prstGeom prst="rect">
            <a:avLst/>
          </a:prstGeom>
        </p:spPr>
      </p:pic>
      <p:sp>
        <p:nvSpPr>
          <p:cNvPr id="11" name="Google Shape;487;p33">
            <a:extLst>
              <a:ext uri="{FF2B5EF4-FFF2-40B4-BE49-F238E27FC236}">
                <a16:creationId xmlns:a16="http://schemas.microsoft.com/office/drawing/2014/main" id="{14B066EA-BAE4-4EA2-8094-CF34F44ED029}"/>
              </a:ext>
            </a:extLst>
          </p:cNvPr>
          <p:cNvSpPr txBox="1">
            <a:spLocks/>
          </p:cNvSpPr>
          <p:nvPr/>
        </p:nvSpPr>
        <p:spPr>
          <a:xfrm>
            <a:off x="852054" y="701967"/>
            <a:ext cx="1061726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vi-VN" sz="36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ight Arrow 2">
            <a:extLst>
              <a:ext uri="{FF2B5EF4-FFF2-40B4-BE49-F238E27FC236}">
                <a16:creationId xmlns:a16="http://schemas.microsoft.com/office/drawing/2014/main" id="{248C68FC-6E9C-42FB-8CB1-D019EBB873F3}"/>
              </a:ext>
            </a:extLst>
          </p:cNvPr>
          <p:cNvSpPr/>
          <p:nvPr/>
        </p:nvSpPr>
        <p:spPr>
          <a:xfrm rot="3042559">
            <a:off x="1948219" y="2448271"/>
            <a:ext cx="611163" cy="1763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3" name="Right Arrow 5">
            <a:extLst>
              <a:ext uri="{FF2B5EF4-FFF2-40B4-BE49-F238E27FC236}">
                <a16:creationId xmlns:a16="http://schemas.microsoft.com/office/drawing/2014/main" id="{94F5762E-8C2E-42CF-AA1B-3E8C3D5E8F53}"/>
              </a:ext>
            </a:extLst>
          </p:cNvPr>
          <p:cNvSpPr/>
          <p:nvPr/>
        </p:nvSpPr>
        <p:spPr>
          <a:xfrm rot="7355549">
            <a:off x="4846008" y="3206996"/>
            <a:ext cx="648431" cy="19213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4" name="Right Arrow 6">
            <a:extLst>
              <a:ext uri="{FF2B5EF4-FFF2-40B4-BE49-F238E27FC236}">
                <a16:creationId xmlns:a16="http://schemas.microsoft.com/office/drawing/2014/main" id="{2E1C2AF0-C103-4C79-98EA-F04D06E78EB5}"/>
              </a:ext>
            </a:extLst>
          </p:cNvPr>
          <p:cNvSpPr/>
          <p:nvPr/>
        </p:nvSpPr>
        <p:spPr>
          <a:xfrm rot="19470814">
            <a:off x="8735267" y="4577466"/>
            <a:ext cx="611163" cy="1763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898475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1509</Words>
  <Application>Microsoft Office PowerPoint</Application>
  <PresentationFormat>Widescreen</PresentationFormat>
  <Paragraphs>160</Paragraphs>
  <Slides>31</Slides>
  <Notes>24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52" baseType="lpstr">
      <vt:lpstr>微软雅黑</vt:lpstr>
      <vt:lpstr>宋体</vt:lpstr>
      <vt:lpstr>Arial</vt:lpstr>
      <vt:lpstr>Arial Rounded</vt:lpstr>
      <vt:lpstr>Arial-Rounded</vt:lpstr>
      <vt:lpstr>Bubblegum Sans</vt:lpstr>
      <vt:lpstr>Calibri</vt:lpstr>
      <vt:lpstr>Calibri Light</vt:lpstr>
      <vt:lpstr>等线</vt:lpstr>
      <vt:lpstr>等线 Light</vt:lpstr>
      <vt:lpstr>inpin heiti</vt:lpstr>
      <vt:lpstr>Times New Roman</vt:lpstr>
      <vt:lpstr>华康少女文字W5(P)</vt:lpstr>
      <vt:lpstr>方正静蕾简体</vt:lpstr>
      <vt:lpstr>汉仪帅线体简</vt:lpstr>
      <vt:lpstr>1_Office Theme</vt:lpstr>
      <vt:lpstr>1_Office 主题</vt:lpstr>
      <vt:lpstr>2_Office 主题​​</vt:lpstr>
      <vt:lpstr>2_Office 主题</vt:lpstr>
      <vt:lpstr>3_Office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24</cp:revision>
  <dcterms:created xsi:type="dcterms:W3CDTF">2021-10-28T14:14:03Z</dcterms:created>
  <dcterms:modified xsi:type="dcterms:W3CDTF">2025-04-22T13:55:23Z</dcterms:modified>
</cp:coreProperties>
</file>