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3" r:id="rId3"/>
    <p:sldId id="275" r:id="rId4"/>
    <p:sldId id="284" r:id="rId5"/>
    <p:sldId id="267" r:id="rId6"/>
    <p:sldId id="278" r:id="rId7"/>
    <p:sldId id="287" r:id="rId8"/>
    <p:sldId id="286" r:id="rId9"/>
    <p:sldId id="288" r:id="rId10"/>
    <p:sldId id="289" r:id="rId11"/>
    <p:sldId id="29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854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55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4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19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6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0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26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64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8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35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55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29DEE5A4-D8B0-95E2-73EE-D7901006EB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200024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0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microsoft.com/office/2007/relationships/hdphoto" Target="../media/hdphoto2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-1446095" y="0"/>
            <a:ext cx="9158748" cy="3479186"/>
          </a:xfrm>
          <a:prstGeom prst="roundRect">
            <a:avLst/>
          </a:prstGeom>
          <a:solidFill>
            <a:srgbClr val="FFFFFF">
              <a:alpha val="96000"/>
            </a:srgb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01" y="5152661"/>
            <a:ext cx="714606" cy="714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905652-5326-4AF7-CA61-C7C67B54C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4743" y="256153"/>
            <a:ext cx="9187468" cy="963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A5E824-9858-408B-586F-58242FD30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8185" y="1073909"/>
            <a:ext cx="9156986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2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Ảnh động làm nền và tuyết rơi cho blogger">
            <a:extLst>
              <a:ext uri="{FF2B5EF4-FFF2-40B4-BE49-F238E27FC236}">
                <a16:creationId xmlns:a16="http://schemas.microsoft.com/office/drawing/2014/main" id="{5D09EBA9-14FD-43C0-B070-14176E4CE0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22" y="4064680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Ảnh động làm nền và tuyết rơi cho blogger">
            <a:extLst>
              <a:ext uri="{FF2B5EF4-FFF2-40B4-BE49-F238E27FC236}">
                <a16:creationId xmlns:a16="http://schemas.microsoft.com/office/drawing/2014/main" id="{AFDEECFA-2FB7-6ECF-88B1-9A6EAA7B9D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108" y="3993726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27C202-8AD2-B0DD-3A02-5F19A4A96446}"/>
              </a:ext>
            </a:extLst>
          </p:cNvPr>
          <p:cNvSpPr/>
          <p:nvPr/>
        </p:nvSpPr>
        <p:spPr>
          <a:xfrm>
            <a:off x="-1657090" y="-110152"/>
            <a:ext cx="11201400" cy="631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8" name="图片 19">
            <a:extLst>
              <a:ext uri="{FF2B5EF4-FFF2-40B4-BE49-F238E27FC236}">
                <a16:creationId xmlns:a16="http://schemas.microsoft.com/office/drawing/2014/main" id="{8B1761A1-D576-3208-5301-13769E91E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439" y="-517432"/>
            <a:ext cx="2438405" cy="17221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A76214-2AAF-A637-5CC1-0F5C7870947B}"/>
              </a:ext>
            </a:extLst>
          </p:cNvPr>
          <p:cNvSpPr txBox="1"/>
          <p:nvPr/>
        </p:nvSpPr>
        <p:spPr>
          <a:xfrm>
            <a:off x="943763" y="373560"/>
            <a:ext cx="8288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D3D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 từng đoạn câu chuyện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CB6D72A9-FA50-F742-1187-A7E177C39F74}"/>
              </a:ext>
            </a:extLst>
          </p:cNvPr>
          <p:cNvSpPr/>
          <p:nvPr/>
        </p:nvSpPr>
        <p:spPr>
          <a:xfrm>
            <a:off x="2934174" y="1314451"/>
            <a:ext cx="5604387" cy="367234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FD8189-E17D-DA83-E9B5-FF8A0ECBC695}"/>
              </a:ext>
            </a:extLst>
          </p:cNvPr>
          <p:cNvSpPr txBox="1"/>
          <p:nvPr/>
        </p:nvSpPr>
        <p:spPr>
          <a:xfrm>
            <a:off x="3320355" y="1521479"/>
            <a:ext cx="53819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CC"/>
                </a:solidFill>
                <a:cs typeface="Arial" panose="020B0604020202020204" pitchFamily="34" charset="0"/>
              </a:rPr>
              <a:t> Nghe những lời nói chân tình của viên quan, hai người khách càng thêm khâm phục tấm lòng yêu quý mảnh đất quê hương của người Ê- ti- ô- pi-a.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EAED81-3DB2-01D1-8AF6-E887102CF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1040" y="1314451"/>
            <a:ext cx="4364654" cy="322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71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Ảnh động làm nền và tuyết rơi cho blogger">
            <a:extLst>
              <a:ext uri="{FF2B5EF4-FFF2-40B4-BE49-F238E27FC236}">
                <a16:creationId xmlns:a16="http://schemas.microsoft.com/office/drawing/2014/main" id="{682F9DEC-10A0-92AB-66EE-6C2E49C9E1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22" y="4064680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Ảnh động làm nền và tuyết rơi cho blogger">
            <a:extLst>
              <a:ext uri="{FF2B5EF4-FFF2-40B4-BE49-F238E27FC236}">
                <a16:creationId xmlns:a16="http://schemas.microsoft.com/office/drawing/2014/main" id="{99E72A68-8AD7-9C65-7480-5F62148344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108" y="3993726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A744E3-58D1-A7F6-D435-AE1755DAFFA2}"/>
              </a:ext>
            </a:extLst>
          </p:cNvPr>
          <p:cNvSpPr/>
          <p:nvPr/>
        </p:nvSpPr>
        <p:spPr>
          <a:xfrm>
            <a:off x="-1663570" y="0"/>
            <a:ext cx="11201400" cy="631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10" name="图片 19">
            <a:extLst>
              <a:ext uri="{FF2B5EF4-FFF2-40B4-BE49-F238E27FC236}">
                <a16:creationId xmlns:a16="http://schemas.microsoft.com/office/drawing/2014/main" id="{52D94B0E-9400-1D53-7142-6782118492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3" y="-15836"/>
            <a:ext cx="2438405" cy="1722124"/>
          </a:xfrm>
          <a:prstGeom prst="rect">
            <a:avLst/>
          </a:prstGeom>
        </p:spPr>
      </p:pic>
      <p:sp>
        <p:nvSpPr>
          <p:cNvPr id="11" name="Oval Callout 3">
            <a:extLst>
              <a:ext uri="{FF2B5EF4-FFF2-40B4-BE49-F238E27FC236}">
                <a16:creationId xmlns:a16="http://schemas.microsoft.com/office/drawing/2014/main" id="{34933123-F932-91DC-F4BD-B78AA3B7FD30}"/>
              </a:ext>
            </a:extLst>
          </p:cNvPr>
          <p:cNvSpPr/>
          <p:nvPr/>
        </p:nvSpPr>
        <p:spPr>
          <a:xfrm>
            <a:off x="794100" y="474841"/>
            <a:ext cx="6415547" cy="1637072"/>
          </a:xfrm>
          <a:prstGeom prst="wedgeEllipseCallout">
            <a:avLst>
              <a:gd name="adj1" fmla="val -44997"/>
              <a:gd name="adj2" fmla="val 49614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6AA016-09D6-2EFF-7E1D-91FBE5726056}"/>
              </a:ext>
            </a:extLst>
          </p:cNvPr>
          <p:cNvSpPr txBox="1"/>
          <p:nvPr/>
        </p:nvSpPr>
        <p:spPr>
          <a:xfrm>
            <a:off x="1430594" y="764649"/>
            <a:ext cx="5397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i="1" dirty="0">
                <a:latin typeface="Arial" panose="020B0604020202020204" pitchFamily="34" charset="0"/>
                <a:cs typeface="Arial" panose="020B0604020202020204" pitchFamily="34" charset="0"/>
              </a:rPr>
              <a:t>Câu chuyện “Đất quý, đất yêu” nói về điều gì?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8B0DA86-EF03-3D87-02E9-68F7BEDF6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4" y="2012892"/>
            <a:ext cx="21463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4F2BAD5-4D4F-AF44-6709-25B6ADC4ECA2}"/>
              </a:ext>
            </a:extLst>
          </p:cNvPr>
          <p:cNvGrpSpPr/>
          <p:nvPr/>
        </p:nvGrpSpPr>
        <p:grpSpPr>
          <a:xfrm>
            <a:off x="2457434" y="2451264"/>
            <a:ext cx="6520016" cy="2024281"/>
            <a:chOff x="5412657" y="2123769"/>
            <a:chExt cx="5869859" cy="2024281"/>
          </a:xfrm>
        </p:grpSpPr>
        <p:sp>
          <p:nvSpPr>
            <p:cNvPr id="18" name="Rounded Rectangular Callout 5">
              <a:extLst>
                <a:ext uri="{FF2B5EF4-FFF2-40B4-BE49-F238E27FC236}">
                  <a16:creationId xmlns:a16="http://schemas.microsoft.com/office/drawing/2014/main" id="{99E9121E-2F30-4BBE-03EA-F70B190841B6}"/>
                </a:ext>
              </a:extLst>
            </p:cNvPr>
            <p:cNvSpPr/>
            <p:nvPr/>
          </p:nvSpPr>
          <p:spPr>
            <a:xfrm>
              <a:off x="5412657" y="2123769"/>
              <a:ext cx="5869859" cy="1710812"/>
            </a:xfrm>
            <a:prstGeom prst="wedgeRoundRectCallout">
              <a:avLst>
                <a:gd name="adj1" fmla="val -33744"/>
                <a:gd name="adj2" fmla="val 717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CB9718-4F13-DA68-3233-0E71CDAC7A87}"/>
                </a:ext>
              </a:extLst>
            </p:cNvPr>
            <p:cNvSpPr txBox="1"/>
            <p:nvPr/>
          </p:nvSpPr>
          <p:spPr>
            <a:xfrm>
              <a:off x="5412657" y="2332168"/>
              <a:ext cx="569287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 lên tình cảm yêu quý và trân trọng của người Ê-ti-ô-pi-a đối với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mảnh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quê hương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vi-VN" sz="28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F449C0D8-0D03-64D9-EA65-F819D4C88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" b="89941" l="87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762" y="4601008"/>
            <a:ext cx="2109019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68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-1586576" y="-68212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869768" y="5600440"/>
            <a:ext cx="1322231" cy="1441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-1" y="5511540"/>
            <a:ext cx="1403797" cy="1530044"/>
          </a:xfrm>
          <a:prstGeom prst="rect">
            <a:avLst/>
          </a:prstGeom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5711" y="513087"/>
            <a:ext cx="1252734" cy="1252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2E0A1-BB23-30CD-45B9-C7A82D9ED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444" y="416122"/>
            <a:ext cx="6494217" cy="595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6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-1531566" y="-314794"/>
            <a:ext cx="11848563" cy="632460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Ảnh động làm nền và tuyết rơi cho blogger">
            <a:extLst>
              <a:ext uri="{FF2B5EF4-FFF2-40B4-BE49-F238E27FC236}">
                <a16:creationId xmlns:a16="http://schemas.microsoft.com/office/drawing/2014/main" id="{6A4CD56A-EC0D-ABA8-12B4-A3ED6B38D7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81" y="201899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Ảnh động làm nền và tuyết rơi cho blogger">
            <a:extLst>
              <a:ext uri="{FF2B5EF4-FFF2-40B4-BE49-F238E27FC236}">
                <a16:creationId xmlns:a16="http://schemas.microsoft.com/office/drawing/2014/main" id="{06E0FD2B-8DB0-A7DC-3C1A-1BDB28D4CA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099" y="1200406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Ảnh động làm nền và tuyết rơi cho blogger">
            <a:extLst>
              <a:ext uri="{FF2B5EF4-FFF2-40B4-BE49-F238E27FC236}">
                <a16:creationId xmlns:a16="http://schemas.microsoft.com/office/drawing/2014/main" id="{3B058191-8680-EE24-ADA3-53897EB8D5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22" y="4064680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Ảnh động làm nền và tuyết rơi cho blogger">
            <a:extLst>
              <a:ext uri="{FF2B5EF4-FFF2-40B4-BE49-F238E27FC236}">
                <a16:creationId xmlns:a16="http://schemas.microsoft.com/office/drawing/2014/main" id="{32FE6FE2-DC3B-3728-74E2-5BBB2516FC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108" y="3993726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3B4555B-4F80-BAA3-778F-FE122A4B5619}"/>
              </a:ext>
            </a:extLst>
          </p:cNvPr>
          <p:cNvSpPr/>
          <p:nvPr/>
        </p:nvSpPr>
        <p:spPr>
          <a:xfrm>
            <a:off x="-1207985" y="-433257"/>
            <a:ext cx="11201400" cy="6226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085FA5AF-59BB-DA57-3D66-E5A505B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097" y="4402199"/>
            <a:ext cx="2389052" cy="2510789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ECEC9F57-7822-F8CF-0BE3-E8972917E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907" y="-179548"/>
            <a:ext cx="2438405" cy="17221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FFBB7E3-36FD-DC93-94A7-E319DBAD9528}"/>
              </a:ext>
            </a:extLst>
          </p:cNvPr>
          <p:cNvGrpSpPr/>
          <p:nvPr/>
        </p:nvGrpSpPr>
        <p:grpSpPr>
          <a:xfrm>
            <a:off x="878132" y="402187"/>
            <a:ext cx="7521678" cy="1325906"/>
            <a:chOff x="2442404" y="430905"/>
            <a:chExt cx="6426746" cy="1325906"/>
          </a:xfrm>
        </p:grpSpPr>
        <p:pic>
          <p:nvPicPr>
            <p:cNvPr id="12" name="图片 6">
              <a:extLst>
                <a:ext uri="{FF2B5EF4-FFF2-40B4-BE49-F238E27FC236}">
                  <a16:creationId xmlns:a16="http://schemas.microsoft.com/office/drawing/2014/main" id="{5BF53D43-B2CC-ED53-09BA-0E922A5C6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404" y="430905"/>
              <a:ext cx="6426746" cy="132590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10EDAF-29F8-F499-B650-AA0052E89AF1}"/>
                </a:ext>
              </a:extLst>
            </p:cNvPr>
            <p:cNvSpPr txBox="1"/>
            <p:nvPr/>
          </p:nvSpPr>
          <p:spPr>
            <a:xfrm>
              <a:off x="2908659" y="813396"/>
              <a:ext cx="53430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D3D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Giáo viên kể chuyện lần 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77D924-E102-92B6-A2E7-4CD3CBCC0905}"/>
              </a:ext>
            </a:extLst>
          </p:cNvPr>
          <p:cNvGrpSpPr/>
          <p:nvPr/>
        </p:nvGrpSpPr>
        <p:grpSpPr>
          <a:xfrm>
            <a:off x="-1069620" y="1560001"/>
            <a:ext cx="6046838" cy="3451122"/>
            <a:chOff x="1000126" y="2018167"/>
            <a:chExt cx="4530521" cy="1858298"/>
          </a:xfrm>
        </p:grpSpPr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id="{2EF071D7-3687-9D69-EF4A-80871353D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58704"/>
            <a:stretch>
              <a:fillRect/>
            </a:stretch>
          </p:blipFill>
          <p:spPr>
            <a:xfrm>
              <a:off x="1000126" y="2018167"/>
              <a:ext cx="4530521" cy="1858298"/>
            </a:xfrm>
            <a:custGeom>
              <a:avLst/>
              <a:gdLst>
                <a:gd name="connsiteX0" fmla="*/ 4165600 w 4840485"/>
                <a:gd name="connsiteY0" fmla="*/ 0 h 2832100"/>
                <a:gd name="connsiteX1" fmla="*/ 4840485 w 4840485"/>
                <a:gd name="connsiteY1" fmla="*/ 55093 h 2832100"/>
                <a:gd name="connsiteX2" fmla="*/ 4840485 w 4840485"/>
                <a:gd name="connsiteY2" fmla="*/ 2832100 h 2832100"/>
                <a:gd name="connsiteX3" fmla="*/ 343408 w 4840485"/>
                <a:gd name="connsiteY3" fmla="*/ 2832100 h 2832100"/>
                <a:gd name="connsiteX4" fmla="*/ 330200 w 4840485"/>
                <a:gd name="connsiteY4" fmla="*/ 2755900 h 2832100"/>
                <a:gd name="connsiteX5" fmla="*/ 0 w 4840485"/>
                <a:gd name="connsiteY5" fmla="*/ 1460500 h 2832100"/>
                <a:gd name="connsiteX6" fmla="*/ 355600 w 4840485"/>
                <a:gd name="connsiteY6" fmla="*/ 457200 h 2832100"/>
                <a:gd name="connsiteX7" fmla="*/ 2616200 w 4840485"/>
                <a:gd name="connsiteY7" fmla="*/ 431800 h 2832100"/>
                <a:gd name="connsiteX8" fmla="*/ 3022600 w 4840485"/>
                <a:gd name="connsiteY8" fmla="*/ 304800 h 2832100"/>
                <a:gd name="connsiteX9" fmla="*/ 3378200 w 4840485"/>
                <a:gd name="connsiteY9" fmla="*/ 114300 h 283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40485" h="2832100">
                  <a:moveTo>
                    <a:pt x="4165600" y="0"/>
                  </a:moveTo>
                  <a:lnTo>
                    <a:pt x="4840485" y="55093"/>
                  </a:lnTo>
                  <a:lnTo>
                    <a:pt x="4840485" y="2832100"/>
                  </a:lnTo>
                  <a:lnTo>
                    <a:pt x="343408" y="2832100"/>
                  </a:lnTo>
                  <a:lnTo>
                    <a:pt x="330200" y="2755900"/>
                  </a:lnTo>
                  <a:lnTo>
                    <a:pt x="0" y="1460500"/>
                  </a:lnTo>
                  <a:lnTo>
                    <a:pt x="355600" y="457200"/>
                  </a:lnTo>
                  <a:lnTo>
                    <a:pt x="2616200" y="431800"/>
                  </a:lnTo>
                  <a:lnTo>
                    <a:pt x="3022600" y="304800"/>
                  </a:lnTo>
                  <a:lnTo>
                    <a:pt x="3378200" y="114300"/>
                  </a:lnTo>
                  <a:close/>
                </a:path>
              </a:pathLst>
            </a:cu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B7F7BA-A7E5-AD75-9124-3F3A178BD709}"/>
                </a:ext>
              </a:extLst>
            </p:cNvPr>
            <p:cNvSpPr txBox="1"/>
            <p:nvPr/>
          </p:nvSpPr>
          <p:spPr>
            <a:xfrm>
              <a:off x="1663137" y="2595488"/>
              <a:ext cx="2585712" cy="580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Phỏng đoán nội dung câu chuyện.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39922-F19A-9CF4-7DC6-83B310E2E44C}"/>
              </a:ext>
            </a:extLst>
          </p:cNvPr>
          <p:cNvGrpSpPr/>
          <p:nvPr/>
        </p:nvGrpSpPr>
        <p:grpSpPr>
          <a:xfrm>
            <a:off x="4214955" y="2320940"/>
            <a:ext cx="5161936" cy="1725561"/>
            <a:chOff x="5584372" y="1971676"/>
            <a:chExt cx="3092903" cy="2101721"/>
          </a:xfrm>
        </p:grpSpPr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F391C4A7-6E77-5E47-BC66-D930FAB95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372" y="1971676"/>
              <a:ext cx="3092903" cy="210172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2FA51B-15DE-613D-7C33-149295C43B33}"/>
                </a:ext>
              </a:extLst>
            </p:cNvPr>
            <p:cNvSpPr txBox="1"/>
            <p:nvPr/>
          </p:nvSpPr>
          <p:spPr>
            <a:xfrm>
              <a:off x="5800725" y="2273370"/>
              <a:ext cx="26098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Ghi nhớ các tình tiết trong câu chuyện. </a:t>
              </a: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9FEE72EB-F6F5-DF87-2E3A-67033E1CA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3" b="100000" l="3774" r="97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859" y="4395019"/>
            <a:ext cx="4067014" cy="210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07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ẤT QUÝ, ĐẤT YÊU">
            <a:hlinkClick r:id="" action="ppaction://media"/>
            <a:extLst>
              <a:ext uri="{FF2B5EF4-FFF2-40B4-BE49-F238E27FC236}">
                <a16:creationId xmlns:a16="http://schemas.microsoft.com/office/drawing/2014/main" id="{2D9FF0E2-0A88-E15A-31F0-333405D80C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50126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6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-1586576" y="-108131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366CA8-44DC-0D10-87E5-10F62933E861}"/>
              </a:ext>
            </a:extLst>
          </p:cNvPr>
          <p:cNvSpPr txBox="1"/>
          <p:nvPr/>
        </p:nvSpPr>
        <p:spPr>
          <a:xfrm>
            <a:off x="3196878" y="296790"/>
            <a:ext cx="6415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D3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viên kể chuyện  lần 2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7078A3-4C64-99A0-A6C8-E0DC4309B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5" y="947737"/>
            <a:ext cx="6381750" cy="538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-1596566" y="-129457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2" descr="Ảnh động làm nền và tuyết rơi cho blogger">
            <a:extLst>
              <a:ext uri="{FF2B5EF4-FFF2-40B4-BE49-F238E27FC236}">
                <a16:creationId xmlns:a16="http://schemas.microsoft.com/office/drawing/2014/main" id="{B940D4A9-DBD8-E390-3157-7FAD10A387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22" y="4064680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0D2BFC4-5660-0D7D-A45E-1C1098BC78B3}"/>
              </a:ext>
            </a:extLst>
          </p:cNvPr>
          <p:cNvSpPr/>
          <p:nvPr/>
        </p:nvSpPr>
        <p:spPr>
          <a:xfrm>
            <a:off x="-1295151" y="-64033"/>
            <a:ext cx="11201400" cy="631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21" name="图片 19">
            <a:extLst>
              <a:ext uri="{FF2B5EF4-FFF2-40B4-BE49-F238E27FC236}">
                <a16:creationId xmlns:a16="http://schemas.microsoft.com/office/drawing/2014/main" id="{C56D9331-C3B7-09A0-9057-AB9539106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639" y="65152"/>
            <a:ext cx="2438405" cy="1722124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CEB50E12-2FE1-D410-6F90-D531E704F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891" y="3910599"/>
            <a:ext cx="3177335" cy="347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306D646-07E5-86E8-FD10-C170057BD3DE}"/>
              </a:ext>
            </a:extLst>
          </p:cNvPr>
          <p:cNvSpPr txBox="1"/>
          <p:nvPr/>
        </p:nvSpPr>
        <p:spPr>
          <a:xfrm>
            <a:off x="1112724" y="452989"/>
            <a:ext cx="829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D3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FD3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D3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b="1" dirty="0">
                <a:solidFill>
                  <a:srgbClr val="FD3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D3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solidFill>
                  <a:srgbClr val="FD3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D3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FD3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D3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b="1" dirty="0">
                <a:solidFill>
                  <a:srgbClr val="FD3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D3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FD3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D3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FD3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E98CEE0-B2E2-88FF-7CFB-34CDA29E5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1521" y="1074610"/>
            <a:ext cx="5991224" cy="54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6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Ảnh động làm nền và tuyết rơi cho blogger">
            <a:extLst>
              <a:ext uri="{FF2B5EF4-FFF2-40B4-BE49-F238E27FC236}">
                <a16:creationId xmlns:a16="http://schemas.microsoft.com/office/drawing/2014/main" id="{5D09EBA9-14FD-43C0-B070-14176E4CE0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22" y="4064680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Ảnh động làm nền và tuyết rơi cho blogger">
            <a:extLst>
              <a:ext uri="{FF2B5EF4-FFF2-40B4-BE49-F238E27FC236}">
                <a16:creationId xmlns:a16="http://schemas.microsoft.com/office/drawing/2014/main" id="{AFDEECFA-2FB7-6ECF-88B1-9A6EAA7B9D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108" y="3993726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27C202-8AD2-B0DD-3A02-5F19A4A96446}"/>
              </a:ext>
            </a:extLst>
          </p:cNvPr>
          <p:cNvSpPr/>
          <p:nvPr/>
        </p:nvSpPr>
        <p:spPr>
          <a:xfrm>
            <a:off x="-1836745" y="-32688"/>
            <a:ext cx="11201400" cy="631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8" name="图片 19">
            <a:extLst>
              <a:ext uri="{FF2B5EF4-FFF2-40B4-BE49-F238E27FC236}">
                <a16:creationId xmlns:a16="http://schemas.microsoft.com/office/drawing/2014/main" id="{8B1761A1-D576-3208-5301-13769E91E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3" y="-29984"/>
            <a:ext cx="2438405" cy="17221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A76214-2AAF-A637-5CC1-0F5C7870947B}"/>
              </a:ext>
            </a:extLst>
          </p:cNvPr>
          <p:cNvSpPr txBox="1"/>
          <p:nvPr/>
        </p:nvSpPr>
        <p:spPr>
          <a:xfrm>
            <a:off x="765478" y="472439"/>
            <a:ext cx="8288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D3D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 từng đoạn câu chuyện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CB6D72A9-FA50-F742-1187-A7E177C39F74}"/>
              </a:ext>
            </a:extLst>
          </p:cNvPr>
          <p:cNvSpPr/>
          <p:nvPr/>
        </p:nvSpPr>
        <p:spPr>
          <a:xfrm>
            <a:off x="3428806" y="1892769"/>
            <a:ext cx="5604387" cy="367234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FD8189-E17D-DA83-E9B5-FF8A0ECBC695}"/>
              </a:ext>
            </a:extLst>
          </p:cNvPr>
          <p:cNvSpPr txBox="1"/>
          <p:nvPr/>
        </p:nvSpPr>
        <p:spPr>
          <a:xfrm>
            <a:off x="3763955" y="2082338"/>
            <a:ext cx="548639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 xưa, có hai người khách du lịch đến nước Ê-ti-ô-pi-a. Họ đi khắp đất nước thăm đường sá, núi đồi, sông ngòi. Vua nước Ê-ti-ô-pi-a mời họ vào cung điện, mở tiệc chiêu đãi và tặng họ nhiều vật quý. Sau đó vua sai một viên quan đưa khách xuống tàu.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E572C9-39FF-4F21-E991-0B732181A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1981" y="1692140"/>
            <a:ext cx="4474918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67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Ảnh động làm nền và tuyết rơi cho blogger">
            <a:extLst>
              <a:ext uri="{FF2B5EF4-FFF2-40B4-BE49-F238E27FC236}">
                <a16:creationId xmlns:a16="http://schemas.microsoft.com/office/drawing/2014/main" id="{5D09EBA9-14FD-43C0-B070-14176E4CE0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22" y="4064680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Ảnh động làm nền và tuyết rơi cho blogger">
            <a:extLst>
              <a:ext uri="{FF2B5EF4-FFF2-40B4-BE49-F238E27FC236}">
                <a16:creationId xmlns:a16="http://schemas.microsoft.com/office/drawing/2014/main" id="{AFDEECFA-2FB7-6ECF-88B1-9A6EAA7B9D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108" y="3993726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27C202-8AD2-B0DD-3A02-5F19A4A96446}"/>
              </a:ext>
            </a:extLst>
          </p:cNvPr>
          <p:cNvSpPr/>
          <p:nvPr/>
        </p:nvSpPr>
        <p:spPr>
          <a:xfrm>
            <a:off x="-1692949" y="-30089"/>
            <a:ext cx="11201400" cy="631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8" name="图片 19">
            <a:extLst>
              <a:ext uri="{FF2B5EF4-FFF2-40B4-BE49-F238E27FC236}">
                <a16:creationId xmlns:a16="http://schemas.microsoft.com/office/drawing/2014/main" id="{8B1761A1-D576-3208-5301-13769E91E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3" y="-110152"/>
            <a:ext cx="2438405" cy="17221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A76214-2AAF-A637-5CC1-0F5C7870947B}"/>
              </a:ext>
            </a:extLst>
          </p:cNvPr>
          <p:cNvSpPr txBox="1"/>
          <p:nvPr/>
        </p:nvSpPr>
        <p:spPr>
          <a:xfrm>
            <a:off x="925319" y="484085"/>
            <a:ext cx="8288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D3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từng đoạn câu chuyện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CB6D72A9-FA50-F742-1187-A7E177C39F74}"/>
              </a:ext>
            </a:extLst>
          </p:cNvPr>
          <p:cNvSpPr/>
          <p:nvPr/>
        </p:nvSpPr>
        <p:spPr>
          <a:xfrm>
            <a:off x="3495026" y="1654948"/>
            <a:ext cx="5604387" cy="315287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FD8189-E17D-DA83-E9B5-FF8A0ECBC695}"/>
              </a:ext>
            </a:extLst>
          </p:cNvPr>
          <p:cNvSpPr txBox="1"/>
          <p:nvPr/>
        </p:nvSpPr>
        <p:spPr>
          <a:xfrm>
            <a:off x="3613014" y="1786208"/>
            <a:ext cx="5486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CC"/>
                </a:solidFill>
                <a:cs typeface="Arial" panose="020B0604020202020204" pitchFamily="34" charset="0"/>
              </a:rPr>
              <a:t>Lúc hai người khách định bước xuống tàu, viên quan bảo khách dừng lại, cởi giày ra. Ông sai người cạo sạch đất ở đế giày khách rồi mới để họ bước xuống tàu trở về nước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6BD311-9374-7AE1-FBDC-E7F2AA585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3033" y="1902087"/>
            <a:ext cx="4656704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5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Ảnh động làm nền và tuyết rơi cho blogger">
            <a:extLst>
              <a:ext uri="{FF2B5EF4-FFF2-40B4-BE49-F238E27FC236}">
                <a16:creationId xmlns:a16="http://schemas.microsoft.com/office/drawing/2014/main" id="{5D09EBA9-14FD-43C0-B070-14176E4CE0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22" y="4064680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Ảnh động làm nền và tuyết rơi cho blogger">
            <a:extLst>
              <a:ext uri="{FF2B5EF4-FFF2-40B4-BE49-F238E27FC236}">
                <a16:creationId xmlns:a16="http://schemas.microsoft.com/office/drawing/2014/main" id="{AFDEECFA-2FB7-6ECF-88B1-9A6EAA7B9D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108" y="3993726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27C202-8AD2-B0DD-3A02-5F19A4A96446}"/>
              </a:ext>
            </a:extLst>
          </p:cNvPr>
          <p:cNvSpPr/>
          <p:nvPr/>
        </p:nvSpPr>
        <p:spPr>
          <a:xfrm>
            <a:off x="-1578952" y="-136706"/>
            <a:ext cx="11201400" cy="631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8" name="图片 19">
            <a:extLst>
              <a:ext uri="{FF2B5EF4-FFF2-40B4-BE49-F238E27FC236}">
                <a16:creationId xmlns:a16="http://schemas.microsoft.com/office/drawing/2014/main" id="{8B1761A1-D576-3208-5301-13769E91E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424" y="89953"/>
            <a:ext cx="2438405" cy="17221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A76214-2AAF-A637-5CC1-0F5C7870947B}"/>
              </a:ext>
            </a:extLst>
          </p:cNvPr>
          <p:cNvSpPr txBox="1"/>
          <p:nvPr/>
        </p:nvSpPr>
        <p:spPr>
          <a:xfrm>
            <a:off x="2954394" y="490450"/>
            <a:ext cx="8288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D3D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 từng đoạn câu chuyện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CB6D72A9-FA50-F742-1187-A7E177C39F74}"/>
              </a:ext>
            </a:extLst>
          </p:cNvPr>
          <p:cNvSpPr/>
          <p:nvPr/>
        </p:nvSpPr>
        <p:spPr>
          <a:xfrm>
            <a:off x="2262319" y="1845165"/>
            <a:ext cx="6848475" cy="53244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FD8189-E17D-DA83-E9B5-FF8A0ECBC695}"/>
              </a:ext>
            </a:extLst>
          </p:cNvPr>
          <p:cNvSpPr txBox="1"/>
          <p:nvPr/>
        </p:nvSpPr>
        <p:spPr>
          <a:xfrm>
            <a:off x="2860328" y="1964353"/>
            <a:ext cx="648652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người khách rất ngạc nhiên, hỏi: </a:t>
            </a:r>
          </a:p>
          <a:p>
            <a:pPr lvl="0" algn="just"/>
            <a:r>
              <a:rPr lang="vi-VN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Tại sao các ông lại phải làm như vậy ?</a:t>
            </a:r>
          </a:p>
          <a:p>
            <a:pPr lvl="0" algn="just"/>
            <a:r>
              <a:rPr lang="vi-VN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 quan trả lời :</a:t>
            </a:r>
          </a:p>
          <a:p>
            <a:pPr lvl="0" algn="just"/>
            <a:r>
              <a:rPr lang="vi-VN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Đây là mảnh đất yêu quý của chúng tôi. Chúng tôi sinh ra ở đây, chết cũng ở đây. Trên mảnh đất này, chúng tôi trồng trọt, chăn nuôi. Đất Ê-ti-ô-pi-a là cha, là mẹ, là anh em ruột thịt của chúng tôi. Chúng tôi đã tiếp các ông như những khách quý. Nhà vua đã tặng các ông nhiều sản vật hiếm. Song đất Ê-ti-ô-pi-a đối với chúng tôi là thiêng liêng, cao quý nhất. Chúng tôi không thể để các ông mang đi, dù chỉ là một hạt cát nhỏ.  </a:t>
            </a:r>
          </a:p>
          <a:p>
            <a:pPr lvl="0" algn="just"/>
            <a:endParaRPr lang="vi-VN" sz="24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FF6F30-CD0B-FF81-FB55-D3A4E24AF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94329" y="-245233"/>
            <a:ext cx="4464605" cy="33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7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359</Words>
  <Application>Microsoft Office PowerPoint</Application>
  <PresentationFormat>Widescreen</PresentationFormat>
  <Paragraphs>18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Microsoft YaHei</vt:lpstr>
      <vt:lpstr>Arial</vt:lpstr>
      <vt:lpstr>Calibri</vt:lpstr>
      <vt:lpstr>Calibri Light</vt:lpstr>
      <vt:lpstr>Tahoma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2023-02-01T13:54:20Z</dcterms:created>
  <dcterms:modified xsi:type="dcterms:W3CDTF">2025-04-19T22:49:12Z</dcterms:modified>
</cp:coreProperties>
</file>