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11649" r:id="rId2"/>
    <p:sldId id="11660" r:id="rId3"/>
    <p:sldId id="11675" r:id="rId4"/>
    <p:sldId id="11678" r:id="rId5"/>
    <p:sldId id="11679" r:id="rId6"/>
    <p:sldId id="11680"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9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E433D1-A9AF-48C6-B997-D48BA592806C}" type="datetimeFigureOut">
              <a:rPr lang="en-US" smtClean="0"/>
              <a:t>20/04/2025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AC02BC-5FEB-447E-95C2-349D876163C7}" type="slidenum">
              <a:rPr lang="en-US" smtClean="0"/>
              <a:t>‹#›</a:t>
            </a:fld>
            <a:endParaRPr lang="en-US"/>
          </a:p>
        </p:txBody>
      </p:sp>
    </p:spTree>
    <p:extLst>
      <p:ext uri="{BB962C8B-B14F-4D97-AF65-F5344CB8AC3E}">
        <p14:creationId xmlns:p14="http://schemas.microsoft.com/office/powerpoint/2010/main" val="2396811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2025/4/20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8518783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2025/4/20</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4915930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2025/4/20</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5095001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2025/4/20</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3557646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2025/4/20</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4070579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2025/4/20</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525136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2025/4/20</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7743413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0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2025/4/20</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4237447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2025/4/20</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918864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2025/4/20</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1849643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2025/4/20</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940332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2025/4/20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37805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2025/4/20</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3562061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2025/4/20</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87607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2025/4/20</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7325684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2025/4/20</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3908092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2025/4/20</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917839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2025/4/20</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7946151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2025/4/20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476949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2025/4/20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640297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2025/4/20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8397548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2025/4/20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341023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2025/4/20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1590846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2025/4/20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6206650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2025/4/20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653147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2025/4/20</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3141786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2025/4/20</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9730575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2025/4/20</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145208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2025/4/20</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2056588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1">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26530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8.xml"/><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slideLayout" Target="../slideLayouts/slideLayout8.xml"/><Relationship Id="rId1" Type="http://schemas.openxmlformats.org/officeDocument/2006/relationships/tags" Target="../tags/tag2.xml"/><Relationship Id="rId6" Type="http://schemas.openxmlformats.org/officeDocument/2006/relationships/image" Target="../media/image9.png"/><Relationship Id="rId5" Type="http://schemas.openxmlformats.org/officeDocument/2006/relationships/image" Target="../media/image8.gif"/><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8.xml"/><Relationship Id="rId1" Type="http://schemas.openxmlformats.org/officeDocument/2006/relationships/tags" Target="../tags/tag3.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8.xml"/><Relationship Id="rId1" Type="http://schemas.openxmlformats.org/officeDocument/2006/relationships/tags" Target="../tags/tag4.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8.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8.xml"/><Relationship Id="rId1" Type="http://schemas.openxmlformats.org/officeDocument/2006/relationships/tags" Target="../tags/tag6.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83071B30-6CA9-4896-9371-5E219B8F932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556" r="5556"/>
          <a:stretch/>
        </p:blipFill>
        <p:spPr>
          <a:xfrm>
            <a:off x="0" y="0"/>
            <a:ext cx="12192000" cy="6858000"/>
          </a:xfrm>
          <a:prstGeom prst="rect">
            <a:avLst/>
          </a:prstGeom>
        </p:spPr>
      </p:pic>
      <p:pic>
        <p:nvPicPr>
          <p:cNvPr id="13" name="图片 12">
            <a:extLst>
              <a:ext uri="{FF2B5EF4-FFF2-40B4-BE49-F238E27FC236}">
                <a16:creationId xmlns:a16="http://schemas.microsoft.com/office/drawing/2014/main" id="{A5AD6204-549C-4578-A226-F46326912C1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1890" t="24425" r="3382" b="60079"/>
          <a:stretch/>
        </p:blipFill>
        <p:spPr>
          <a:xfrm>
            <a:off x="10795000" y="1568449"/>
            <a:ext cx="685800" cy="1123951"/>
          </a:xfrm>
          <a:prstGeom prst="rect">
            <a:avLst/>
          </a:prstGeom>
        </p:spPr>
      </p:pic>
      <p:pic>
        <p:nvPicPr>
          <p:cNvPr id="3" name="Picture 2">
            <a:extLst>
              <a:ext uri="{FF2B5EF4-FFF2-40B4-BE49-F238E27FC236}">
                <a16:creationId xmlns:a16="http://schemas.microsoft.com/office/drawing/2014/main" id="{FE9474B9-4526-4190-A8D5-837415AF92B8}"/>
              </a:ext>
            </a:extLst>
          </p:cNvPr>
          <p:cNvPicPr>
            <a:picLocks noChangeAspect="1"/>
          </p:cNvPicPr>
          <p:nvPr/>
        </p:nvPicPr>
        <p:blipFill>
          <a:blip r:embed="rId5"/>
          <a:stretch>
            <a:fillRect/>
          </a:stretch>
        </p:blipFill>
        <p:spPr>
          <a:xfrm>
            <a:off x="4543666" y="1423741"/>
            <a:ext cx="2704859" cy="1080919"/>
          </a:xfrm>
          <a:prstGeom prst="rect">
            <a:avLst/>
          </a:prstGeom>
        </p:spPr>
      </p:pic>
      <p:pic>
        <p:nvPicPr>
          <p:cNvPr id="5" name="Picture 4">
            <a:extLst>
              <a:ext uri="{FF2B5EF4-FFF2-40B4-BE49-F238E27FC236}">
                <a16:creationId xmlns:a16="http://schemas.microsoft.com/office/drawing/2014/main" id="{96D643A0-BE73-4C2C-B0C0-05F1C5004AAE}"/>
              </a:ext>
            </a:extLst>
          </p:cNvPr>
          <p:cNvPicPr>
            <a:picLocks noChangeAspect="1"/>
          </p:cNvPicPr>
          <p:nvPr/>
        </p:nvPicPr>
        <p:blipFill>
          <a:blip r:embed="rId6"/>
          <a:stretch>
            <a:fillRect/>
          </a:stretch>
        </p:blipFill>
        <p:spPr>
          <a:xfrm>
            <a:off x="905206" y="2029473"/>
            <a:ext cx="9943438" cy="2627604"/>
          </a:xfrm>
          <a:prstGeom prst="rect">
            <a:avLst/>
          </a:prstGeom>
        </p:spPr>
      </p:pic>
    </p:spTree>
    <p:custDataLst>
      <p:tags r:id="rId1"/>
    </p:custDataLst>
    <p:extLst>
      <p:ext uri="{BB962C8B-B14F-4D97-AF65-F5344CB8AC3E}">
        <p14:creationId xmlns:p14="http://schemas.microsoft.com/office/powerpoint/2010/main" val="37039919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E180D4A7-C9FB-4DFB-919C-405C955672EB}">
      <p14:showEvtLst xmlns:p14="http://schemas.microsoft.com/office/powerpoint/2010/main">
        <p14:playEvt time="94" objId="3"/>
      </p14:showEvt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15C86929-F2C9-40BC-8A40-B904087665F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1860" t="14403" r="3873" b="-6361"/>
          <a:stretch/>
        </p:blipFill>
        <p:spPr>
          <a:xfrm>
            <a:off x="514350" y="-469252"/>
            <a:ext cx="3867150" cy="7327252"/>
          </a:xfrm>
          <a:prstGeom prst="rect">
            <a:avLst/>
          </a:prstGeom>
        </p:spPr>
      </p:pic>
      <p:pic>
        <p:nvPicPr>
          <p:cNvPr id="36" name="Picture 35" descr="Background pattern&#10;&#10;Description automatically generated with medium confidence">
            <a:extLst>
              <a:ext uri="{FF2B5EF4-FFF2-40B4-BE49-F238E27FC236}">
                <a16:creationId xmlns:a16="http://schemas.microsoft.com/office/drawing/2014/main" id="{9F809738-327B-4921-866D-41D8621069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1771" y="-396158"/>
            <a:ext cx="7742000" cy="7742000"/>
          </a:xfrm>
          <a:prstGeom prst="rect">
            <a:avLst/>
          </a:prstGeom>
        </p:spPr>
      </p:pic>
      <p:pic>
        <p:nvPicPr>
          <p:cNvPr id="39" name="Picture 4" descr="170 ɴᴏᴛɪᴏɴ ɢɪꜰꜱ ideas in 2021 | aesthetic gif, cute gif, gif">
            <a:extLst>
              <a:ext uri="{FF2B5EF4-FFF2-40B4-BE49-F238E27FC236}">
                <a16:creationId xmlns:a16="http://schemas.microsoft.com/office/drawing/2014/main" id="{1EFD6DD9-D52C-4DDA-9755-AD8162D66C02}"/>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162594" y="1613928"/>
            <a:ext cx="3117954" cy="2377440"/>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9">
            <a:extLst>
              <a:ext uri="{FF2B5EF4-FFF2-40B4-BE49-F238E27FC236}">
                <a16:creationId xmlns:a16="http://schemas.microsoft.com/office/drawing/2014/main" id="{5D8A0514-788B-4C7F-85A1-B713BDC30BE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5263" b="65066"/>
          <a:stretch/>
        </p:blipFill>
        <p:spPr>
          <a:xfrm>
            <a:off x="10684042" y="0"/>
            <a:ext cx="1507970" cy="2129589"/>
          </a:xfrm>
          <a:prstGeom prst="rect">
            <a:avLst/>
          </a:prstGeom>
        </p:spPr>
      </p:pic>
      <p:pic>
        <p:nvPicPr>
          <p:cNvPr id="7" name="图片 9">
            <a:extLst>
              <a:ext uri="{FF2B5EF4-FFF2-40B4-BE49-F238E27FC236}">
                <a16:creationId xmlns:a16="http://schemas.microsoft.com/office/drawing/2014/main" id="{91D4BDF4-A23C-4706-B9F9-D63AEBD0946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5263" b="65066"/>
          <a:stretch/>
        </p:blipFill>
        <p:spPr>
          <a:xfrm flipH="1">
            <a:off x="-11575" y="-6018"/>
            <a:ext cx="1507970" cy="2129589"/>
          </a:xfrm>
          <a:prstGeom prst="rect">
            <a:avLst/>
          </a:prstGeom>
        </p:spPr>
      </p:pic>
      <p:pic>
        <p:nvPicPr>
          <p:cNvPr id="2" name="Picture 1">
            <a:extLst>
              <a:ext uri="{FF2B5EF4-FFF2-40B4-BE49-F238E27FC236}">
                <a16:creationId xmlns:a16="http://schemas.microsoft.com/office/drawing/2014/main" id="{41088817-EBEC-4A3F-9152-9B3517BD1208}"/>
              </a:ext>
            </a:extLst>
          </p:cNvPr>
          <p:cNvPicPr>
            <a:picLocks noChangeAspect="1"/>
          </p:cNvPicPr>
          <p:nvPr/>
        </p:nvPicPr>
        <p:blipFill>
          <a:blip r:embed="rId7"/>
          <a:stretch>
            <a:fillRect/>
          </a:stretch>
        </p:blipFill>
        <p:spPr>
          <a:xfrm>
            <a:off x="5603561" y="2978520"/>
            <a:ext cx="3645724" cy="1066892"/>
          </a:xfrm>
          <a:prstGeom prst="rect">
            <a:avLst/>
          </a:prstGeom>
        </p:spPr>
      </p:pic>
    </p:spTree>
    <p:custDataLst>
      <p:tags r:id="rId1"/>
    </p:custDataLst>
    <p:extLst>
      <p:ext uri="{BB962C8B-B14F-4D97-AF65-F5344CB8AC3E}">
        <p14:creationId xmlns:p14="http://schemas.microsoft.com/office/powerpoint/2010/main" val="22491705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5" presetClass="entr" presetSubtype="0" fill="hold" nodeType="clickEffect">
                                  <p:stCondLst>
                                    <p:cond delay="0"/>
                                  </p:stCondLst>
                                  <p:childTnLst>
                                    <p:set>
                                      <p:cBhvr>
                                        <p:cTn id="13" dur="1" fill="hold">
                                          <p:stCondLst>
                                            <p:cond delay="0"/>
                                          </p:stCondLst>
                                        </p:cTn>
                                        <p:tgtEl>
                                          <p:spTgt spid="36"/>
                                        </p:tgtEl>
                                        <p:attrNameLst>
                                          <p:attrName>style.visibility</p:attrName>
                                        </p:attrNameLst>
                                      </p:cBhvr>
                                      <p:to>
                                        <p:strVal val="visible"/>
                                      </p:to>
                                    </p:set>
                                    <p:anim calcmode="lin" valueType="num">
                                      <p:cBhvr>
                                        <p:cTn id="14" dur="1000" fill="hold"/>
                                        <p:tgtEl>
                                          <p:spTgt spid="36"/>
                                        </p:tgtEl>
                                        <p:attrNameLst>
                                          <p:attrName>ppt_w</p:attrName>
                                        </p:attrNameLst>
                                      </p:cBhvr>
                                      <p:tavLst>
                                        <p:tav tm="0">
                                          <p:val>
                                            <p:fltVal val="0"/>
                                          </p:val>
                                        </p:tav>
                                        <p:tav tm="100000">
                                          <p:val>
                                            <p:strVal val="#ppt_w"/>
                                          </p:val>
                                        </p:tav>
                                      </p:tavLst>
                                    </p:anim>
                                    <p:anim calcmode="lin" valueType="num">
                                      <p:cBhvr>
                                        <p:cTn id="15" dur="1000" fill="hold"/>
                                        <p:tgtEl>
                                          <p:spTgt spid="36"/>
                                        </p:tgtEl>
                                        <p:attrNameLst>
                                          <p:attrName>ppt_h</p:attrName>
                                        </p:attrNameLst>
                                      </p:cBhvr>
                                      <p:tavLst>
                                        <p:tav tm="0">
                                          <p:val>
                                            <p:fltVal val="0"/>
                                          </p:val>
                                        </p:tav>
                                        <p:tav tm="100000">
                                          <p:val>
                                            <p:strVal val="#ppt_h"/>
                                          </p:val>
                                        </p:tav>
                                      </p:tavLst>
                                    </p:anim>
                                    <p:anim calcmode="lin" valueType="num">
                                      <p:cBhvr>
                                        <p:cTn id="16"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500"/>
                                        <p:tgtEl>
                                          <p:spTgt spid="3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E5AF7F15-5D62-4F43-862D-BC439053347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263" b="65066"/>
          <a:stretch/>
        </p:blipFill>
        <p:spPr>
          <a:xfrm>
            <a:off x="10684042" y="0"/>
            <a:ext cx="1507970" cy="2129589"/>
          </a:xfrm>
          <a:prstGeom prst="rect">
            <a:avLst/>
          </a:prstGeom>
        </p:spPr>
      </p:pic>
      <p:sp>
        <p:nvSpPr>
          <p:cNvPr id="16" name="Rectangle: Rounded Corners 15">
            <a:extLst>
              <a:ext uri="{FF2B5EF4-FFF2-40B4-BE49-F238E27FC236}">
                <a16:creationId xmlns:a16="http://schemas.microsoft.com/office/drawing/2014/main" id="{AE9C4ACA-33CC-4407-B7E4-CB7216BE66B8}"/>
              </a:ext>
            </a:extLst>
          </p:cNvPr>
          <p:cNvSpPr/>
          <p:nvPr/>
        </p:nvSpPr>
        <p:spPr>
          <a:xfrm>
            <a:off x="403273" y="563149"/>
            <a:ext cx="11413587" cy="585670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Rectangle: Rounded Corners 8">
            <a:extLst>
              <a:ext uri="{FF2B5EF4-FFF2-40B4-BE49-F238E27FC236}">
                <a16:creationId xmlns:a16="http://schemas.microsoft.com/office/drawing/2014/main" id="{600CC53C-8FFB-428F-A762-6168D1F32DD7}"/>
              </a:ext>
            </a:extLst>
          </p:cNvPr>
          <p:cNvSpPr/>
          <p:nvPr/>
        </p:nvSpPr>
        <p:spPr>
          <a:xfrm>
            <a:off x="1359077" y="161925"/>
            <a:ext cx="9280348" cy="1057275"/>
          </a:xfrm>
          <a:prstGeom prst="roundRect">
            <a:avLst>
              <a:gd name="adj" fmla="val 50000"/>
            </a:avLst>
          </a:prstGeom>
          <a:solidFill>
            <a:srgbClr val="CC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libri"/>
                <a:ea typeface="+mn-ea"/>
                <a:cs typeface="+mn-cs"/>
              </a:rPr>
              <a:t>3.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Nêu</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công</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dụng</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của</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dấu</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ngoặc</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kép</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và</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dấu</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gạch</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ngang</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trong</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đoạn</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văn</a:t>
            </a:r>
            <a:r>
              <a:rPr kumimoji="0" lang="en-US" sz="3200" b="1" i="0" u="none" strike="noStrike" kern="1200" cap="none" spc="0" normalizeH="0" baseline="0" noProof="0" dirty="0">
                <a:ln>
                  <a:noFill/>
                </a:ln>
                <a:solidFill>
                  <a:srgbClr val="002060"/>
                </a:solidFill>
                <a:effectLst/>
                <a:uLnTx/>
                <a:uFillTx/>
                <a:latin typeface="Calibri"/>
                <a:ea typeface="+mn-ea"/>
                <a:cs typeface="+mn-cs"/>
              </a:rPr>
              <a:t>.</a:t>
            </a:r>
          </a:p>
        </p:txBody>
      </p:sp>
      <p:pic>
        <p:nvPicPr>
          <p:cNvPr id="4" name="Picture 3">
            <a:extLst>
              <a:ext uri="{FF2B5EF4-FFF2-40B4-BE49-F238E27FC236}">
                <a16:creationId xmlns:a16="http://schemas.microsoft.com/office/drawing/2014/main" id="{2D055DEB-EBEB-42AF-AB3B-167DA91450B1}"/>
              </a:ext>
            </a:extLst>
          </p:cNvPr>
          <p:cNvPicPr>
            <a:picLocks noChangeAspect="1"/>
          </p:cNvPicPr>
          <p:nvPr/>
        </p:nvPicPr>
        <p:blipFill>
          <a:blip r:embed="rId4"/>
          <a:stretch>
            <a:fillRect/>
          </a:stretch>
        </p:blipFill>
        <p:spPr>
          <a:xfrm>
            <a:off x="1414462" y="1652587"/>
            <a:ext cx="9386888" cy="3705006"/>
          </a:xfrm>
          <a:prstGeom prst="rect">
            <a:avLst/>
          </a:prstGeom>
        </p:spPr>
      </p:pic>
    </p:spTree>
    <p:custDataLst>
      <p:tags r:id="rId1"/>
    </p:custDataLst>
    <p:extLst>
      <p:ext uri="{BB962C8B-B14F-4D97-AF65-F5344CB8AC3E}">
        <p14:creationId xmlns:p14="http://schemas.microsoft.com/office/powerpoint/2010/main" val="21875511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E5AF7F15-5D62-4F43-862D-BC439053347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263" b="65066"/>
          <a:stretch/>
        </p:blipFill>
        <p:spPr>
          <a:xfrm>
            <a:off x="10684042" y="0"/>
            <a:ext cx="1507970" cy="2129589"/>
          </a:xfrm>
          <a:prstGeom prst="rect">
            <a:avLst/>
          </a:prstGeom>
        </p:spPr>
      </p:pic>
      <p:sp>
        <p:nvSpPr>
          <p:cNvPr id="16" name="Rectangle: Rounded Corners 15">
            <a:extLst>
              <a:ext uri="{FF2B5EF4-FFF2-40B4-BE49-F238E27FC236}">
                <a16:creationId xmlns:a16="http://schemas.microsoft.com/office/drawing/2014/main" id="{AE9C4ACA-33CC-4407-B7E4-CB7216BE66B8}"/>
              </a:ext>
            </a:extLst>
          </p:cNvPr>
          <p:cNvSpPr/>
          <p:nvPr/>
        </p:nvSpPr>
        <p:spPr>
          <a:xfrm>
            <a:off x="403273" y="563149"/>
            <a:ext cx="11413587" cy="585670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Rectangle: Rounded Corners 8">
            <a:extLst>
              <a:ext uri="{FF2B5EF4-FFF2-40B4-BE49-F238E27FC236}">
                <a16:creationId xmlns:a16="http://schemas.microsoft.com/office/drawing/2014/main" id="{600CC53C-8FFB-428F-A762-6168D1F32DD7}"/>
              </a:ext>
            </a:extLst>
          </p:cNvPr>
          <p:cNvSpPr/>
          <p:nvPr/>
        </p:nvSpPr>
        <p:spPr>
          <a:xfrm>
            <a:off x="1559102" y="533400"/>
            <a:ext cx="9280348" cy="1295400"/>
          </a:xfrm>
          <a:prstGeom prst="roundRect">
            <a:avLst>
              <a:gd name="adj" fmla="val 50000"/>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2060"/>
                </a:solidFill>
                <a:effectLst/>
                <a:uLnTx/>
                <a:uFillTx/>
                <a:latin typeface="Calibri"/>
                <a:ea typeface="+mn-ea"/>
                <a:cs typeface="+mn-cs"/>
              </a:rPr>
              <a:t>Dấu</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ngoặc</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kép</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và</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dấu</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gạch</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ngang</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trong</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đoạn</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văn</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đều</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để</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đánh</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dấu</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lời</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nói</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trực</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tiếp</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của</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các</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nhân</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vật</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p>
        </p:txBody>
      </p:sp>
      <p:grpSp>
        <p:nvGrpSpPr>
          <p:cNvPr id="6" name="Group 5">
            <a:extLst>
              <a:ext uri="{FF2B5EF4-FFF2-40B4-BE49-F238E27FC236}">
                <a16:creationId xmlns:a16="http://schemas.microsoft.com/office/drawing/2014/main" id="{0427ACBA-C5BE-42D8-A999-231E75A0C66E}"/>
              </a:ext>
            </a:extLst>
          </p:cNvPr>
          <p:cNvGrpSpPr/>
          <p:nvPr/>
        </p:nvGrpSpPr>
        <p:grpSpPr>
          <a:xfrm>
            <a:off x="295274" y="2362200"/>
            <a:ext cx="5381625" cy="1362075"/>
            <a:chOff x="4144021" y="1484380"/>
            <a:chExt cx="7574794" cy="4840220"/>
          </a:xfrm>
        </p:grpSpPr>
        <p:grpSp>
          <p:nvGrpSpPr>
            <p:cNvPr id="7" name="Group 6">
              <a:extLst>
                <a:ext uri="{FF2B5EF4-FFF2-40B4-BE49-F238E27FC236}">
                  <a16:creationId xmlns:a16="http://schemas.microsoft.com/office/drawing/2014/main" id="{D45BDFA8-C604-4BA2-A4F3-C6AF1C65FC59}"/>
                </a:ext>
              </a:extLst>
            </p:cNvPr>
            <p:cNvGrpSpPr/>
            <p:nvPr/>
          </p:nvGrpSpPr>
          <p:grpSpPr>
            <a:xfrm>
              <a:off x="4144021" y="1484380"/>
              <a:ext cx="7574794" cy="4840220"/>
              <a:chOff x="4436414" y="1551563"/>
              <a:chExt cx="7327378" cy="4327762"/>
            </a:xfrm>
          </p:grpSpPr>
          <p:sp>
            <p:nvSpPr>
              <p:cNvPr id="11" name="Rectangle: Diagonal Corners Rounded 4">
                <a:extLst>
                  <a:ext uri="{FF2B5EF4-FFF2-40B4-BE49-F238E27FC236}">
                    <a16:creationId xmlns:a16="http://schemas.microsoft.com/office/drawing/2014/main" id="{0695A122-376D-4AB6-A6C6-22F324C05BD7}"/>
                  </a:ext>
                </a:extLst>
              </p:cNvPr>
              <p:cNvSpPr/>
              <p:nvPr/>
            </p:nvSpPr>
            <p:spPr>
              <a:xfrm flipH="1">
                <a:off x="4572001" y="1676401"/>
                <a:ext cx="7191791" cy="420292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Diagonal Corners Rounded 30">
                <a:extLst>
                  <a:ext uri="{FF2B5EF4-FFF2-40B4-BE49-F238E27FC236}">
                    <a16:creationId xmlns:a16="http://schemas.microsoft.com/office/drawing/2014/main" id="{F94DAD6C-2A36-49AE-B671-023CCE879E0E}"/>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TextBox 7">
              <a:extLst>
                <a:ext uri="{FF2B5EF4-FFF2-40B4-BE49-F238E27FC236}">
                  <a16:creationId xmlns:a16="http://schemas.microsoft.com/office/drawing/2014/main" id="{EAC801B1-40EB-402C-BA5A-881357675AA5}"/>
                </a:ext>
              </a:extLst>
            </p:cNvPr>
            <p:cNvSpPr txBox="1"/>
            <p:nvPr/>
          </p:nvSpPr>
          <p:spPr>
            <a:xfrm>
              <a:off x="4162186" y="1883207"/>
              <a:ext cx="7247096" cy="3834117"/>
            </a:xfrm>
            <a:prstGeom prst="rect">
              <a:avLst/>
            </a:prstGeom>
            <a:noFill/>
          </p:spPr>
          <p:txBody>
            <a:bodyPr wrap="square" rtlCol="0">
              <a:spAutoFit/>
            </a:bodyPr>
            <a:lstStyle/>
            <a:p>
              <a:pPr marR="0" lvl="0" algn="just" defTabSz="914400" rtl="0" eaLnBrk="1" fontAlgn="auto" latinLnBrk="0" hangingPunct="1">
                <a:lnSpc>
                  <a:spcPct val="120000"/>
                </a:lnSpc>
                <a:spcBef>
                  <a:spcPts val="0"/>
                </a:spcBef>
                <a:spcAft>
                  <a:spcPts val="0"/>
                </a:spcAft>
                <a:buClrTx/>
                <a:buSzTx/>
                <a:tabLst/>
                <a:defRPr/>
              </a:pPr>
              <a:r>
                <a:rPr kumimoji="0" lang="vi-VN" sz="2800" b="1"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Dấu ngoặc kép dùng để đánh dấu lời nói của cô giáo</a:t>
              </a:r>
              <a:r>
                <a:rPr kumimoji="0" lang="en-US" sz="2800" b="1"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pic>
        <p:nvPicPr>
          <p:cNvPr id="13" name="Picture 12">
            <a:extLst>
              <a:ext uri="{FF2B5EF4-FFF2-40B4-BE49-F238E27FC236}">
                <a16:creationId xmlns:a16="http://schemas.microsoft.com/office/drawing/2014/main" id="{27C3A4D0-FD15-4FF3-B6B8-22F51F7B8D3C}"/>
              </a:ext>
            </a:extLst>
          </p:cNvPr>
          <p:cNvPicPr>
            <a:picLocks noChangeAspect="1"/>
          </p:cNvPicPr>
          <p:nvPr/>
        </p:nvPicPr>
        <p:blipFill>
          <a:blip r:embed="rId4"/>
          <a:stretch>
            <a:fillRect/>
          </a:stretch>
        </p:blipFill>
        <p:spPr>
          <a:xfrm>
            <a:off x="5543550" y="2106591"/>
            <a:ext cx="6038850" cy="2383535"/>
          </a:xfrm>
          <a:prstGeom prst="rect">
            <a:avLst/>
          </a:prstGeom>
        </p:spPr>
      </p:pic>
      <p:cxnSp>
        <p:nvCxnSpPr>
          <p:cNvPr id="3" name="Straight Connector 2">
            <a:extLst>
              <a:ext uri="{FF2B5EF4-FFF2-40B4-BE49-F238E27FC236}">
                <a16:creationId xmlns:a16="http://schemas.microsoft.com/office/drawing/2014/main" id="{2408BD9B-B7D8-48BF-A771-79218F7CD480}"/>
              </a:ext>
            </a:extLst>
          </p:cNvPr>
          <p:cNvCxnSpPr/>
          <p:nvPr/>
        </p:nvCxnSpPr>
        <p:spPr>
          <a:xfrm>
            <a:off x="8362950" y="2933700"/>
            <a:ext cx="4953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3AAFB62-E9FC-4CD1-BB25-B03BBED3DEC4}"/>
              </a:ext>
            </a:extLst>
          </p:cNvPr>
          <p:cNvCxnSpPr>
            <a:cxnSpLocks/>
          </p:cNvCxnSpPr>
          <p:nvPr/>
        </p:nvCxnSpPr>
        <p:spPr>
          <a:xfrm>
            <a:off x="5876925" y="3190875"/>
            <a:ext cx="26479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58D9BB67-9596-4CC5-B0C8-43214576E88D}"/>
              </a:ext>
            </a:extLst>
          </p:cNvPr>
          <p:cNvGrpSpPr/>
          <p:nvPr/>
        </p:nvGrpSpPr>
        <p:grpSpPr>
          <a:xfrm>
            <a:off x="238124" y="4029075"/>
            <a:ext cx="5381625" cy="1943100"/>
            <a:chOff x="4144021" y="1484380"/>
            <a:chExt cx="7574794" cy="5320495"/>
          </a:xfrm>
        </p:grpSpPr>
        <p:grpSp>
          <p:nvGrpSpPr>
            <p:cNvPr id="18" name="Group 17">
              <a:extLst>
                <a:ext uri="{FF2B5EF4-FFF2-40B4-BE49-F238E27FC236}">
                  <a16:creationId xmlns:a16="http://schemas.microsoft.com/office/drawing/2014/main" id="{CF0CA0F3-1AED-4884-86D1-FEB645C1E279}"/>
                </a:ext>
              </a:extLst>
            </p:cNvPr>
            <p:cNvGrpSpPr/>
            <p:nvPr/>
          </p:nvGrpSpPr>
          <p:grpSpPr>
            <a:xfrm>
              <a:off x="4144021" y="1484380"/>
              <a:ext cx="7574794" cy="4840220"/>
              <a:chOff x="4436414" y="1551563"/>
              <a:chExt cx="7327378" cy="4327762"/>
            </a:xfrm>
          </p:grpSpPr>
          <p:sp>
            <p:nvSpPr>
              <p:cNvPr id="20" name="Rectangle: Diagonal Corners Rounded 4">
                <a:extLst>
                  <a:ext uri="{FF2B5EF4-FFF2-40B4-BE49-F238E27FC236}">
                    <a16:creationId xmlns:a16="http://schemas.microsoft.com/office/drawing/2014/main" id="{392DE953-7047-41F0-8AA1-7F2515086C45}"/>
                  </a:ext>
                </a:extLst>
              </p:cNvPr>
              <p:cNvSpPr/>
              <p:nvPr/>
            </p:nvSpPr>
            <p:spPr>
              <a:xfrm flipH="1">
                <a:off x="4572001" y="1676401"/>
                <a:ext cx="7191791" cy="420292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Diagonal Corners Rounded 30">
                <a:extLst>
                  <a:ext uri="{FF2B5EF4-FFF2-40B4-BE49-F238E27FC236}">
                    <a16:creationId xmlns:a16="http://schemas.microsoft.com/office/drawing/2014/main" id="{37A951D8-575C-4839-BC79-9357EF528ED8}"/>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9" name="TextBox 18">
              <a:extLst>
                <a:ext uri="{FF2B5EF4-FFF2-40B4-BE49-F238E27FC236}">
                  <a16:creationId xmlns:a16="http://schemas.microsoft.com/office/drawing/2014/main" id="{9C1FBD7B-4C68-4FBB-A18A-0CA35623DFDB}"/>
                </a:ext>
              </a:extLst>
            </p:cNvPr>
            <p:cNvSpPr txBox="1"/>
            <p:nvPr/>
          </p:nvSpPr>
          <p:spPr>
            <a:xfrm>
              <a:off x="4162187" y="1883207"/>
              <a:ext cx="7247096" cy="4921668"/>
            </a:xfrm>
            <a:prstGeom prst="rect">
              <a:avLst/>
            </a:prstGeom>
            <a:noFill/>
          </p:spPr>
          <p:txBody>
            <a:bodyPr wrap="square" rtlCol="0">
              <a:spAutoFit/>
            </a:bodyPr>
            <a:lstStyle/>
            <a:p>
              <a:pPr marR="0" lvl="0" algn="just" defTabSz="914400" rtl="0" eaLnBrk="1" fontAlgn="auto" latinLnBrk="0" hangingPunct="1">
                <a:spcBef>
                  <a:spcPts val="0"/>
                </a:spcBef>
                <a:spcAft>
                  <a:spcPts val="0"/>
                </a:spcAft>
                <a:buClrTx/>
                <a:buSzTx/>
                <a:tabLst/>
                <a:defRPr/>
              </a:pPr>
              <a:r>
                <a:rPr kumimoji="0" lang="vi-VN" sz="2800" b="1"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Dấu gạch ngang dùng để đánh dấu lời nói của em gái bạn Quốc Anh </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cxnSp>
        <p:nvCxnSpPr>
          <p:cNvPr id="22" name="Straight Connector 21">
            <a:extLst>
              <a:ext uri="{FF2B5EF4-FFF2-40B4-BE49-F238E27FC236}">
                <a16:creationId xmlns:a16="http://schemas.microsoft.com/office/drawing/2014/main" id="{B614CB35-DA8F-4F39-A8AD-09930E671500}"/>
              </a:ext>
            </a:extLst>
          </p:cNvPr>
          <p:cNvCxnSpPr>
            <a:cxnSpLocks/>
          </p:cNvCxnSpPr>
          <p:nvPr/>
        </p:nvCxnSpPr>
        <p:spPr>
          <a:xfrm>
            <a:off x="6134100" y="3933825"/>
            <a:ext cx="264795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938AAC0-B45D-4941-9DA8-56B1545942CD}"/>
              </a:ext>
            </a:extLst>
          </p:cNvPr>
          <p:cNvCxnSpPr>
            <a:cxnSpLocks/>
          </p:cNvCxnSpPr>
          <p:nvPr/>
        </p:nvCxnSpPr>
        <p:spPr>
          <a:xfrm>
            <a:off x="5876925" y="4171950"/>
            <a:ext cx="600075"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4081931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1000" fill="hold"/>
                                        <p:tgtEl>
                                          <p:spTgt spid="14"/>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1000"/>
                                        <p:tgtEl>
                                          <p:spTgt spid="3"/>
                                        </p:tgtEl>
                                      </p:cBhvr>
                                    </p:animEffect>
                                    <p:anim calcmode="lin" valueType="num">
                                      <p:cBhvr>
                                        <p:cTn id="31" dur="1000" fill="hold"/>
                                        <p:tgtEl>
                                          <p:spTgt spid="3"/>
                                        </p:tgtEl>
                                        <p:attrNameLst>
                                          <p:attrName>ppt_x</p:attrName>
                                        </p:attrNameLst>
                                      </p:cBhvr>
                                      <p:tavLst>
                                        <p:tav tm="0">
                                          <p:val>
                                            <p:strVal val="#ppt_x"/>
                                          </p:val>
                                        </p:tav>
                                        <p:tav tm="100000">
                                          <p:val>
                                            <p:strVal val="#ppt_x"/>
                                          </p:val>
                                        </p:tav>
                                      </p:tavLst>
                                    </p:anim>
                                    <p:anim calcmode="lin" valueType="num">
                                      <p:cBhvr>
                                        <p:cTn id="3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1000"/>
                                        <p:tgtEl>
                                          <p:spTgt spid="23"/>
                                        </p:tgtEl>
                                      </p:cBhvr>
                                    </p:animEffect>
                                    <p:anim calcmode="lin" valueType="num">
                                      <p:cBhvr>
                                        <p:cTn id="49" dur="1000" fill="hold"/>
                                        <p:tgtEl>
                                          <p:spTgt spid="23"/>
                                        </p:tgtEl>
                                        <p:attrNameLst>
                                          <p:attrName>ppt_x</p:attrName>
                                        </p:attrNameLst>
                                      </p:cBhvr>
                                      <p:tavLst>
                                        <p:tav tm="0">
                                          <p:val>
                                            <p:strVal val="#ppt_x"/>
                                          </p:val>
                                        </p:tav>
                                        <p:tav tm="100000">
                                          <p:val>
                                            <p:strVal val="#ppt_x"/>
                                          </p:val>
                                        </p:tav>
                                      </p:tavLst>
                                    </p:anim>
                                    <p:anim calcmode="lin" valueType="num">
                                      <p:cBhvr>
                                        <p:cTn id="5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E5AF7F15-5D62-4F43-862D-BC439053347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263" b="65066"/>
          <a:stretch/>
        </p:blipFill>
        <p:spPr>
          <a:xfrm>
            <a:off x="10684042" y="0"/>
            <a:ext cx="1507970" cy="2129589"/>
          </a:xfrm>
          <a:prstGeom prst="rect">
            <a:avLst/>
          </a:prstGeom>
        </p:spPr>
      </p:pic>
      <p:sp>
        <p:nvSpPr>
          <p:cNvPr id="16" name="Rectangle: Rounded Corners 15">
            <a:extLst>
              <a:ext uri="{FF2B5EF4-FFF2-40B4-BE49-F238E27FC236}">
                <a16:creationId xmlns:a16="http://schemas.microsoft.com/office/drawing/2014/main" id="{AE9C4ACA-33CC-4407-B7E4-CB7216BE66B8}"/>
              </a:ext>
            </a:extLst>
          </p:cNvPr>
          <p:cNvSpPr/>
          <p:nvPr/>
        </p:nvSpPr>
        <p:spPr>
          <a:xfrm>
            <a:off x="403273" y="563149"/>
            <a:ext cx="11413587" cy="585670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Rectangle: Rounded Corners 8">
            <a:extLst>
              <a:ext uri="{FF2B5EF4-FFF2-40B4-BE49-F238E27FC236}">
                <a16:creationId xmlns:a16="http://schemas.microsoft.com/office/drawing/2014/main" id="{600CC53C-8FFB-428F-A762-6168D1F32DD7}"/>
              </a:ext>
            </a:extLst>
          </p:cNvPr>
          <p:cNvSpPr/>
          <p:nvPr/>
        </p:nvSpPr>
        <p:spPr>
          <a:xfrm>
            <a:off x="66675" y="343125"/>
            <a:ext cx="11925299" cy="990375"/>
          </a:xfrm>
          <a:prstGeom prst="roundRect">
            <a:avLst>
              <a:gd name="adj" fmla="val 50000"/>
            </a:avLst>
          </a:prstGeom>
          <a:solidFill>
            <a:srgbClr val="CC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libri"/>
                <a:ea typeface="+mn-ea"/>
                <a:cs typeface="+mn-cs"/>
              </a:rPr>
              <a:t>4.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Chọn</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dấu</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câu</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thích</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hợp</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để</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đánh</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dấu</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lời</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nói</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của</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nhân</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vật</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trong</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đoạn</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văn</a:t>
            </a:r>
            <a:r>
              <a:rPr kumimoji="0" lang="en-US" sz="3200" b="1" i="0" u="none" strike="noStrike" kern="1200" cap="none" spc="0" normalizeH="0" baseline="0" noProof="0" dirty="0">
                <a:ln>
                  <a:noFill/>
                </a:ln>
                <a:solidFill>
                  <a:srgbClr val="002060"/>
                </a:solidFill>
                <a:effectLst/>
                <a:uLnTx/>
                <a:uFillTx/>
                <a:latin typeface="Calibri"/>
                <a:ea typeface="+mn-ea"/>
                <a:cs typeface="+mn-cs"/>
              </a:rPr>
              <a:t>.</a:t>
            </a:r>
          </a:p>
        </p:txBody>
      </p:sp>
      <p:sp>
        <p:nvSpPr>
          <p:cNvPr id="2" name="TextBox 1">
            <a:extLst>
              <a:ext uri="{FF2B5EF4-FFF2-40B4-BE49-F238E27FC236}">
                <a16:creationId xmlns:a16="http://schemas.microsoft.com/office/drawing/2014/main" id="{8216519A-1588-4E3F-AEEA-7941525BDCE9}"/>
              </a:ext>
            </a:extLst>
          </p:cNvPr>
          <p:cNvSpPr txBox="1"/>
          <p:nvPr/>
        </p:nvSpPr>
        <p:spPr>
          <a:xfrm>
            <a:off x="1371599" y="1828800"/>
            <a:ext cx="10020301" cy="3108543"/>
          </a:xfrm>
          <a:prstGeom prst="rect">
            <a:avLst/>
          </a:prstGeom>
          <a:noFill/>
        </p:spPr>
        <p:txBody>
          <a:bodyPr wrap="square" rtlCol="0">
            <a:spAutoFit/>
          </a:bodyPr>
          <a:lstStyle/>
          <a:p>
            <a:pPr algn="just"/>
            <a:r>
              <a:rPr lang="vi-VN" sz="2800" b="1" dirty="0">
                <a:latin typeface="Cambria" panose="02040503050406030204" pitchFamily="18" charset="0"/>
                <a:ea typeface="Cambria" panose="02040503050406030204" pitchFamily="18" charset="0"/>
              </a:rPr>
              <a:t>Hồi ấy, giặc cho hàng trăm tàu lớn tiến vào cửa biển nước ta. Vua Trần Nhân Tông mong tìm được người tài giỏi giúp đánh lui giặc dữ. Yết Kiêu đến gặp vua và nói: Tôi tuy tài hèn sức yếu nhưng cũng quyết cho lũ chúng nó vào bụng cá. Vua hỏi: Nhà ngươi cần bao nhiêu người, bao nhiêu thuyền? Yết Kiêu đáp: Một mình tôi cũng có thể đương đầu với chúng.</a:t>
            </a:r>
          </a:p>
          <a:p>
            <a:pPr algn="r"/>
            <a:r>
              <a:rPr lang="vi-VN" sz="2800" b="1" dirty="0">
                <a:latin typeface="Cambria" panose="02040503050406030204" pitchFamily="18" charset="0"/>
                <a:ea typeface="Cambria" panose="02040503050406030204" pitchFamily="18" charset="0"/>
              </a:rPr>
              <a:t> (Theo Truyện cố dân gian Việt Nam).</a:t>
            </a:r>
          </a:p>
        </p:txBody>
      </p:sp>
      <p:cxnSp>
        <p:nvCxnSpPr>
          <p:cNvPr id="11" name="Straight Connector 10">
            <a:extLst>
              <a:ext uri="{FF2B5EF4-FFF2-40B4-BE49-F238E27FC236}">
                <a16:creationId xmlns:a16="http://schemas.microsoft.com/office/drawing/2014/main" id="{9DDBEC34-53C0-46B6-A5F1-E3E8128CD99A}"/>
              </a:ext>
            </a:extLst>
          </p:cNvPr>
          <p:cNvCxnSpPr>
            <a:cxnSpLocks/>
          </p:cNvCxnSpPr>
          <p:nvPr/>
        </p:nvCxnSpPr>
        <p:spPr>
          <a:xfrm>
            <a:off x="933450" y="866775"/>
            <a:ext cx="23145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4FC4C97-C99E-419D-AB18-BB002885025B}"/>
              </a:ext>
            </a:extLst>
          </p:cNvPr>
          <p:cNvCxnSpPr>
            <a:cxnSpLocks/>
          </p:cNvCxnSpPr>
          <p:nvPr/>
        </p:nvCxnSpPr>
        <p:spPr>
          <a:xfrm>
            <a:off x="5610225" y="819150"/>
            <a:ext cx="49815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756048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E5AF7F15-5D62-4F43-862D-BC439053347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263" b="65066"/>
          <a:stretch/>
        </p:blipFill>
        <p:spPr>
          <a:xfrm>
            <a:off x="10684042" y="0"/>
            <a:ext cx="1507970" cy="2129589"/>
          </a:xfrm>
          <a:prstGeom prst="rect">
            <a:avLst/>
          </a:prstGeom>
        </p:spPr>
      </p:pic>
      <p:sp>
        <p:nvSpPr>
          <p:cNvPr id="16" name="Rectangle: Rounded Corners 15">
            <a:extLst>
              <a:ext uri="{FF2B5EF4-FFF2-40B4-BE49-F238E27FC236}">
                <a16:creationId xmlns:a16="http://schemas.microsoft.com/office/drawing/2014/main" id="{AE9C4ACA-33CC-4407-B7E4-CB7216BE66B8}"/>
              </a:ext>
            </a:extLst>
          </p:cNvPr>
          <p:cNvSpPr/>
          <p:nvPr/>
        </p:nvSpPr>
        <p:spPr>
          <a:xfrm>
            <a:off x="403273" y="563149"/>
            <a:ext cx="11413587" cy="585670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B64850FD-A75C-4DB2-8CE6-341D71A1EF3C}"/>
              </a:ext>
            </a:extLst>
          </p:cNvPr>
          <p:cNvPicPr>
            <a:picLocks noChangeAspect="1"/>
          </p:cNvPicPr>
          <p:nvPr/>
        </p:nvPicPr>
        <p:blipFill>
          <a:blip r:embed="rId4"/>
          <a:stretch>
            <a:fillRect/>
          </a:stretch>
        </p:blipFill>
        <p:spPr>
          <a:xfrm>
            <a:off x="574337" y="2352676"/>
            <a:ext cx="4541954" cy="3200400"/>
          </a:xfrm>
          <a:prstGeom prst="rect">
            <a:avLst/>
          </a:prstGeom>
        </p:spPr>
      </p:pic>
      <p:sp>
        <p:nvSpPr>
          <p:cNvPr id="13" name="Rectangle: Rounded Corners 12">
            <a:extLst>
              <a:ext uri="{FF2B5EF4-FFF2-40B4-BE49-F238E27FC236}">
                <a16:creationId xmlns:a16="http://schemas.microsoft.com/office/drawing/2014/main" id="{F1C1225F-289F-48E7-8AA5-53108858216C}"/>
              </a:ext>
            </a:extLst>
          </p:cNvPr>
          <p:cNvSpPr/>
          <p:nvPr/>
        </p:nvSpPr>
        <p:spPr>
          <a:xfrm>
            <a:off x="5019675" y="485775"/>
            <a:ext cx="6553200" cy="1206047"/>
          </a:xfrm>
          <a:custGeom>
            <a:avLst/>
            <a:gdLst>
              <a:gd name="connsiteX0" fmla="*/ 0 w 6553200"/>
              <a:gd name="connsiteY0" fmla="*/ 603024 h 1206047"/>
              <a:gd name="connsiteX1" fmla="*/ 603024 w 6553200"/>
              <a:gd name="connsiteY1" fmla="*/ 0 h 1206047"/>
              <a:gd name="connsiteX2" fmla="*/ 1378361 w 6553200"/>
              <a:gd name="connsiteY2" fmla="*/ 0 h 1206047"/>
              <a:gd name="connsiteX3" fmla="*/ 1939812 w 6553200"/>
              <a:gd name="connsiteY3" fmla="*/ 0 h 1206047"/>
              <a:gd name="connsiteX4" fmla="*/ 2501263 w 6553200"/>
              <a:gd name="connsiteY4" fmla="*/ 0 h 1206047"/>
              <a:gd name="connsiteX5" fmla="*/ 3169657 w 6553200"/>
              <a:gd name="connsiteY5" fmla="*/ 0 h 1206047"/>
              <a:gd name="connsiteX6" fmla="*/ 3944995 w 6553200"/>
              <a:gd name="connsiteY6" fmla="*/ 0 h 1206047"/>
              <a:gd name="connsiteX7" fmla="*/ 4720332 w 6553200"/>
              <a:gd name="connsiteY7" fmla="*/ 0 h 1206047"/>
              <a:gd name="connsiteX8" fmla="*/ 5950177 w 6553200"/>
              <a:gd name="connsiteY8" fmla="*/ 0 h 1206047"/>
              <a:gd name="connsiteX9" fmla="*/ 6553201 w 6553200"/>
              <a:gd name="connsiteY9" fmla="*/ 603024 h 1206047"/>
              <a:gd name="connsiteX10" fmla="*/ 6553200 w 6553200"/>
              <a:gd name="connsiteY10" fmla="*/ 603024 h 1206047"/>
              <a:gd name="connsiteX11" fmla="*/ 5950176 w 6553200"/>
              <a:gd name="connsiteY11" fmla="*/ 1206048 h 1206047"/>
              <a:gd name="connsiteX12" fmla="*/ 5174839 w 6553200"/>
              <a:gd name="connsiteY12" fmla="*/ 1206048 h 1206047"/>
              <a:gd name="connsiteX13" fmla="*/ 4559916 w 6553200"/>
              <a:gd name="connsiteY13" fmla="*/ 1206048 h 1206047"/>
              <a:gd name="connsiteX14" fmla="*/ 3944994 w 6553200"/>
              <a:gd name="connsiteY14" fmla="*/ 1206048 h 1206047"/>
              <a:gd name="connsiteX15" fmla="*/ 3330072 w 6553200"/>
              <a:gd name="connsiteY15" fmla="*/ 1206048 h 1206047"/>
              <a:gd name="connsiteX16" fmla="*/ 2661678 w 6553200"/>
              <a:gd name="connsiteY16" fmla="*/ 1206047 h 1206047"/>
              <a:gd name="connsiteX17" fmla="*/ 1886340 w 6553200"/>
              <a:gd name="connsiteY17" fmla="*/ 1206047 h 1206047"/>
              <a:gd name="connsiteX18" fmla="*/ 1324890 w 6553200"/>
              <a:gd name="connsiteY18" fmla="*/ 1206047 h 1206047"/>
              <a:gd name="connsiteX19" fmla="*/ 603024 w 6553200"/>
              <a:gd name="connsiteY19" fmla="*/ 1206047 h 1206047"/>
              <a:gd name="connsiteX20" fmla="*/ 0 w 6553200"/>
              <a:gd name="connsiteY20" fmla="*/ 603023 h 1206047"/>
              <a:gd name="connsiteX21" fmla="*/ 0 w 6553200"/>
              <a:gd name="connsiteY21" fmla="*/ 603024 h 1206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553200" h="1206047" fill="none" extrusionOk="0">
                <a:moveTo>
                  <a:pt x="0" y="603024"/>
                </a:moveTo>
                <a:cubicBezTo>
                  <a:pt x="-38945" y="258156"/>
                  <a:pt x="255841" y="9285"/>
                  <a:pt x="603024" y="0"/>
                </a:cubicBezTo>
                <a:cubicBezTo>
                  <a:pt x="966550" y="-3353"/>
                  <a:pt x="1051395" y="-38739"/>
                  <a:pt x="1378361" y="0"/>
                </a:cubicBezTo>
                <a:cubicBezTo>
                  <a:pt x="1705327" y="38739"/>
                  <a:pt x="1820505" y="-1252"/>
                  <a:pt x="1939812" y="0"/>
                </a:cubicBezTo>
                <a:cubicBezTo>
                  <a:pt x="2059119" y="1252"/>
                  <a:pt x="2382919" y="21852"/>
                  <a:pt x="2501263" y="0"/>
                </a:cubicBezTo>
                <a:cubicBezTo>
                  <a:pt x="2619607" y="-21852"/>
                  <a:pt x="3009834" y="-29442"/>
                  <a:pt x="3169657" y="0"/>
                </a:cubicBezTo>
                <a:cubicBezTo>
                  <a:pt x="3329480" y="29442"/>
                  <a:pt x="3656115" y="38655"/>
                  <a:pt x="3944995" y="0"/>
                </a:cubicBezTo>
                <a:cubicBezTo>
                  <a:pt x="4233875" y="-38655"/>
                  <a:pt x="4526234" y="-11282"/>
                  <a:pt x="4720332" y="0"/>
                </a:cubicBezTo>
                <a:cubicBezTo>
                  <a:pt x="4914430" y="11282"/>
                  <a:pt x="5554022" y="34808"/>
                  <a:pt x="5950177" y="0"/>
                </a:cubicBezTo>
                <a:cubicBezTo>
                  <a:pt x="6310884" y="-73778"/>
                  <a:pt x="6556901" y="310694"/>
                  <a:pt x="6553201" y="603024"/>
                </a:cubicBezTo>
                <a:lnTo>
                  <a:pt x="6553200" y="603024"/>
                </a:lnTo>
                <a:cubicBezTo>
                  <a:pt x="6587775" y="939002"/>
                  <a:pt x="6207861" y="1184701"/>
                  <a:pt x="5950176" y="1206048"/>
                </a:cubicBezTo>
                <a:cubicBezTo>
                  <a:pt x="5616357" y="1192566"/>
                  <a:pt x="5494213" y="1200751"/>
                  <a:pt x="5174839" y="1206048"/>
                </a:cubicBezTo>
                <a:cubicBezTo>
                  <a:pt x="4855465" y="1211345"/>
                  <a:pt x="4844425" y="1193177"/>
                  <a:pt x="4559916" y="1206048"/>
                </a:cubicBezTo>
                <a:cubicBezTo>
                  <a:pt x="4275407" y="1218919"/>
                  <a:pt x="4077946" y="1211190"/>
                  <a:pt x="3944994" y="1206048"/>
                </a:cubicBezTo>
                <a:cubicBezTo>
                  <a:pt x="3812042" y="1200906"/>
                  <a:pt x="3634313" y="1187656"/>
                  <a:pt x="3330072" y="1206048"/>
                </a:cubicBezTo>
                <a:cubicBezTo>
                  <a:pt x="3025831" y="1224439"/>
                  <a:pt x="2855008" y="1194045"/>
                  <a:pt x="2661678" y="1206047"/>
                </a:cubicBezTo>
                <a:cubicBezTo>
                  <a:pt x="2468348" y="1218050"/>
                  <a:pt x="2235173" y="1227782"/>
                  <a:pt x="1886340" y="1206047"/>
                </a:cubicBezTo>
                <a:cubicBezTo>
                  <a:pt x="1537507" y="1184312"/>
                  <a:pt x="1474124" y="1219541"/>
                  <a:pt x="1324890" y="1206047"/>
                </a:cubicBezTo>
                <a:cubicBezTo>
                  <a:pt x="1175656" y="1192554"/>
                  <a:pt x="869801" y="1213878"/>
                  <a:pt x="603024" y="1206047"/>
                </a:cubicBezTo>
                <a:cubicBezTo>
                  <a:pt x="279382" y="1280846"/>
                  <a:pt x="-23592" y="925649"/>
                  <a:pt x="0" y="603023"/>
                </a:cubicBezTo>
                <a:lnTo>
                  <a:pt x="0" y="603024"/>
                </a:lnTo>
                <a:close/>
              </a:path>
              <a:path w="6553200" h="1206047" stroke="0" extrusionOk="0">
                <a:moveTo>
                  <a:pt x="0" y="603024"/>
                </a:moveTo>
                <a:cubicBezTo>
                  <a:pt x="-21978" y="293050"/>
                  <a:pt x="281137" y="47183"/>
                  <a:pt x="603024" y="0"/>
                </a:cubicBezTo>
                <a:cubicBezTo>
                  <a:pt x="761427" y="-18915"/>
                  <a:pt x="1023839" y="23422"/>
                  <a:pt x="1164475" y="0"/>
                </a:cubicBezTo>
                <a:cubicBezTo>
                  <a:pt x="1305111" y="-23422"/>
                  <a:pt x="1476735" y="-21674"/>
                  <a:pt x="1779398" y="0"/>
                </a:cubicBezTo>
                <a:cubicBezTo>
                  <a:pt x="2082061" y="21674"/>
                  <a:pt x="2087254" y="9113"/>
                  <a:pt x="2287377" y="0"/>
                </a:cubicBezTo>
                <a:cubicBezTo>
                  <a:pt x="2487500" y="-9113"/>
                  <a:pt x="2692324" y="-7522"/>
                  <a:pt x="3009243" y="0"/>
                </a:cubicBezTo>
                <a:cubicBezTo>
                  <a:pt x="3326162" y="7522"/>
                  <a:pt x="3376003" y="-2325"/>
                  <a:pt x="3517222" y="0"/>
                </a:cubicBezTo>
                <a:cubicBezTo>
                  <a:pt x="3658441" y="2325"/>
                  <a:pt x="3951265" y="-14867"/>
                  <a:pt x="4185617" y="0"/>
                </a:cubicBezTo>
                <a:cubicBezTo>
                  <a:pt x="4419969" y="14867"/>
                  <a:pt x="4496578" y="-16695"/>
                  <a:pt x="4747068" y="0"/>
                </a:cubicBezTo>
                <a:cubicBezTo>
                  <a:pt x="4997558" y="16695"/>
                  <a:pt x="5112677" y="-27706"/>
                  <a:pt x="5308519" y="0"/>
                </a:cubicBezTo>
                <a:cubicBezTo>
                  <a:pt x="5504361" y="27706"/>
                  <a:pt x="5779162" y="-25661"/>
                  <a:pt x="5950177" y="0"/>
                </a:cubicBezTo>
                <a:cubicBezTo>
                  <a:pt x="6275295" y="-20855"/>
                  <a:pt x="6561482" y="272402"/>
                  <a:pt x="6553201" y="603024"/>
                </a:cubicBezTo>
                <a:lnTo>
                  <a:pt x="6553200" y="603024"/>
                </a:lnTo>
                <a:cubicBezTo>
                  <a:pt x="6508960" y="968717"/>
                  <a:pt x="6280977" y="1140923"/>
                  <a:pt x="5950176" y="1206048"/>
                </a:cubicBezTo>
                <a:cubicBezTo>
                  <a:pt x="5787043" y="1178042"/>
                  <a:pt x="5571354" y="1217561"/>
                  <a:pt x="5388725" y="1206048"/>
                </a:cubicBezTo>
                <a:cubicBezTo>
                  <a:pt x="5206096" y="1194535"/>
                  <a:pt x="4957488" y="1229917"/>
                  <a:pt x="4773803" y="1206048"/>
                </a:cubicBezTo>
                <a:cubicBezTo>
                  <a:pt x="4590118" y="1182179"/>
                  <a:pt x="4488593" y="1198557"/>
                  <a:pt x="4212352" y="1206048"/>
                </a:cubicBezTo>
                <a:cubicBezTo>
                  <a:pt x="3936111" y="1213539"/>
                  <a:pt x="3836463" y="1209454"/>
                  <a:pt x="3650901" y="1206048"/>
                </a:cubicBezTo>
                <a:cubicBezTo>
                  <a:pt x="3465339" y="1202642"/>
                  <a:pt x="3166706" y="1202841"/>
                  <a:pt x="2929035" y="1206047"/>
                </a:cubicBezTo>
                <a:cubicBezTo>
                  <a:pt x="2691364" y="1209253"/>
                  <a:pt x="2336278" y="1183344"/>
                  <a:pt x="2153698" y="1206047"/>
                </a:cubicBezTo>
                <a:cubicBezTo>
                  <a:pt x="1971118" y="1228750"/>
                  <a:pt x="1817968" y="1208757"/>
                  <a:pt x="1645719" y="1206047"/>
                </a:cubicBezTo>
                <a:cubicBezTo>
                  <a:pt x="1473470" y="1203337"/>
                  <a:pt x="1074888" y="1217566"/>
                  <a:pt x="603024" y="1206047"/>
                </a:cubicBezTo>
                <a:cubicBezTo>
                  <a:pt x="204966" y="1253605"/>
                  <a:pt x="-36628" y="960133"/>
                  <a:pt x="0" y="603023"/>
                </a:cubicBezTo>
                <a:lnTo>
                  <a:pt x="0" y="603024"/>
                </a:lnTo>
                <a:close/>
              </a:path>
            </a:pathLst>
          </a:custGeom>
          <a:solidFill>
            <a:srgbClr val="CCFFFF"/>
          </a:solidFill>
          <a:ln w="38100">
            <a:solidFill>
              <a:srgbClr val="002060"/>
            </a:solidFill>
            <a:extLst>
              <a:ext uri="{C807C97D-BFC1-408E-A445-0C87EB9F89A2}">
                <ask:lineSketchStyleProps xmlns="" xmlns:ask="http://schemas.microsoft.com/office/drawing/2018/sketchyshape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kern="0">
                <a:solidFill>
                  <a:srgbClr val="000000"/>
                </a:solidFill>
                <a:latin typeface="Calibri" panose="020F0502020204030204" pitchFamily="34" charset="0"/>
                <a:cs typeface="Calibri" panose="020F0502020204030204" pitchFamily="34" charset="0"/>
                <a:sym typeface="Arial"/>
              </a:rPr>
              <a:t>Dấu ngoặc kép và dấu gạch ngang cùng có công dụng gì? </a:t>
            </a:r>
            <a:endParaRPr lang="en-US" sz="3600" b="1" kern="0" dirty="0">
              <a:solidFill>
                <a:srgbClr val="000000"/>
              </a:solidFill>
              <a:latin typeface="Calibri" panose="020F0502020204030204" pitchFamily="34" charset="0"/>
              <a:cs typeface="Calibri" panose="020F0502020204030204" pitchFamily="34" charset="0"/>
              <a:sym typeface="Arial"/>
            </a:endParaRPr>
          </a:p>
        </p:txBody>
      </p:sp>
      <p:sp>
        <p:nvSpPr>
          <p:cNvPr id="14" name="Rectangle: Rounded Corners 13">
            <a:extLst>
              <a:ext uri="{FF2B5EF4-FFF2-40B4-BE49-F238E27FC236}">
                <a16:creationId xmlns:a16="http://schemas.microsoft.com/office/drawing/2014/main" id="{1B3B665A-E15E-4139-A330-55306D24ECFC}"/>
              </a:ext>
            </a:extLst>
          </p:cNvPr>
          <p:cNvSpPr/>
          <p:nvPr/>
        </p:nvSpPr>
        <p:spPr>
          <a:xfrm>
            <a:off x="5105400" y="2028825"/>
            <a:ext cx="6553200" cy="1206047"/>
          </a:xfrm>
          <a:custGeom>
            <a:avLst/>
            <a:gdLst>
              <a:gd name="connsiteX0" fmla="*/ 0 w 6553200"/>
              <a:gd name="connsiteY0" fmla="*/ 603024 h 1206047"/>
              <a:gd name="connsiteX1" fmla="*/ 603024 w 6553200"/>
              <a:gd name="connsiteY1" fmla="*/ 0 h 1206047"/>
              <a:gd name="connsiteX2" fmla="*/ 1378361 w 6553200"/>
              <a:gd name="connsiteY2" fmla="*/ 0 h 1206047"/>
              <a:gd name="connsiteX3" fmla="*/ 1939812 w 6553200"/>
              <a:gd name="connsiteY3" fmla="*/ 0 h 1206047"/>
              <a:gd name="connsiteX4" fmla="*/ 2501263 w 6553200"/>
              <a:gd name="connsiteY4" fmla="*/ 0 h 1206047"/>
              <a:gd name="connsiteX5" fmla="*/ 3169657 w 6553200"/>
              <a:gd name="connsiteY5" fmla="*/ 0 h 1206047"/>
              <a:gd name="connsiteX6" fmla="*/ 3944995 w 6553200"/>
              <a:gd name="connsiteY6" fmla="*/ 0 h 1206047"/>
              <a:gd name="connsiteX7" fmla="*/ 4720332 w 6553200"/>
              <a:gd name="connsiteY7" fmla="*/ 0 h 1206047"/>
              <a:gd name="connsiteX8" fmla="*/ 5950177 w 6553200"/>
              <a:gd name="connsiteY8" fmla="*/ 0 h 1206047"/>
              <a:gd name="connsiteX9" fmla="*/ 6553201 w 6553200"/>
              <a:gd name="connsiteY9" fmla="*/ 603024 h 1206047"/>
              <a:gd name="connsiteX10" fmla="*/ 6553200 w 6553200"/>
              <a:gd name="connsiteY10" fmla="*/ 603024 h 1206047"/>
              <a:gd name="connsiteX11" fmla="*/ 5950176 w 6553200"/>
              <a:gd name="connsiteY11" fmla="*/ 1206048 h 1206047"/>
              <a:gd name="connsiteX12" fmla="*/ 5174839 w 6553200"/>
              <a:gd name="connsiteY12" fmla="*/ 1206048 h 1206047"/>
              <a:gd name="connsiteX13" fmla="*/ 4559916 w 6553200"/>
              <a:gd name="connsiteY13" fmla="*/ 1206048 h 1206047"/>
              <a:gd name="connsiteX14" fmla="*/ 3944994 w 6553200"/>
              <a:gd name="connsiteY14" fmla="*/ 1206048 h 1206047"/>
              <a:gd name="connsiteX15" fmla="*/ 3330072 w 6553200"/>
              <a:gd name="connsiteY15" fmla="*/ 1206048 h 1206047"/>
              <a:gd name="connsiteX16" fmla="*/ 2661678 w 6553200"/>
              <a:gd name="connsiteY16" fmla="*/ 1206047 h 1206047"/>
              <a:gd name="connsiteX17" fmla="*/ 1886340 w 6553200"/>
              <a:gd name="connsiteY17" fmla="*/ 1206047 h 1206047"/>
              <a:gd name="connsiteX18" fmla="*/ 1324890 w 6553200"/>
              <a:gd name="connsiteY18" fmla="*/ 1206047 h 1206047"/>
              <a:gd name="connsiteX19" fmla="*/ 603024 w 6553200"/>
              <a:gd name="connsiteY19" fmla="*/ 1206047 h 1206047"/>
              <a:gd name="connsiteX20" fmla="*/ 0 w 6553200"/>
              <a:gd name="connsiteY20" fmla="*/ 603023 h 1206047"/>
              <a:gd name="connsiteX21" fmla="*/ 0 w 6553200"/>
              <a:gd name="connsiteY21" fmla="*/ 603024 h 1206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553200" h="1206047" fill="none" extrusionOk="0">
                <a:moveTo>
                  <a:pt x="0" y="603024"/>
                </a:moveTo>
                <a:cubicBezTo>
                  <a:pt x="-38945" y="258156"/>
                  <a:pt x="255841" y="9285"/>
                  <a:pt x="603024" y="0"/>
                </a:cubicBezTo>
                <a:cubicBezTo>
                  <a:pt x="966550" y="-3353"/>
                  <a:pt x="1051395" y="-38739"/>
                  <a:pt x="1378361" y="0"/>
                </a:cubicBezTo>
                <a:cubicBezTo>
                  <a:pt x="1705327" y="38739"/>
                  <a:pt x="1820505" y="-1252"/>
                  <a:pt x="1939812" y="0"/>
                </a:cubicBezTo>
                <a:cubicBezTo>
                  <a:pt x="2059119" y="1252"/>
                  <a:pt x="2382919" y="21852"/>
                  <a:pt x="2501263" y="0"/>
                </a:cubicBezTo>
                <a:cubicBezTo>
                  <a:pt x="2619607" y="-21852"/>
                  <a:pt x="3009834" y="-29442"/>
                  <a:pt x="3169657" y="0"/>
                </a:cubicBezTo>
                <a:cubicBezTo>
                  <a:pt x="3329480" y="29442"/>
                  <a:pt x="3656115" y="38655"/>
                  <a:pt x="3944995" y="0"/>
                </a:cubicBezTo>
                <a:cubicBezTo>
                  <a:pt x="4233875" y="-38655"/>
                  <a:pt x="4526234" y="-11282"/>
                  <a:pt x="4720332" y="0"/>
                </a:cubicBezTo>
                <a:cubicBezTo>
                  <a:pt x="4914430" y="11282"/>
                  <a:pt x="5554022" y="34808"/>
                  <a:pt x="5950177" y="0"/>
                </a:cubicBezTo>
                <a:cubicBezTo>
                  <a:pt x="6310884" y="-73778"/>
                  <a:pt x="6556901" y="310694"/>
                  <a:pt x="6553201" y="603024"/>
                </a:cubicBezTo>
                <a:lnTo>
                  <a:pt x="6553200" y="603024"/>
                </a:lnTo>
                <a:cubicBezTo>
                  <a:pt x="6587775" y="939002"/>
                  <a:pt x="6207861" y="1184701"/>
                  <a:pt x="5950176" y="1206048"/>
                </a:cubicBezTo>
                <a:cubicBezTo>
                  <a:pt x="5616357" y="1192566"/>
                  <a:pt x="5494213" y="1200751"/>
                  <a:pt x="5174839" y="1206048"/>
                </a:cubicBezTo>
                <a:cubicBezTo>
                  <a:pt x="4855465" y="1211345"/>
                  <a:pt x="4844425" y="1193177"/>
                  <a:pt x="4559916" y="1206048"/>
                </a:cubicBezTo>
                <a:cubicBezTo>
                  <a:pt x="4275407" y="1218919"/>
                  <a:pt x="4077946" y="1211190"/>
                  <a:pt x="3944994" y="1206048"/>
                </a:cubicBezTo>
                <a:cubicBezTo>
                  <a:pt x="3812042" y="1200906"/>
                  <a:pt x="3634313" y="1187656"/>
                  <a:pt x="3330072" y="1206048"/>
                </a:cubicBezTo>
                <a:cubicBezTo>
                  <a:pt x="3025831" y="1224439"/>
                  <a:pt x="2855008" y="1194045"/>
                  <a:pt x="2661678" y="1206047"/>
                </a:cubicBezTo>
                <a:cubicBezTo>
                  <a:pt x="2468348" y="1218050"/>
                  <a:pt x="2235173" y="1227782"/>
                  <a:pt x="1886340" y="1206047"/>
                </a:cubicBezTo>
                <a:cubicBezTo>
                  <a:pt x="1537507" y="1184312"/>
                  <a:pt x="1474124" y="1219541"/>
                  <a:pt x="1324890" y="1206047"/>
                </a:cubicBezTo>
                <a:cubicBezTo>
                  <a:pt x="1175656" y="1192554"/>
                  <a:pt x="869801" y="1213878"/>
                  <a:pt x="603024" y="1206047"/>
                </a:cubicBezTo>
                <a:cubicBezTo>
                  <a:pt x="279382" y="1280846"/>
                  <a:pt x="-23592" y="925649"/>
                  <a:pt x="0" y="603023"/>
                </a:cubicBezTo>
                <a:lnTo>
                  <a:pt x="0" y="603024"/>
                </a:lnTo>
                <a:close/>
              </a:path>
              <a:path w="6553200" h="1206047" stroke="0" extrusionOk="0">
                <a:moveTo>
                  <a:pt x="0" y="603024"/>
                </a:moveTo>
                <a:cubicBezTo>
                  <a:pt x="-21978" y="293050"/>
                  <a:pt x="281137" y="47183"/>
                  <a:pt x="603024" y="0"/>
                </a:cubicBezTo>
                <a:cubicBezTo>
                  <a:pt x="761427" y="-18915"/>
                  <a:pt x="1023839" y="23422"/>
                  <a:pt x="1164475" y="0"/>
                </a:cubicBezTo>
                <a:cubicBezTo>
                  <a:pt x="1305111" y="-23422"/>
                  <a:pt x="1476735" y="-21674"/>
                  <a:pt x="1779398" y="0"/>
                </a:cubicBezTo>
                <a:cubicBezTo>
                  <a:pt x="2082061" y="21674"/>
                  <a:pt x="2087254" y="9113"/>
                  <a:pt x="2287377" y="0"/>
                </a:cubicBezTo>
                <a:cubicBezTo>
                  <a:pt x="2487500" y="-9113"/>
                  <a:pt x="2692324" y="-7522"/>
                  <a:pt x="3009243" y="0"/>
                </a:cubicBezTo>
                <a:cubicBezTo>
                  <a:pt x="3326162" y="7522"/>
                  <a:pt x="3376003" y="-2325"/>
                  <a:pt x="3517222" y="0"/>
                </a:cubicBezTo>
                <a:cubicBezTo>
                  <a:pt x="3658441" y="2325"/>
                  <a:pt x="3951265" y="-14867"/>
                  <a:pt x="4185617" y="0"/>
                </a:cubicBezTo>
                <a:cubicBezTo>
                  <a:pt x="4419969" y="14867"/>
                  <a:pt x="4496578" y="-16695"/>
                  <a:pt x="4747068" y="0"/>
                </a:cubicBezTo>
                <a:cubicBezTo>
                  <a:pt x="4997558" y="16695"/>
                  <a:pt x="5112677" y="-27706"/>
                  <a:pt x="5308519" y="0"/>
                </a:cubicBezTo>
                <a:cubicBezTo>
                  <a:pt x="5504361" y="27706"/>
                  <a:pt x="5779162" y="-25661"/>
                  <a:pt x="5950177" y="0"/>
                </a:cubicBezTo>
                <a:cubicBezTo>
                  <a:pt x="6275295" y="-20855"/>
                  <a:pt x="6561482" y="272402"/>
                  <a:pt x="6553201" y="603024"/>
                </a:cubicBezTo>
                <a:lnTo>
                  <a:pt x="6553200" y="603024"/>
                </a:lnTo>
                <a:cubicBezTo>
                  <a:pt x="6508960" y="968717"/>
                  <a:pt x="6280977" y="1140923"/>
                  <a:pt x="5950176" y="1206048"/>
                </a:cubicBezTo>
                <a:cubicBezTo>
                  <a:pt x="5787043" y="1178042"/>
                  <a:pt x="5571354" y="1217561"/>
                  <a:pt x="5388725" y="1206048"/>
                </a:cubicBezTo>
                <a:cubicBezTo>
                  <a:pt x="5206096" y="1194535"/>
                  <a:pt x="4957488" y="1229917"/>
                  <a:pt x="4773803" y="1206048"/>
                </a:cubicBezTo>
                <a:cubicBezTo>
                  <a:pt x="4590118" y="1182179"/>
                  <a:pt x="4488593" y="1198557"/>
                  <a:pt x="4212352" y="1206048"/>
                </a:cubicBezTo>
                <a:cubicBezTo>
                  <a:pt x="3936111" y="1213539"/>
                  <a:pt x="3836463" y="1209454"/>
                  <a:pt x="3650901" y="1206048"/>
                </a:cubicBezTo>
                <a:cubicBezTo>
                  <a:pt x="3465339" y="1202642"/>
                  <a:pt x="3166706" y="1202841"/>
                  <a:pt x="2929035" y="1206047"/>
                </a:cubicBezTo>
                <a:cubicBezTo>
                  <a:pt x="2691364" y="1209253"/>
                  <a:pt x="2336278" y="1183344"/>
                  <a:pt x="2153698" y="1206047"/>
                </a:cubicBezTo>
                <a:cubicBezTo>
                  <a:pt x="1971118" y="1228750"/>
                  <a:pt x="1817968" y="1208757"/>
                  <a:pt x="1645719" y="1206047"/>
                </a:cubicBezTo>
                <a:cubicBezTo>
                  <a:pt x="1473470" y="1203337"/>
                  <a:pt x="1074888" y="1217566"/>
                  <a:pt x="603024" y="1206047"/>
                </a:cubicBezTo>
                <a:cubicBezTo>
                  <a:pt x="204966" y="1253605"/>
                  <a:pt x="-36628" y="960133"/>
                  <a:pt x="0" y="603023"/>
                </a:cubicBezTo>
                <a:lnTo>
                  <a:pt x="0" y="603024"/>
                </a:lnTo>
                <a:close/>
              </a:path>
            </a:pathLst>
          </a:custGeom>
          <a:solidFill>
            <a:srgbClr val="CCFFFF"/>
          </a:solidFill>
          <a:ln w="38100">
            <a:solidFill>
              <a:srgbClr val="002060"/>
            </a:solidFill>
            <a:extLst>
              <a:ext uri="{C807C97D-BFC1-408E-A445-0C87EB9F89A2}">
                <ask:lineSketchStyleProps xmlns="" xmlns:ask="http://schemas.microsoft.com/office/drawing/2018/sketchyshape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kern="0">
                <a:solidFill>
                  <a:srgbClr val="000000"/>
                </a:solidFill>
                <a:latin typeface="Calibri" panose="020F0502020204030204" pitchFamily="34" charset="0"/>
                <a:cs typeface="Calibri" panose="020F0502020204030204" pitchFamily="34" charset="0"/>
                <a:sym typeface="Arial"/>
              </a:rPr>
              <a:t>Vị trí của hai dấu này khác nhau như nào? </a:t>
            </a:r>
            <a:endParaRPr lang="en-US" sz="3600" b="1" kern="0" dirty="0">
              <a:solidFill>
                <a:srgbClr val="000000"/>
              </a:solidFill>
              <a:latin typeface="Calibri" panose="020F0502020204030204" pitchFamily="34" charset="0"/>
              <a:cs typeface="Calibri" panose="020F0502020204030204" pitchFamily="34" charset="0"/>
              <a:sym typeface="Arial"/>
            </a:endParaRPr>
          </a:p>
        </p:txBody>
      </p:sp>
      <p:sp>
        <p:nvSpPr>
          <p:cNvPr id="15" name="Rectangle: Rounded Corners 14">
            <a:extLst>
              <a:ext uri="{FF2B5EF4-FFF2-40B4-BE49-F238E27FC236}">
                <a16:creationId xmlns:a16="http://schemas.microsoft.com/office/drawing/2014/main" id="{FEA2EAD8-6AC1-4636-9EFB-3CC5B21870B3}"/>
              </a:ext>
            </a:extLst>
          </p:cNvPr>
          <p:cNvSpPr/>
          <p:nvPr/>
        </p:nvSpPr>
        <p:spPr>
          <a:xfrm>
            <a:off x="5133975" y="3705225"/>
            <a:ext cx="6553200" cy="1206047"/>
          </a:xfrm>
          <a:custGeom>
            <a:avLst/>
            <a:gdLst>
              <a:gd name="connsiteX0" fmla="*/ 0 w 6553200"/>
              <a:gd name="connsiteY0" fmla="*/ 603024 h 1206047"/>
              <a:gd name="connsiteX1" fmla="*/ 603024 w 6553200"/>
              <a:gd name="connsiteY1" fmla="*/ 0 h 1206047"/>
              <a:gd name="connsiteX2" fmla="*/ 1378361 w 6553200"/>
              <a:gd name="connsiteY2" fmla="*/ 0 h 1206047"/>
              <a:gd name="connsiteX3" fmla="*/ 1939812 w 6553200"/>
              <a:gd name="connsiteY3" fmla="*/ 0 h 1206047"/>
              <a:gd name="connsiteX4" fmla="*/ 2501263 w 6553200"/>
              <a:gd name="connsiteY4" fmla="*/ 0 h 1206047"/>
              <a:gd name="connsiteX5" fmla="*/ 3169657 w 6553200"/>
              <a:gd name="connsiteY5" fmla="*/ 0 h 1206047"/>
              <a:gd name="connsiteX6" fmla="*/ 3944995 w 6553200"/>
              <a:gd name="connsiteY6" fmla="*/ 0 h 1206047"/>
              <a:gd name="connsiteX7" fmla="*/ 4720332 w 6553200"/>
              <a:gd name="connsiteY7" fmla="*/ 0 h 1206047"/>
              <a:gd name="connsiteX8" fmla="*/ 5950177 w 6553200"/>
              <a:gd name="connsiteY8" fmla="*/ 0 h 1206047"/>
              <a:gd name="connsiteX9" fmla="*/ 6553201 w 6553200"/>
              <a:gd name="connsiteY9" fmla="*/ 603024 h 1206047"/>
              <a:gd name="connsiteX10" fmla="*/ 6553200 w 6553200"/>
              <a:gd name="connsiteY10" fmla="*/ 603024 h 1206047"/>
              <a:gd name="connsiteX11" fmla="*/ 5950176 w 6553200"/>
              <a:gd name="connsiteY11" fmla="*/ 1206048 h 1206047"/>
              <a:gd name="connsiteX12" fmla="*/ 5174839 w 6553200"/>
              <a:gd name="connsiteY12" fmla="*/ 1206048 h 1206047"/>
              <a:gd name="connsiteX13" fmla="*/ 4559916 w 6553200"/>
              <a:gd name="connsiteY13" fmla="*/ 1206048 h 1206047"/>
              <a:gd name="connsiteX14" fmla="*/ 3944994 w 6553200"/>
              <a:gd name="connsiteY14" fmla="*/ 1206048 h 1206047"/>
              <a:gd name="connsiteX15" fmla="*/ 3330072 w 6553200"/>
              <a:gd name="connsiteY15" fmla="*/ 1206048 h 1206047"/>
              <a:gd name="connsiteX16" fmla="*/ 2661678 w 6553200"/>
              <a:gd name="connsiteY16" fmla="*/ 1206047 h 1206047"/>
              <a:gd name="connsiteX17" fmla="*/ 1886340 w 6553200"/>
              <a:gd name="connsiteY17" fmla="*/ 1206047 h 1206047"/>
              <a:gd name="connsiteX18" fmla="*/ 1324890 w 6553200"/>
              <a:gd name="connsiteY18" fmla="*/ 1206047 h 1206047"/>
              <a:gd name="connsiteX19" fmla="*/ 603024 w 6553200"/>
              <a:gd name="connsiteY19" fmla="*/ 1206047 h 1206047"/>
              <a:gd name="connsiteX20" fmla="*/ 0 w 6553200"/>
              <a:gd name="connsiteY20" fmla="*/ 603023 h 1206047"/>
              <a:gd name="connsiteX21" fmla="*/ 0 w 6553200"/>
              <a:gd name="connsiteY21" fmla="*/ 603024 h 1206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553200" h="1206047" fill="none" extrusionOk="0">
                <a:moveTo>
                  <a:pt x="0" y="603024"/>
                </a:moveTo>
                <a:cubicBezTo>
                  <a:pt x="-38945" y="258156"/>
                  <a:pt x="255841" y="9285"/>
                  <a:pt x="603024" y="0"/>
                </a:cubicBezTo>
                <a:cubicBezTo>
                  <a:pt x="966550" y="-3353"/>
                  <a:pt x="1051395" y="-38739"/>
                  <a:pt x="1378361" y="0"/>
                </a:cubicBezTo>
                <a:cubicBezTo>
                  <a:pt x="1705327" y="38739"/>
                  <a:pt x="1820505" y="-1252"/>
                  <a:pt x="1939812" y="0"/>
                </a:cubicBezTo>
                <a:cubicBezTo>
                  <a:pt x="2059119" y="1252"/>
                  <a:pt x="2382919" y="21852"/>
                  <a:pt x="2501263" y="0"/>
                </a:cubicBezTo>
                <a:cubicBezTo>
                  <a:pt x="2619607" y="-21852"/>
                  <a:pt x="3009834" y="-29442"/>
                  <a:pt x="3169657" y="0"/>
                </a:cubicBezTo>
                <a:cubicBezTo>
                  <a:pt x="3329480" y="29442"/>
                  <a:pt x="3656115" y="38655"/>
                  <a:pt x="3944995" y="0"/>
                </a:cubicBezTo>
                <a:cubicBezTo>
                  <a:pt x="4233875" y="-38655"/>
                  <a:pt x="4526234" y="-11282"/>
                  <a:pt x="4720332" y="0"/>
                </a:cubicBezTo>
                <a:cubicBezTo>
                  <a:pt x="4914430" y="11282"/>
                  <a:pt x="5554022" y="34808"/>
                  <a:pt x="5950177" y="0"/>
                </a:cubicBezTo>
                <a:cubicBezTo>
                  <a:pt x="6310884" y="-73778"/>
                  <a:pt x="6556901" y="310694"/>
                  <a:pt x="6553201" y="603024"/>
                </a:cubicBezTo>
                <a:lnTo>
                  <a:pt x="6553200" y="603024"/>
                </a:lnTo>
                <a:cubicBezTo>
                  <a:pt x="6587775" y="939002"/>
                  <a:pt x="6207861" y="1184701"/>
                  <a:pt x="5950176" y="1206048"/>
                </a:cubicBezTo>
                <a:cubicBezTo>
                  <a:pt x="5616357" y="1192566"/>
                  <a:pt x="5494213" y="1200751"/>
                  <a:pt x="5174839" y="1206048"/>
                </a:cubicBezTo>
                <a:cubicBezTo>
                  <a:pt x="4855465" y="1211345"/>
                  <a:pt x="4844425" y="1193177"/>
                  <a:pt x="4559916" y="1206048"/>
                </a:cubicBezTo>
                <a:cubicBezTo>
                  <a:pt x="4275407" y="1218919"/>
                  <a:pt x="4077946" y="1211190"/>
                  <a:pt x="3944994" y="1206048"/>
                </a:cubicBezTo>
                <a:cubicBezTo>
                  <a:pt x="3812042" y="1200906"/>
                  <a:pt x="3634313" y="1187656"/>
                  <a:pt x="3330072" y="1206048"/>
                </a:cubicBezTo>
                <a:cubicBezTo>
                  <a:pt x="3025831" y="1224439"/>
                  <a:pt x="2855008" y="1194045"/>
                  <a:pt x="2661678" y="1206047"/>
                </a:cubicBezTo>
                <a:cubicBezTo>
                  <a:pt x="2468348" y="1218050"/>
                  <a:pt x="2235173" y="1227782"/>
                  <a:pt x="1886340" y="1206047"/>
                </a:cubicBezTo>
                <a:cubicBezTo>
                  <a:pt x="1537507" y="1184312"/>
                  <a:pt x="1474124" y="1219541"/>
                  <a:pt x="1324890" y="1206047"/>
                </a:cubicBezTo>
                <a:cubicBezTo>
                  <a:pt x="1175656" y="1192554"/>
                  <a:pt x="869801" y="1213878"/>
                  <a:pt x="603024" y="1206047"/>
                </a:cubicBezTo>
                <a:cubicBezTo>
                  <a:pt x="279382" y="1280846"/>
                  <a:pt x="-23592" y="925649"/>
                  <a:pt x="0" y="603023"/>
                </a:cubicBezTo>
                <a:lnTo>
                  <a:pt x="0" y="603024"/>
                </a:lnTo>
                <a:close/>
              </a:path>
              <a:path w="6553200" h="1206047" stroke="0" extrusionOk="0">
                <a:moveTo>
                  <a:pt x="0" y="603024"/>
                </a:moveTo>
                <a:cubicBezTo>
                  <a:pt x="-21978" y="293050"/>
                  <a:pt x="281137" y="47183"/>
                  <a:pt x="603024" y="0"/>
                </a:cubicBezTo>
                <a:cubicBezTo>
                  <a:pt x="761427" y="-18915"/>
                  <a:pt x="1023839" y="23422"/>
                  <a:pt x="1164475" y="0"/>
                </a:cubicBezTo>
                <a:cubicBezTo>
                  <a:pt x="1305111" y="-23422"/>
                  <a:pt x="1476735" y="-21674"/>
                  <a:pt x="1779398" y="0"/>
                </a:cubicBezTo>
                <a:cubicBezTo>
                  <a:pt x="2082061" y="21674"/>
                  <a:pt x="2087254" y="9113"/>
                  <a:pt x="2287377" y="0"/>
                </a:cubicBezTo>
                <a:cubicBezTo>
                  <a:pt x="2487500" y="-9113"/>
                  <a:pt x="2692324" y="-7522"/>
                  <a:pt x="3009243" y="0"/>
                </a:cubicBezTo>
                <a:cubicBezTo>
                  <a:pt x="3326162" y="7522"/>
                  <a:pt x="3376003" y="-2325"/>
                  <a:pt x="3517222" y="0"/>
                </a:cubicBezTo>
                <a:cubicBezTo>
                  <a:pt x="3658441" y="2325"/>
                  <a:pt x="3951265" y="-14867"/>
                  <a:pt x="4185617" y="0"/>
                </a:cubicBezTo>
                <a:cubicBezTo>
                  <a:pt x="4419969" y="14867"/>
                  <a:pt x="4496578" y="-16695"/>
                  <a:pt x="4747068" y="0"/>
                </a:cubicBezTo>
                <a:cubicBezTo>
                  <a:pt x="4997558" y="16695"/>
                  <a:pt x="5112677" y="-27706"/>
                  <a:pt x="5308519" y="0"/>
                </a:cubicBezTo>
                <a:cubicBezTo>
                  <a:pt x="5504361" y="27706"/>
                  <a:pt x="5779162" y="-25661"/>
                  <a:pt x="5950177" y="0"/>
                </a:cubicBezTo>
                <a:cubicBezTo>
                  <a:pt x="6275295" y="-20855"/>
                  <a:pt x="6561482" y="272402"/>
                  <a:pt x="6553201" y="603024"/>
                </a:cubicBezTo>
                <a:lnTo>
                  <a:pt x="6553200" y="603024"/>
                </a:lnTo>
                <a:cubicBezTo>
                  <a:pt x="6508960" y="968717"/>
                  <a:pt x="6280977" y="1140923"/>
                  <a:pt x="5950176" y="1206048"/>
                </a:cubicBezTo>
                <a:cubicBezTo>
                  <a:pt x="5787043" y="1178042"/>
                  <a:pt x="5571354" y="1217561"/>
                  <a:pt x="5388725" y="1206048"/>
                </a:cubicBezTo>
                <a:cubicBezTo>
                  <a:pt x="5206096" y="1194535"/>
                  <a:pt x="4957488" y="1229917"/>
                  <a:pt x="4773803" y="1206048"/>
                </a:cubicBezTo>
                <a:cubicBezTo>
                  <a:pt x="4590118" y="1182179"/>
                  <a:pt x="4488593" y="1198557"/>
                  <a:pt x="4212352" y="1206048"/>
                </a:cubicBezTo>
                <a:cubicBezTo>
                  <a:pt x="3936111" y="1213539"/>
                  <a:pt x="3836463" y="1209454"/>
                  <a:pt x="3650901" y="1206048"/>
                </a:cubicBezTo>
                <a:cubicBezTo>
                  <a:pt x="3465339" y="1202642"/>
                  <a:pt x="3166706" y="1202841"/>
                  <a:pt x="2929035" y="1206047"/>
                </a:cubicBezTo>
                <a:cubicBezTo>
                  <a:pt x="2691364" y="1209253"/>
                  <a:pt x="2336278" y="1183344"/>
                  <a:pt x="2153698" y="1206047"/>
                </a:cubicBezTo>
                <a:cubicBezTo>
                  <a:pt x="1971118" y="1228750"/>
                  <a:pt x="1817968" y="1208757"/>
                  <a:pt x="1645719" y="1206047"/>
                </a:cubicBezTo>
                <a:cubicBezTo>
                  <a:pt x="1473470" y="1203337"/>
                  <a:pt x="1074888" y="1217566"/>
                  <a:pt x="603024" y="1206047"/>
                </a:cubicBezTo>
                <a:cubicBezTo>
                  <a:pt x="204966" y="1253605"/>
                  <a:pt x="-36628" y="960133"/>
                  <a:pt x="0" y="603023"/>
                </a:cubicBezTo>
                <a:lnTo>
                  <a:pt x="0" y="603024"/>
                </a:lnTo>
                <a:close/>
              </a:path>
            </a:pathLst>
          </a:custGeom>
          <a:solidFill>
            <a:srgbClr val="CCFFFF"/>
          </a:solidFill>
          <a:ln w="38100">
            <a:solidFill>
              <a:srgbClr val="002060"/>
            </a:solidFill>
            <a:extLst>
              <a:ext uri="{C807C97D-BFC1-408E-A445-0C87EB9F89A2}">
                <ask:lineSketchStyleProps xmlns="" xmlns:ask="http://schemas.microsoft.com/office/drawing/2018/sketchyshape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kern="0" dirty="0">
                <a:solidFill>
                  <a:srgbClr val="000000"/>
                </a:solidFill>
                <a:latin typeface="Calibri" panose="020F0502020204030204" pitchFamily="34" charset="0"/>
                <a:cs typeface="Calibri" panose="020F0502020204030204" pitchFamily="34" charset="0"/>
                <a:sym typeface="Arial"/>
              </a:rPr>
              <a:t>Trong đoạn văn này, dùng dấu câu nào mới hợp lý?</a:t>
            </a:r>
            <a:endParaRPr lang="en-US" sz="3600" b="1" kern="0" dirty="0">
              <a:solidFill>
                <a:srgbClr val="000000"/>
              </a:solidFill>
              <a:latin typeface="Calibri" panose="020F0502020204030204" pitchFamily="34" charset="0"/>
              <a:cs typeface="Calibri" panose="020F0502020204030204" pitchFamily="34" charset="0"/>
              <a:sym typeface="Arial"/>
            </a:endParaRPr>
          </a:p>
        </p:txBody>
      </p:sp>
    </p:spTree>
    <p:custDataLst>
      <p:tags r:id="rId1"/>
    </p:custDataLst>
    <p:extLst>
      <p:ext uri="{BB962C8B-B14F-4D97-AF65-F5344CB8AC3E}">
        <p14:creationId xmlns:p14="http://schemas.microsoft.com/office/powerpoint/2010/main" val="11896325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500" fill="hold"/>
                                        <p:tgtEl>
                                          <p:spTgt spid="14"/>
                                        </p:tgtEl>
                                        <p:attrNameLst>
                                          <p:attrName>ppt_w</p:attrName>
                                        </p:attrNameLst>
                                      </p:cBhvr>
                                      <p:tavLst>
                                        <p:tav tm="0">
                                          <p:val>
                                            <p:fltVal val="0"/>
                                          </p:val>
                                        </p:tav>
                                        <p:tav tm="100000">
                                          <p:val>
                                            <p:strVal val="#ppt_w"/>
                                          </p:val>
                                        </p:tav>
                                      </p:tavLst>
                                    </p:anim>
                                    <p:anim calcmode="lin" valueType="num">
                                      <p:cBhvr>
                                        <p:cTn id="21" dur="500" fill="hold"/>
                                        <p:tgtEl>
                                          <p:spTgt spid="14"/>
                                        </p:tgtEl>
                                        <p:attrNameLst>
                                          <p:attrName>ppt_h</p:attrName>
                                        </p:attrNameLst>
                                      </p:cBhvr>
                                      <p:tavLst>
                                        <p:tav tm="0">
                                          <p:val>
                                            <p:fltVal val="0"/>
                                          </p:val>
                                        </p:tav>
                                        <p:tav tm="100000">
                                          <p:val>
                                            <p:strVal val="#ppt_h"/>
                                          </p:val>
                                        </p:tav>
                                      </p:tavLst>
                                    </p:anim>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animEffect transition="in" filter="fade">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1|0.6|1.1"/>
</p:tagLst>
</file>

<file path=ppt/tags/tag2.xml><?xml version="1.0" encoding="utf-8"?>
<p:tagLst xmlns:a="http://schemas.openxmlformats.org/drawingml/2006/main" xmlns:r="http://schemas.openxmlformats.org/officeDocument/2006/relationships" xmlns:p="http://schemas.openxmlformats.org/presentationml/2006/main">
  <p:tag name="TIMING" val="|0.5|0.6|0.5|0.5"/>
</p:tagLst>
</file>

<file path=ppt/tags/tag3.xml><?xml version="1.0" encoding="utf-8"?>
<p:tagLst xmlns:a="http://schemas.openxmlformats.org/drawingml/2006/main" xmlns:r="http://schemas.openxmlformats.org/officeDocument/2006/relationships" xmlns:p="http://schemas.openxmlformats.org/presentationml/2006/main">
  <p:tag name="TIMING" val="|0.3|0.5|0.4"/>
</p:tagLst>
</file>

<file path=ppt/tags/tag4.xml><?xml version="1.0" encoding="utf-8"?>
<p:tagLst xmlns:a="http://schemas.openxmlformats.org/drawingml/2006/main" xmlns:r="http://schemas.openxmlformats.org/officeDocument/2006/relationships" xmlns:p="http://schemas.openxmlformats.org/presentationml/2006/main">
  <p:tag name="TIMING" val="|0.3|0.5|0.4"/>
</p:tagLst>
</file>

<file path=ppt/tags/tag5.xml><?xml version="1.0" encoding="utf-8"?>
<p:tagLst xmlns:a="http://schemas.openxmlformats.org/drawingml/2006/main" xmlns:r="http://schemas.openxmlformats.org/officeDocument/2006/relationships" xmlns:p="http://schemas.openxmlformats.org/presentationml/2006/main">
  <p:tag name="TIMING" val="|0.3|0.5|0.4"/>
</p:tagLst>
</file>

<file path=ppt/tags/tag6.xml><?xml version="1.0" encoding="utf-8"?>
<p:tagLst xmlns:a="http://schemas.openxmlformats.org/drawingml/2006/main" xmlns:r="http://schemas.openxmlformats.org/officeDocument/2006/relationships" xmlns:p="http://schemas.openxmlformats.org/presentationml/2006/main">
  <p:tag name="TIMING" val="|0.3|0.5|0.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TotalTime>
  <Words>220</Words>
  <Application>Microsoft Office PowerPoint</Application>
  <PresentationFormat>Widescreen</PresentationFormat>
  <Paragraphs>10</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微软雅黑</vt:lpstr>
      <vt:lpstr>Arial</vt:lpstr>
      <vt:lpstr>Calibri</vt:lpstr>
      <vt:lpstr>Cambria</vt:lpstr>
      <vt:lpstr>Times New Roman</vt:lpstr>
      <vt:lpstr>Office 主题</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25</cp:revision>
  <dcterms:created xsi:type="dcterms:W3CDTF">2023-01-05T14:11:41Z</dcterms:created>
  <dcterms:modified xsi:type="dcterms:W3CDTF">2025-04-19T22:29:43Z</dcterms:modified>
</cp:coreProperties>
</file>