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7" r:id="rId2"/>
    <p:sldMasterId id="2147483709" r:id="rId3"/>
    <p:sldMasterId id="2147483717" r:id="rId4"/>
    <p:sldMasterId id="2147483726" r:id="rId5"/>
    <p:sldMasterId id="2147483750" r:id="rId6"/>
    <p:sldMasterId id="2147483761" r:id="rId7"/>
  </p:sldMasterIdLst>
  <p:notesMasterIdLst>
    <p:notesMasterId r:id="rId26"/>
  </p:notesMasterIdLst>
  <p:sldIdLst>
    <p:sldId id="2007577143" r:id="rId8"/>
    <p:sldId id="282" r:id="rId9"/>
    <p:sldId id="279" r:id="rId10"/>
    <p:sldId id="284" r:id="rId11"/>
    <p:sldId id="275" r:id="rId12"/>
    <p:sldId id="2007577136" r:id="rId13"/>
    <p:sldId id="276" r:id="rId14"/>
    <p:sldId id="2007577137" r:id="rId15"/>
    <p:sldId id="2007577138" r:id="rId16"/>
    <p:sldId id="2007577139" r:id="rId17"/>
    <p:sldId id="2007577125" r:id="rId18"/>
    <p:sldId id="2007577140" r:id="rId19"/>
    <p:sldId id="346" r:id="rId20"/>
    <p:sldId id="351" r:id="rId21"/>
    <p:sldId id="2007577127" r:id="rId22"/>
    <p:sldId id="2007577141" r:id="rId23"/>
    <p:sldId id="390" r:id="rId24"/>
    <p:sldId id="2007577132" r:id="rId25"/>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20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622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907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98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800"/>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6"/>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7" y="3308633"/>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5" y="-1368565"/>
            <a:ext cx="3549367" cy="6261099"/>
          </a:xfrm>
          <a:prstGeom prst="rect">
            <a:avLst/>
          </a:prstGeom>
          <a:noFill/>
          <a:ln>
            <a:noFill/>
          </a:ln>
        </p:spPr>
      </p:pic>
      <p:grpSp>
        <p:nvGrpSpPr>
          <p:cNvPr id="13" name="Shape 13"/>
          <p:cNvGrpSpPr/>
          <p:nvPr/>
        </p:nvGrpSpPr>
        <p:grpSpPr>
          <a:xfrm>
            <a:off x="2184224" y="1461155"/>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16" name="Shape 16"/>
          <p:cNvSpPr txBox="1">
            <a:spLocks noGrp="1"/>
          </p:cNvSpPr>
          <p:nvPr>
            <p:ph type="ctrTitle"/>
          </p:nvPr>
        </p:nvSpPr>
        <p:spPr>
          <a:xfrm>
            <a:off x="2616200" y="1562033"/>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1" y="3641269"/>
            <a:ext cx="1294028" cy="1847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49"/>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800"/>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3"/>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7"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6"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7" y="4667712"/>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4"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0"/>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4" y="3511797"/>
            <a:ext cx="1456276" cy="334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lvl="0">
              <a:spcBef>
                <a:spcPts val="0"/>
              </a:spcBef>
              <a:buNone/>
            </a:pPr>
            <a:endParaRPr sz="1400"/>
          </a:p>
        </p:txBody>
      </p:sp>
      <p:pic>
        <p:nvPicPr>
          <p:cNvPr id="111" name="Shape 111"/>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059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39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9913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589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64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9706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1873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49"/>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5"/>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25" name="Shape 25"/>
          <p:cNvSpPr txBox="1">
            <a:spLocks noGrp="1"/>
          </p:cNvSpPr>
          <p:nvPr>
            <p:ph type="ctrTitle"/>
          </p:nvPr>
        </p:nvSpPr>
        <p:spPr>
          <a:xfrm>
            <a:off x="2565400" y="2212733"/>
            <a:ext cx="70612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914400" y="3888337"/>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7543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731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7020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148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3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83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0133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4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8192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7019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804232" y="-829633"/>
            <a:ext cx="2823832" cy="4457701"/>
          </a:xfrm>
          <a:prstGeom prst="rect">
            <a:avLst/>
          </a:prstGeom>
          <a:noFill/>
          <a:ln>
            <a:noFill/>
          </a:ln>
        </p:spPr>
      </p:pic>
      <p:grpSp>
        <p:nvGrpSpPr>
          <p:cNvPr id="32" name="Shape 32"/>
          <p:cNvGrpSpPr/>
          <p:nvPr/>
        </p:nvGrpSpPr>
        <p:grpSpPr>
          <a:xfrm>
            <a:off x="2184224" y="1461059"/>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35" name="Shape 35"/>
          <p:cNvSpPr/>
          <p:nvPr/>
        </p:nvSpPr>
        <p:spPr>
          <a:xfrm>
            <a:off x="5702000" y="4938464"/>
            <a:ext cx="787999" cy="787999"/>
          </a:xfrm>
          <a:prstGeom prst="ellipse">
            <a:avLst/>
          </a:prstGeom>
          <a:solidFill>
            <a:srgbClr val="231F1C"/>
          </a:solidFill>
          <a:ln>
            <a:noFill/>
          </a:ln>
        </p:spPr>
        <p:txBody>
          <a:bodyPr lIns="91425" tIns="91425" rIns="91425" bIns="91425" anchor="ctr" anchorCtr="0">
            <a:noAutofit/>
          </a:bodyPr>
          <a:lstStyle/>
          <a:p>
            <a:pPr lvl="0">
              <a:spcBef>
                <a:spcPts val="0"/>
              </a:spcBef>
              <a:buNone/>
            </a:pPr>
            <a:endParaRPr sz="1400"/>
          </a:p>
        </p:txBody>
      </p:sp>
      <p:sp>
        <p:nvSpPr>
          <p:cNvPr id="36" name="Shape 36"/>
          <p:cNvSpPr txBox="1">
            <a:spLocks noGrp="1"/>
          </p:cNvSpPr>
          <p:nvPr>
            <p:ph type="body" idx="1"/>
          </p:nvPr>
        </p:nvSpPr>
        <p:spPr>
          <a:xfrm>
            <a:off x="3667200" y="1552133"/>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6"/>
            <a:ext cx="2609600" cy="471599"/>
          </a:xfrm>
          <a:prstGeom prst="rect">
            <a:avLst/>
          </a:prstGeom>
          <a:noFill/>
          <a:ln>
            <a:noFill/>
          </a:ln>
        </p:spPr>
        <p:txBody>
          <a:bodyPr lIns="91425" tIns="91425" rIns="91425" bIns="91425" anchor="t" anchorCtr="0">
            <a:noAutofit/>
          </a:bodyPr>
          <a:lstStyle/>
          <a:p>
            <a:pPr lvl="0" algn="ctr">
              <a:spcBef>
                <a:spcPts val="0"/>
              </a:spcBef>
              <a:buNone/>
            </a:pPr>
            <a:r>
              <a:rPr lang="en-GB"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srcRect l="17184" b="50541"/>
          <a:stretch>
            <a:fillRect/>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8708900" y="-657533"/>
            <a:ext cx="2850965" cy="4140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15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2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35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63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2025/3/23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4545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8736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43290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800"/>
            <a:ext cx="3370000" cy="6172201"/>
          </a:xfrm>
          <a:prstGeom prst="rect">
            <a:avLst/>
          </a:prstGeom>
          <a:noFill/>
          <a:ln>
            <a:noFill/>
          </a:ln>
        </p:spPr>
      </p:pic>
      <p:grpSp>
        <p:nvGrpSpPr>
          <p:cNvPr id="42" name="Shape 42"/>
          <p:cNvGrpSpPr/>
          <p:nvPr/>
        </p:nvGrpSpPr>
        <p:grpSpPr>
          <a:xfrm>
            <a:off x="820300"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45" name="Shape 4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0" y="2829932"/>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3" y="2463800"/>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2062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1402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4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99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796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5078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4348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09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7626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3"/>
            <a:ext cx="2850965" cy="4140635"/>
          </a:xfrm>
          <a:prstGeom prst="rect">
            <a:avLst/>
          </a:prstGeom>
          <a:noFill/>
          <a:ln>
            <a:noFill/>
          </a:ln>
        </p:spPr>
      </p:pic>
      <p:grpSp>
        <p:nvGrpSpPr>
          <p:cNvPr id="51" name="Shape 51"/>
          <p:cNvGrpSpPr/>
          <p:nvPr/>
        </p:nvGrpSpPr>
        <p:grpSpPr>
          <a:xfrm>
            <a:off x="820300"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54" name="Shape 54"/>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3"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3"/>
            <a:ext cx="2863800" cy="2251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2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9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4" y="98278"/>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1"/>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2"/>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5154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7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4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44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16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1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4"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0"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65" name="Shape 6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8"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4"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1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1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5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2025/3/23</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694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08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47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77564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2025/3/23</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4791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2025/3/23</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434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0"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75" name="Shape 75"/>
          <p:cNvSpPr txBox="1">
            <a:spLocks noGrp="1"/>
          </p:cNvSpPr>
          <p:nvPr>
            <p:ph type="title"/>
          </p:nvPr>
        </p:nvSpPr>
        <p:spPr>
          <a:xfrm>
            <a:off x="1668800" y="1392233"/>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9220200" y="3852832"/>
            <a:ext cx="2971799" cy="3005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1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197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grpSp>
        <p:nvGrpSpPr>
          <p:cNvPr id="79" name="Shape 79"/>
          <p:cNvGrpSpPr/>
          <p:nvPr/>
        </p:nvGrpSpPr>
        <p:grpSpPr>
          <a:xfrm>
            <a:off x="820300"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82" name="Shape 82"/>
          <p:cNvSpPr txBox="1">
            <a:spLocks noGrp="1"/>
          </p:cNvSpPr>
          <p:nvPr>
            <p:ph type="body" idx="1"/>
          </p:nvPr>
        </p:nvSpPr>
        <p:spPr>
          <a:xfrm>
            <a:off x="1181100" y="5265467"/>
            <a:ext cx="98299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3"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0"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0"/>
            <a:ext cx="2006599" cy="2054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22.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0" y="1392233"/>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0" y="2829932"/>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23/3/2025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870299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53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0188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50556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82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9310333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www.freeppt7.com/" TargetMode="External"/><Relationship Id="rId3" Type="http://schemas.openxmlformats.org/officeDocument/2006/relationships/notesSlide" Target="../notesSlides/notesSlide3.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59.xml"/><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sp>
        <p:nvSpPr>
          <p:cNvPr id="28" name="Rounded Rectangle 27"/>
          <p:cNvSpPr/>
          <p:nvPr/>
        </p:nvSpPr>
        <p:spPr>
          <a:xfrm>
            <a:off x="2552694" y="1847850"/>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932FC52-4F15-40D8-8E45-204551A56B5F}"/>
              </a:ext>
            </a:extLst>
          </p:cNvPr>
          <p:cNvPicPr>
            <a:picLocks noChangeAspect="1"/>
          </p:cNvPicPr>
          <p:nvPr/>
        </p:nvPicPr>
        <p:blipFill>
          <a:blip r:embed="rId7"/>
          <a:stretch>
            <a:fillRect/>
          </a:stretch>
        </p:blipFill>
        <p:spPr>
          <a:xfrm>
            <a:off x="2650007" y="2558809"/>
            <a:ext cx="6309907" cy="2353260"/>
          </a:xfrm>
          <a:prstGeom prst="rect">
            <a:avLst/>
          </a:prstGeom>
        </p:spPr>
      </p:pic>
    </p:spTree>
    <p:extLst>
      <p:ext uri="{BB962C8B-B14F-4D97-AF65-F5344CB8AC3E}">
        <p14:creationId xmlns:p14="http://schemas.microsoft.com/office/powerpoint/2010/main" val="152423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59910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660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10375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732915"/>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430414"/>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96775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8"/>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02271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264151" y="751498"/>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4008492" y="819004"/>
            <a:ext cx="511318" cy="511318"/>
          </a:xfrm>
          <a:prstGeom prst="rect">
            <a:avLst/>
          </a:prstGeom>
        </p:spPr>
      </p:pic>
      <p:grpSp>
        <p:nvGrpSpPr>
          <p:cNvPr id="76" name="PA_库_组合 5"/>
          <p:cNvGrpSpPr/>
          <p:nvPr>
            <p:custDataLst>
              <p:tags r:id="rId1"/>
            </p:custDataLst>
          </p:nvPr>
        </p:nvGrpSpPr>
        <p:grpSpPr>
          <a:xfrm>
            <a:off x="2010860" y="1643651"/>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2674485" y="1760048"/>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Đèn</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giao</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thông</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mấy</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zh-CN" sz="3600" b="1" dirty="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2071275" y="2854280"/>
            <a:ext cx="5882404" cy="1424269"/>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2368003" y="3175672"/>
            <a:ext cx="5392982" cy="646331"/>
          </a:xfrm>
          <a:prstGeom prst="rect">
            <a:avLst/>
          </a:prstGeom>
        </p:spPr>
        <p:txBody>
          <a:bodyPr wrap="square">
            <a:spAutoFit/>
          </a:bodyPr>
          <a:lstStyle/>
          <a:p>
            <a:pPr lvl="0" algn="just" defTabSz="1218516" eaLnBrk="1" fontAlgn="auto" hangingPunct="1">
              <a:spcBef>
                <a:spcPts val="0"/>
              </a:spcBef>
              <a:spcAft>
                <a:spcPts val="0"/>
              </a:spcAft>
              <a:defRPr/>
            </a:pPr>
            <a:r>
              <a:rPr lang="en-US" sz="3600" dirty="0" err="1">
                <a:solidFill>
                  <a:prstClr val="black"/>
                </a:solidFill>
                <a:latin typeface="Arial-Rounded" pitchFamily="34" charset="0"/>
                <a:ea typeface="Arial-Rounded" pitchFamily="34" charset="0"/>
                <a:cs typeface="Arial-Rounded" pitchFamily="34" charset="0"/>
              </a:rPr>
              <a:t>Đèn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giao</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có</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ba</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màu</a:t>
            </a:r>
            <a:endParaRPr lang="en-US" sz="3600" dirty="0">
              <a:solidFill>
                <a:prstClr val="black"/>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3323A02A-8344-46F7-96BE-F59F40D88544}"/>
              </a:ext>
            </a:extLst>
          </p:cNvPr>
          <p:cNvPicPr>
            <a:picLocks noChangeAspect="1"/>
          </p:cNvPicPr>
          <p:nvPr/>
        </p:nvPicPr>
        <p:blipFill>
          <a:blip r:embed="rId5"/>
          <a:stretch>
            <a:fillRect/>
          </a:stretch>
        </p:blipFill>
        <p:spPr>
          <a:xfrm>
            <a:off x="9030628" y="2017650"/>
            <a:ext cx="1133707" cy="2822699"/>
          </a:xfrm>
          <a:prstGeom prst="rect">
            <a:avLst/>
          </a:prstGeom>
        </p:spPr>
      </p:pic>
    </p:spTree>
    <p:extLst>
      <p:ext uri="{BB962C8B-B14F-4D97-AF65-F5344CB8AC3E}">
        <p14:creationId xmlns:p14="http://schemas.microsoft.com/office/powerpoint/2010/main" val="290212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1000"/>
                                        <p:tgtEl>
                                          <p:spTgt spid="84"/>
                                        </p:tgtEl>
                                      </p:cBhvr>
                                    </p:animEffect>
                                    <p:anim calcmode="lin" valueType="num">
                                      <p:cBhvr>
                                        <p:cTn id="18" dur="1000" fill="hold"/>
                                        <p:tgtEl>
                                          <p:spTgt spid="84"/>
                                        </p:tgtEl>
                                        <p:attrNameLst>
                                          <p:attrName>ppt_x</p:attrName>
                                        </p:attrNameLst>
                                      </p:cBhvr>
                                      <p:tavLst>
                                        <p:tav tm="0">
                                          <p:val>
                                            <p:strVal val="#ppt_x"/>
                                          </p:val>
                                        </p:tav>
                                        <p:tav tm="100000">
                                          <p:val>
                                            <p:strVal val="#ppt_x"/>
                                          </p:val>
                                        </p:tav>
                                      </p:tavLst>
                                    </p:anim>
                                    <p:anim calcmode="lin" valueType="num">
                                      <p:cBhvr>
                                        <p:cTn id="1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981760" y="4029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726101" y="470421"/>
            <a:ext cx="511318" cy="511318"/>
          </a:xfrm>
          <a:prstGeom prst="rect">
            <a:avLst/>
          </a:prstGeom>
        </p:spPr>
      </p:pic>
      <p:grpSp>
        <p:nvGrpSpPr>
          <p:cNvPr id="76" name="PA_库_组合 5"/>
          <p:cNvGrpSpPr/>
          <p:nvPr>
            <p:custDataLst>
              <p:tags r:id="rId1"/>
            </p:custDataLst>
          </p:nvPr>
        </p:nvGrpSpPr>
        <p:grpSpPr>
          <a:xfrm>
            <a:off x="1392145" y="119872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2055770" y="1315124"/>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759042" y="2622242"/>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936483" y="2755731"/>
            <a:ext cx="5601742" cy="2677656"/>
          </a:xfrm>
          <a:prstGeom prst="rect">
            <a:avLst/>
          </a:prstGeom>
        </p:spPr>
        <p:txBody>
          <a:bodyPr wrap="square">
            <a:spAutoFit/>
          </a:bodyPr>
          <a:lstStyle/>
          <a:p>
            <a:pPr lvl="0" algn="just" defTabSz="1218516" eaLnBrk="1" fontAlgn="auto" hangingPunct="1">
              <a:spcBef>
                <a:spcPts val="0"/>
              </a:spcBef>
              <a:spcAft>
                <a:spcPts val="0"/>
              </a:spcAft>
              <a:defRPr/>
            </a:pPr>
            <a:r>
              <a:rPr lang="vi-VN" sz="2800" dirty="0">
                <a:solidFill>
                  <a:prstClr val="black"/>
                </a:solidFill>
                <a:latin typeface="Arial-Rounded" pitchFamily="34" charset="0"/>
                <a:ea typeface="Arial-Rounded" pitchFamily="34" charset="0"/>
                <a:cs typeface="Arial-Rounded" pitchFamily="34" charset="0"/>
              </a:rPr>
              <a:t>Đèn đỏ báo hiệu người đi đường và các phương tiện giao thông phải dừng lại. Đèn xanh báo hiệu được phép di chuyển. Còn đèn vàng báo hiệu phải đi chậm lại trước khi dừng hẳn.</a:t>
            </a:r>
          </a:p>
        </p:txBody>
      </p:sp>
      <p:pic>
        <p:nvPicPr>
          <p:cNvPr id="16" name="Picture 15">
            <a:extLst>
              <a:ext uri="{FF2B5EF4-FFF2-40B4-BE49-F238E27FC236}">
                <a16:creationId xmlns:a16="http://schemas.microsoft.com/office/drawing/2014/main" id="{695B0D2D-E6F6-4BCA-B5E3-9E6BCAE8ED48}"/>
              </a:ext>
            </a:extLst>
          </p:cNvPr>
          <p:cNvPicPr>
            <a:picLocks noChangeAspect="1"/>
          </p:cNvPicPr>
          <p:nvPr/>
        </p:nvPicPr>
        <p:blipFill>
          <a:blip r:embed="rId5"/>
          <a:stretch>
            <a:fillRect/>
          </a:stretch>
        </p:blipFill>
        <p:spPr>
          <a:xfrm>
            <a:off x="9342863" y="2720177"/>
            <a:ext cx="1133707" cy="2822699"/>
          </a:xfrm>
          <a:prstGeom prst="rect">
            <a:avLst/>
          </a:prstGeom>
        </p:spPr>
      </p:pic>
    </p:spTree>
    <p:extLst>
      <p:ext uri="{BB962C8B-B14F-4D97-AF65-F5344CB8AC3E}">
        <p14:creationId xmlns:p14="http://schemas.microsoft.com/office/powerpoint/2010/main" val="305612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58735" y="3646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503076" y="432121"/>
            <a:ext cx="511318" cy="511318"/>
          </a:xfrm>
          <a:prstGeom prst="rect">
            <a:avLst/>
          </a:prstGeom>
        </p:spPr>
      </p:pic>
      <p:grpSp>
        <p:nvGrpSpPr>
          <p:cNvPr id="76" name="PA_库_组合 5"/>
          <p:cNvGrpSpPr/>
          <p:nvPr>
            <p:custDataLst>
              <p:tags r:id="rId1"/>
            </p:custDataLst>
          </p:nvPr>
        </p:nvGrpSpPr>
        <p:grpSpPr>
          <a:xfrm>
            <a:off x="1414447" y="112384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80" name="Rectangle 79"/>
          <p:cNvSpPr/>
          <p:nvPr/>
        </p:nvSpPr>
        <p:spPr>
          <a:xfrm>
            <a:off x="2078072" y="1240244"/>
            <a:ext cx="9762841"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600" b="1" i="0" u="none" strike="noStrike" kern="1200" cap="none" spc="0" normalizeH="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chemeClr val="accent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037827" y="2652298"/>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445787" y="3142626"/>
            <a:ext cx="5066483" cy="1754326"/>
          </a:xfrm>
          <a:prstGeom prst="rect">
            <a:avLst/>
          </a:prstGeom>
        </p:spPr>
        <p:txBody>
          <a:bodyPr wrap="square">
            <a:spAutoFit/>
          </a:bodyPr>
          <a:lstStyle/>
          <a:p>
            <a:pPr algn="just" defTabSz="1218516" eaLnBrk="1" fontAlgn="auto" hangingPunct="1">
              <a:spcBef>
                <a:spcPts val="0"/>
              </a:spcBef>
              <a:spcAft>
                <a:spcPts val="0"/>
              </a:spcAf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98820B-A941-47C0-9553-720393B9EE24}"/>
              </a:ext>
            </a:extLst>
          </p:cNvPr>
          <p:cNvPicPr>
            <a:picLocks noChangeAspect="1"/>
          </p:cNvPicPr>
          <p:nvPr/>
        </p:nvPicPr>
        <p:blipFill>
          <a:blip r:embed="rId5"/>
          <a:stretch>
            <a:fillRect/>
          </a:stretch>
        </p:blipFill>
        <p:spPr>
          <a:xfrm>
            <a:off x="7123205" y="2460858"/>
            <a:ext cx="4433170" cy="3448726"/>
          </a:xfrm>
          <a:prstGeom prst="rect">
            <a:avLst/>
          </a:prstGeom>
        </p:spPr>
      </p:pic>
    </p:spTree>
    <p:extLst>
      <p:ext uri="{BB962C8B-B14F-4D97-AF65-F5344CB8AC3E}">
        <p14:creationId xmlns:p14="http://schemas.microsoft.com/office/powerpoint/2010/main" val="58203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FB4982-4F85-40CE-80D9-14EB7903E5B8}"/>
              </a:ext>
            </a:extLst>
          </p:cNvPr>
          <p:cNvSpPr txBox="1"/>
          <p:nvPr/>
        </p:nvSpPr>
        <p:spPr>
          <a:xfrm>
            <a:off x="2522220" y="1654439"/>
            <a:ext cx="7147560" cy="646331"/>
          </a:xfrm>
          <a:prstGeom prst="rect">
            <a:avLst/>
          </a:prstGeom>
          <a:noFill/>
        </p:spPr>
        <p:txBody>
          <a:bodyPr wrap="square" rtlCol="0" anchor="ctr" anchorCtr="0">
            <a:spAutoFit/>
          </a:bodyPr>
          <a:lstStyle/>
          <a:p>
            <a:pPr defTabSz="914446" eaLnBrk="1" fontAlgn="auto" hangingPunct="1">
              <a:spcBef>
                <a:spcPts val="0"/>
              </a:spcBef>
              <a:spcAft>
                <a:spcPts val="0"/>
              </a:spcAft>
            </a:pPr>
            <a:r>
              <a:rPr lang="en-US" sz="3600" dirty="0">
                <a:solidFill>
                  <a:srgbClr val="000000"/>
                </a:solidFill>
                <a:latin typeface="Arial-Rounded"/>
                <a:ea typeface="Arial-Rounded"/>
              </a:rPr>
              <a:t>4. </a:t>
            </a:r>
            <a:r>
              <a:rPr lang="en-US" sz="3600" dirty="0" err="1">
                <a:solidFill>
                  <a:srgbClr val="000000"/>
                </a:solidFill>
                <a:latin typeface="Arial-Rounded"/>
                <a:ea typeface="Arial-Rounded"/>
              </a:rPr>
              <a:t>Viết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vở</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câu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trả</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lời</a:t>
            </a:r>
            <a:r>
              <a:rPr lang="en-US" sz="3600" dirty="0">
                <a:solidFill>
                  <a:srgbClr val="000000"/>
                </a:solidFill>
                <a:latin typeface="Arial-Rounded"/>
                <a:ea typeface="Arial-Rounded"/>
              </a:rPr>
              <a:t> a ở </a:t>
            </a:r>
            <a:r>
              <a:rPr lang="en-US" sz="3600" dirty="0" err="1">
                <a:solidFill>
                  <a:srgbClr val="000000"/>
                </a:solidFill>
                <a:latin typeface="Arial-Rounded"/>
                <a:ea typeface="Arial-Rounded"/>
              </a:rPr>
              <a:t>mục</a:t>
            </a:r>
            <a:r>
              <a:rPr lang="en-US" sz="3600" dirty="0">
                <a:solidFill>
                  <a:srgbClr val="000000"/>
                </a:solidFill>
                <a:latin typeface="Arial-Rounded"/>
                <a:ea typeface="Arial-Rounded"/>
              </a:rPr>
              <a:t> 3</a:t>
            </a:r>
          </a:p>
        </p:txBody>
      </p:sp>
      <p:sp>
        <p:nvSpPr>
          <p:cNvPr id="19" name="页脚占位符 2">
            <a:extLst>
              <a:ext uri="{FF2B5EF4-FFF2-40B4-BE49-F238E27FC236}">
                <a16:creationId xmlns:a16="http://schemas.microsoft.com/office/drawing/2014/main" id="{58D9B9CC-FF4B-421F-A77B-700F253D3A3A}"/>
              </a:ext>
            </a:extLst>
          </p:cNvPr>
          <p:cNvSpPr txBox="1">
            <a:spLocks/>
          </p:cNvSpPr>
          <p:nvPr/>
        </p:nvSpPr>
        <p:spPr>
          <a:xfrm>
            <a:off x="2685628" y="3940016"/>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endParaRPr lang="zh-CN" altLang="en-US" sz="800">
              <a:solidFill>
                <a:prstClr val="black">
                  <a:tint val="75000"/>
                </a:prstClr>
              </a:solidFill>
              <a:latin typeface="Calibri"/>
              <a:ea typeface="宋体" panose="02010600030101010101" pitchFamily="2" charset="-122"/>
            </a:endParaRPr>
          </a:p>
        </p:txBody>
      </p:sp>
      <p:sp>
        <p:nvSpPr>
          <p:cNvPr id="20" name="灯片编号占位符 6">
            <a:extLst>
              <a:ext uri="{FF2B5EF4-FFF2-40B4-BE49-F238E27FC236}">
                <a16:creationId xmlns:a16="http://schemas.microsoft.com/office/drawing/2014/main" id="{D7A6F8DE-4002-41D9-9939-A29BD9DACD38}"/>
              </a:ext>
            </a:extLst>
          </p:cNvPr>
          <p:cNvSpPr txBox="1">
            <a:spLocks/>
          </p:cNvSpPr>
          <p:nvPr/>
        </p:nvSpPr>
        <p:spPr>
          <a:xfrm>
            <a:off x="5733628" y="3940016"/>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fld id="{0C913308-F349-4B6D-A68A-DD1791B4A57B}" type="slidenum">
              <a:rPr lang="zh-CN" altLang="en-US" sz="800">
                <a:solidFill>
                  <a:prstClr val="black">
                    <a:tint val="75000"/>
                  </a:prstClr>
                </a:solidFill>
                <a:latin typeface="Calibri"/>
                <a:ea typeface="宋体" panose="02010600030101010101" pitchFamily="2" charset="-122"/>
              </a:rPr>
              <a:pPr defTabSz="609660" fontAlgn="auto">
                <a:spcBef>
                  <a:spcPts val="0"/>
                </a:spcBef>
                <a:spcAft>
                  <a:spcPts val="0"/>
                </a:spcAft>
              </a:pPr>
              <a:t>17</a:t>
            </a:fld>
            <a:endParaRPr lang="zh-CN" altLang="en-US" sz="800">
              <a:solidFill>
                <a:prstClr val="black">
                  <a:tint val="75000"/>
                </a:prstClr>
              </a:solidFill>
              <a:latin typeface="Calibri"/>
              <a:ea typeface="宋体" panose="02010600030101010101" pitchFamily="2" charset="-122"/>
            </a:endParaRPr>
          </a:p>
        </p:txBody>
      </p:sp>
      <p:grpSp>
        <p:nvGrpSpPr>
          <p:cNvPr id="21" name="Group 20">
            <a:extLst>
              <a:ext uri="{FF2B5EF4-FFF2-40B4-BE49-F238E27FC236}">
                <a16:creationId xmlns:a16="http://schemas.microsoft.com/office/drawing/2014/main" id="{8DFD05E2-1298-4574-88D5-51C1D5486650}"/>
              </a:ext>
            </a:extLst>
          </p:cNvPr>
          <p:cNvGrpSpPr/>
          <p:nvPr/>
        </p:nvGrpSpPr>
        <p:grpSpPr>
          <a:xfrm>
            <a:off x="1452033" y="2775849"/>
            <a:ext cx="8263469" cy="1651457"/>
            <a:chOff x="-374968" y="2922395"/>
            <a:chExt cx="9296401" cy="1857889"/>
          </a:xfrm>
        </p:grpSpPr>
        <p:pic>
          <p:nvPicPr>
            <p:cNvPr id="22" name="Picture 2">
              <a:extLst>
                <a:ext uri="{FF2B5EF4-FFF2-40B4-BE49-F238E27FC236}">
                  <a16:creationId xmlns:a16="http://schemas.microsoft.com/office/drawing/2014/main" id="{26FCC883-DCAA-4E02-9A2C-D0A261A565A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AD001F34-4A93-4C46-851D-DFD0C5C6D2A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EDC3A1AE-CC8D-4A31-9514-C4090EADBFEB}"/>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51" eaLnBrk="1" fontAlgn="auto" hangingPunct="1">
                <a:spcBef>
                  <a:spcPts val="0"/>
                </a:spcBef>
                <a:spcAft>
                  <a:spcPts val="0"/>
                </a:spcAft>
              </a:pPr>
              <a:endParaRPr lang="en-US" sz="1600">
                <a:solidFill>
                  <a:prstClr val="white"/>
                </a:solidFill>
                <a:latin typeface="Calibri"/>
                <a:ea typeface="Arial-Rounded"/>
              </a:endParaRPr>
            </a:p>
          </p:txBody>
        </p:sp>
        <p:sp>
          <p:nvSpPr>
            <p:cNvPr id="25" name="Rectangle 24">
              <a:extLst>
                <a:ext uri="{FF2B5EF4-FFF2-40B4-BE49-F238E27FC236}">
                  <a16:creationId xmlns:a16="http://schemas.microsoft.com/office/drawing/2014/main" id="{B3E0D8CB-A0C8-4E21-97BD-3C58F6416780}"/>
                </a:ext>
              </a:extLst>
            </p:cNvPr>
            <p:cNvSpPr/>
            <p:nvPr/>
          </p:nvSpPr>
          <p:spPr>
            <a:xfrm>
              <a:off x="-374968" y="3287462"/>
              <a:ext cx="9296401" cy="657872"/>
            </a:xfrm>
            <a:prstGeom prst="rect">
              <a:avLst/>
            </a:prstGeom>
          </p:spPr>
          <p:txBody>
            <a:bodyPr wrap="square">
              <a:spAutoFit/>
            </a:bodyPr>
            <a:lstStyle/>
            <a:p>
              <a:pPr algn="ctr" defTabSz="812751" eaLnBrk="1" fontAlgn="auto" hangingPunct="1">
                <a:spcBef>
                  <a:spcPts val="0"/>
                </a:spcBef>
                <a:spcAft>
                  <a:spcPts val="0"/>
                </a:spcAft>
              </a:pPr>
              <a:r>
                <a:rPr lang="en-US" sz="3200" b="1" dirty="0" err="1">
                  <a:solidFill>
                    <a:srgbClr val="FF0000"/>
                  </a:solidFill>
                  <a:latin typeface="HP001 4 hàng" pitchFamily="34" charset="0"/>
                  <a:ea typeface="Arial-Rounded" pitchFamily="34" charset="0"/>
                  <a:cs typeface="Arial-Rounded" pitchFamily="34" charset="0"/>
                </a:rPr>
                <a:t>Đèn</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giao</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thông</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có</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ba</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màu</a:t>
              </a:r>
              <a:endParaRPr lang="en-US" sz="3200" b="1" dirty="0">
                <a:solidFill>
                  <a:srgbClr val="FF0000"/>
                </a:solidFill>
                <a:latin typeface="HP001 4 hàng" pitchFamily="34" charset="0"/>
                <a:ea typeface="Arial-Rounded" pitchFamily="34" charset="0"/>
                <a:cs typeface="Arial-Rounded" pitchFamily="34" charset="0"/>
              </a:endParaRPr>
            </a:p>
          </p:txBody>
        </p:sp>
      </p:grpSp>
      <p:sp>
        <p:nvSpPr>
          <p:cNvPr id="28" name="TextBox 27">
            <a:extLst>
              <a:ext uri="{FF2B5EF4-FFF2-40B4-BE49-F238E27FC236}">
                <a16:creationId xmlns:a16="http://schemas.microsoft.com/office/drawing/2014/main" id="{E7C13920-1578-4336-8800-F789AC2248B4}"/>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Cần chú ý gì khi viết chữ đầu câu?</a:t>
            </a:r>
          </a:p>
        </p:txBody>
      </p:sp>
      <p:sp>
        <p:nvSpPr>
          <p:cNvPr id="29" name="TextBox 28">
            <a:extLst>
              <a:ext uri="{FF2B5EF4-FFF2-40B4-BE49-F238E27FC236}">
                <a16:creationId xmlns:a16="http://schemas.microsoft.com/office/drawing/2014/main" id="{050A46C4-B30D-459C-A2B1-6BF2C97BD3B1}"/>
              </a:ext>
            </a:extLst>
          </p:cNvPr>
          <p:cNvSpPr txBox="1">
            <a:spLocks noChangeArrowheads="1"/>
          </p:cNvSpPr>
          <p:nvPr/>
        </p:nvSpPr>
        <p:spPr bwMode="auto">
          <a:xfrm>
            <a:off x="898525" y="4611336"/>
            <a:ext cx="10050463"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Cuối câu có dấu gì?</a:t>
            </a:r>
          </a:p>
        </p:txBody>
      </p:sp>
      <p:sp>
        <p:nvSpPr>
          <p:cNvPr id="30" name="TextBox 29">
            <a:extLst>
              <a:ext uri="{FF2B5EF4-FFF2-40B4-BE49-F238E27FC236}">
                <a16:creationId xmlns:a16="http://schemas.microsoft.com/office/drawing/2014/main" id="{70F0A28C-32CE-4A0D-9DE5-096444C467D9}"/>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Khoảng cách giữa các chữ như thế nào?</a:t>
            </a:r>
          </a:p>
        </p:txBody>
      </p:sp>
      <p:sp>
        <p:nvSpPr>
          <p:cNvPr id="31" name="TextBox 30">
            <a:extLst>
              <a:ext uri="{FF2B5EF4-FFF2-40B4-BE49-F238E27FC236}">
                <a16:creationId xmlns:a16="http://schemas.microsoft.com/office/drawing/2014/main" id="{01CCEFF7-CADC-48F7-9A1D-E78E2E006B65}"/>
              </a:ext>
            </a:extLst>
          </p:cNvPr>
          <p:cNvSpPr txBox="1">
            <a:spLocks noChangeArrowheads="1"/>
          </p:cNvSpPr>
          <p:nvPr/>
        </p:nvSpPr>
        <p:spPr bwMode="auto">
          <a:xfrm>
            <a:off x="852487"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Ngoài ra, những chữ nào trong bài cần viết hoa? Vì sao?</a:t>
            </a:r>
          </a:p>
        </p:txBody>
      </p:sp>
    </p:spTree>
    <p:extLst>
      <p:ext uri="{BB962C8B-B14F-4D97-AF65-F5344CB8AC3E}">
        <p14:creationId xmlns:p14="http://schemas.microsoft.com/office/powerpoint/2010/main" val="10095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1+#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1000" fill="hold"/>
                                        <p:tgtEl>
                                          <p:spTgt spid="29"/>
                                        </p:tgtEl>
                                        <p:attrNameLst>
                                          <p:attrName>ppt_x</p:attrName>
                                        </p:attrNameLst>
                                      </p:cBhvr>
                                      <p:tavLst>
                                        <p:tav tm="0">
                                          <p:val>
                                            <p:strVal val="1+#ppt_w/2"/>
                                          </p:val>
                                        </p:tav>
                                        <p:tav tm="100000">
                                          <p:val>
                                            <p:strVal val="#ppt_x"/>
                                          </p:val>
                                        </p:tav>
                                      </p:tavLst>
                                    </p:anim>
                                    <p:anim calcmode="lin" valueType="num">
                                      <p:cBhvr additive="base">
                                        <p:cTn id="1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1+#ppt_w/2"/>
                                          </p:val>
                                        </p:tav>
                                        <p:tav tm="100000">
                                          <p:val>
                                            <p:strVal val="#ppt_x"/>
                                          </p:val>
                                        </p:tav>
                                      </p:tavLst>
                                    </p:anim>
                                    <p:anim calcmode="lin" valueType="num">
                                      <p:cBhvr additive="base">
                                        <p:cTn id="25"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1+#ppt_w/2"/>
                                          </p:val>
                                        </p:tav>
                                        <p:tav tm="100000">
                                          <p:val>
                                            <p:strVal val="#ppt_x"/>
                                          </p:val>
                                        </p:tav>
                                      </p:tavLst>
                                    </p:anim>
                                    <p:anim calcmode="lin" valueType="num">
                                      <p:cBhvr additive="base">
                                        <p:cTn id="31"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2"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05"/>
            <a:ext cx="962448" cy="193224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10"/>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76"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6" y="2758525"/>
            <a:ext cx="1463898"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1" y="993078"/>
            <a:ext cx="620486"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3" y="1850412"/>
            <a:ext cx="620486" cy="552247"/>
          </a:xfrm>
          <a:prstGeom prst="rect">
            <a:avLst/>
          </a:prstGeom>
        </p:spPr>
      </p:pic>
      <p:sp>
        <p:nvSpPr>
          <p:cNvPr id="16" name="TextBox 15">
            <a:extLst>
              <a:ext uri="{FF2B5EF4-FFF2-40B4-BE49-F238E27FC236}">
                <a16:creationId xmlns:a16="http://schemas.microsoft.com/office/drawing/2014/main" id="{0D76DC9D-7145-4014-9372-B40142E54EB9}"/>
              </a:ext>
            </a:extLst>
          </p:cNvPr>
          <p:cNvSpPr txBox="1"/>
          <p:nvPr/>
        </p:nvSpPr>
        <p:spPr>
          <a:xfrm>
            <a:off x="3738338" y="6588554"/>
            <a:ext cx="8159261" cy="2974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Hương</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a:t>
            </a: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Thảo</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 tranthao121006@gmail.com</a:t>
            </a:r>
            <a:endPar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Arial" panose="020B0604020202020204"/>
            </a:endParaRPr>
          </a:p>
        </p:txBody>
      </p:sp>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 Em Đi Qua Ngã Tư Đường Phố  Nhạc Thiếu Nhi Hoạt Hình Vui Nhộn_1080p">
            <a:hlinkClick r:id="" action="ppaction://media"/>
            <a:extLst>
              <a:ext uri="{FF2B5EF4-FFF2-40B4-BE49-F238E27FC236}">
                <a16:creationId xmlns:a16="http://schemas.microsoft.com/office/drawing/2014/main" id="{0C1A6CDE-FA9C-4DF9-ABF0-7AEC3950E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799" y="2811765"/>
            <a:ext cx="2812862" cy="3513540"/>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303946" y="98905"/>
            <a:ext cx="2047940" cy="18989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0153" y="1221436"/>
            <a:ext cx="9005200" cy="19915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2640682" y="1867039"/>
            <a:ext cx="8085950" cy="912879"/>
          </a:xfrm>
          <a:prstGeom prst="rect">
            <a:avLst/>
          </a:prstGeom>
          <a:noFill/>
        </p:spPr>
        <p:txBody>
          <a:bodyPr wrap="square" rtlCol="0">
            <a:spAutoFit/>
          </a:bodyPr>
          <a:lstStyle/>
          <a:p>
            <a:pPr defTabSz="1218804" eaLnBrk="1" fontAlgn="auto" hangingPunct="1">
              <a:spcBef>
                <a:spcPts val="0"/>
              </a:spcBef>
              <a:spcAft>
                <a:spcPts val="0"/>
              </a:spcAft>
            </a:pP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Bài</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5: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Đèn</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giao</a:t>
            </a:r>
            <a:r>
              <a:rPr lang="en-US" altLang="zh-CN"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 </a:t>
            </a:r>
            <a:r>
              <a:rPr lang="en-US" altLang="zh-CN" sz="5332" b="1" dirty="0" err="1">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rPr>
              <a:t>thông</a:t>
            </a:r>
            <a:endParaRPr lang="zh-CN" altLang="en-US" sz="5332" b="1" dirty="0">
              <a:ln>
                <a:solidFill>
                  <a:srgbClr val="005F60">
                    <a:lumMod val="75000"/>
                  </a:srgbClr>
                </a:solidFill>
              </a:ln>
              <a:solidFill>
                <a:srgbClr val="FFFF00"/>
              </a:solidFill>
              <a:effectLst>
                <a:outerShdw dist="50800" dir="4800000" algn="ctr" rotWithShape="0">
                  <a:srgbClr val="005F60">
                    <a:lumMod val="50000"/>
                  </a:srgbClr>
                </a:outerShdw>
              </a:effectLst>
              <a:latin typeface="方正卡通简体"/>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ounded Rectangle 7">
            <a:extLst>
              <a:ext uri="{FF2B5EF4-FFF2-40B4-BE49-F238E27FC236}">
                <a16:creationId xmlns:a16="http://schemas.microsoft.com/office/drawing/2014/main" id="{88677DDD-048B-4CC4-A3D2-C02C25C3305C}"/>
              </a:ext>
            </a:extLst>
          </p:cNvPr>
          <p:cNvSpPr/>
          <p:nvPr/>
        </p:nvSpPr>
        <p:spPr>
          <a:xfrm>
            <a:off x="4328916" y="77071"/>
            <a:ext cx="5089353" cy="495955"/>
          </a:xfrm>
          <a:prstGeom prst="roundRect">
            <a:avLst>
              <a:gd name="adj" fmla="val 50000"/>
            </a:avLst>
          </a:prstGeom>
          <a:solidFill>
            <a:schemeClr val="bg1">
              <a:alpha val="0"/>
            </a:schemeClr>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eaLnBrk="1" fontAlgn="auto" hangingPunct="1">
              <a:spcBef>
                <a:spcPts val="0"/>
              </a:spcBef>
              <a:spcAft>
                <a:spcPts val="0"/>
              </a:spcAft>
            </a:pPr>
            <a:r>
              <a:rPr lang="en-US" altLang="zh-CN" sz="2666" dirty="0" err="1">
                <a:solidFill>
                  <a:srgbClr val="0070C0"/>
                </a:solidFill>
                <a:latin typeface="Arial" panose="020B0604020202020204" pitchFamily="34" charset="0"/>
                <a:cs typeface="Arial" panose="020B0604020202020204" pitchFamily="34" charset="0"/>
              </a:rPr>
              <a:t>Chủ</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đề</a:t>
            </a:r>
            <a:r>
              <a:rPr lang="en-US" altLang="zh-CN" sz="2666" dirty="0">
                <a:solidFill>
                  <a:srgbClr val="0070C0"/>
                </a:solidFill>
                <a:latin typeface="Arial" panose="020B0604020202020204" pitchFamily="34" charset="0"/>
                <a:cs typeface="Arial" panose="020B0604020202020204" pitchFamily="34" charset="0"/>
              </a:rPr>
              <a:t> 4: </a:t>
            </a:r>
            <a:r>
              <a:rPr lang="en-US" altLang="zh-CN" sz="2666" dirty="0" err="1">
                <a:solidFill>
                  <a:srgbClr val="0070C0"/>
                </a:solidFill>
                <a:latin typeface="Arial" panose="020B0604020202020204" pitchFamily="34" charset="0"/>
                <a:cs typeface="Arial" panose="020B0604020202020204" pitchFamily="34" charset="0"/>
              </a:rPr>
              <a:t>Điều</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em</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cần</a:t>
            </a:r>
            <a:r>
              <a:rPr lang="en-US" altLang="zh-CN" sz="2666" dirty="0">
                <a:solidFill>
                  <a:srgbClr val="0070C0"/>
                </a:solidFill>
                <a:latin typeface="Arial" panose="020B0604020202020204" pitchFamily="34" charset="0"/>
                <a:cs typeface="Arial" panose="020B0604020202020204" pitchFamily="34" charset="0"/>
              </a:rPr>
              <a:t> </a:t>
            </a:r>
            <a:r>
              <a:rPr lang="en-US" altLang="zh-CN" sz="2666" dirty="0" err="1">
                <a:solidFill>
                  <a:srgbClr val="0070C0"/>
                </a:solidFill>
                <a:latin typeface="Arial" panose="020B0604020202020204" pitchFamily="34" charset="0"/>
                <a:cs typeface="Arial" panose="020B0604020202020204" pitchFamily="34" charset="0"/>
              </a:rPr>
              <a:t>biết</a:t>
            </a:r>
            <a:endParaRPr lang="ko-KR" altLang="en-US" sz="2666" dirty="0">
              <a:solidFill>
                <a:srgbClr val="0070C0"/>
              </a:solidFill>
              <a:latin typeface="Arial" panose="020B0604020202020204" pitchFamily="34" charset="0"/>
              <a:cs typeface="Arial" panose="020B0604020202020204" pitchFamily="34" charset="0"/>
            </a:endParaRPr>
          </a:p>
        </p:txBody>
      </p:sp>
      <p:sp>
        <p:nvSpPr>
          <p:cNvPr id="40" name="TextBox 3">
            <a:hlinkClick r:id="rId13"/>
            <a:extLst>
              <a:ext uri="{FF2B5EF4-FFF2-40B4-BE49-F238E27FC236}">
                <a16:creationId xmlns:a16="http://schemas.microsoft.com/office/drawing/2014/main" id="{BE04ABA2-9793-4B21-830F-A7AE6ABB15F6}"/>
              </a:ext>
            </a:extLst>
          </p:cNvPr>
          <p:cNvSpPr txBox="1"/>
          <p:nvPr/>
        </p:nvSpPr>
        <p:spPr>
          <a:xfrm>
            <a:off x="53785" y="6444107"/>
            <a:ext cx="6890691" cy="297454"/>
          </a:xfrm>
          <a:prstGeom prst="rect">
            <a:avLst/>
          </a:prstGeom>
          <a:noFill/>
        </p:spPr>
        <p:txBody>
          <a:bodyPr wrap="square" rtlCol="0">
            <a:spAutoFit/>
          </a:bodyPr>
          <a:lstStyle/>
          <a:p>
            <a:pPr defTabSz="1218804" eaLnBrk="1" fontAlgn="auto" hangingPunct="1">
              <a:spcBef>
                <a:spcPts val="0"/>
              </a:spcBef>
              <a:spcAft>
                <a:spcPts val="0"/>
              </a:spcAft>
            </a:pPr>
            <a:r>
              <a:rPr lang="en-US" altLang="zh-CN" sz="1333" dirty="0">
                <a:solidFill>
                  <a:srgbClr val="FAAB36">
                    <a:lumMod val="40000"/>
                    <a:lumOff val="60000"/>
                  </a:srgbClr>
                </a:solidFill>
                <a:latin typeface="微软雅黑"/>
                <a:cs typeface="Arial" pitchFamily="34" charset="0"/>
                <a:hlinkClick r:id="rId13">
                  <a:extLst>
                    <a:ext uri="{A12FA001-AC4F-418D-AE19-62706E023703}">
                      <ahyp:hlinkClr xmlns:ahyp="http://schemas.microsoft.com/office/drawing/2018/hyperlinkcolor" val="tx"/>
                    </a:ext>
                  </a:extLst>
                </a:hlinkClick>
              </a:rPr>
              <a:t>https://www.freeppt7.com</a:t>
            </a:r>
            <a:endParaRPr lang="ko-KR" altLang="en-US" sz="1333" dirty="0">
              <a:solidFill>
                <a:srgbClr val="FAAB36">
                  <a:lumMod val="40000"/>
                  <a:lumOff val="60000"/>
                </a:srgbClr>
              </a:solidFill>
              <a:latin typeface="微软雅黑"/>
              <a:cs typeface="Arial" pitchFamily="34" charset="0"/>
            </a:endParaRPr>
          </a:p>
        </p:txBody>
      </p:sp>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600490"/>
            <a:ext cx="7929419" cy="69749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733" b="1" dirty="0" err="1">
                <a:solidFill>
                  <a:srgbClr val="0070C0"/>
                </a:solidFill>
                <a:latin typeface="Arial-Rounded" pitchFamily="34" charset="0"/>
                <a:ea typeface="Arial-Rounded" pitchFamily="34" charset="0"/>
                <a:cs typeface="Arial-Rounded" pitchFamily="34" charset="0"/>
              </a:rPr>
              <a:t>Đèn</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giao</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thông</a:t>
            </a:r>
            <a:endParaRPr lang="en-US" sz="3733" b="1" dirty="0">
              <a:solidFill>
                <a:srgbClr val="0070C0"/>
              </a:solidFill>
              <a:latin typeface="Arial Rounded MT Bold" pitchFamily="34" charset="0"/>
              <a:ea typeface="Arial-Rounded" pitchFamily="34" charset="0"/>
              <a:cs typeface="Arial-Rounded" pitchFamily="34" charset="0"/>
            </a:endParaRPr>
          </a:p>
        </p:txBody>
      </p:sp>
      <p:sp>
        <p:nvSpPr>
          <p:cNvPr id="8" name="Cloud 7"/>
          <p:cNvSpPr/>
          <p:nvPr/>
        </p:nvSpPr>
        <p:spPr>
          <a:xfrm>
            <a:off x="9550400" y="140163"/>
            <a:ext cx="2336800" cy="973692"/>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r>
              <a:rPr lang="en-US" sz="2667" b="1">
                <a:solidFill>
                  <a:prstClr val="black"/>
                </a:solidFill>
                <a:latin typeface="Arial-Rounded" pitchFamily="34" charset="0"/>
                <a:ea typeface="Arial-Rounded" pitchFamily="34" charset="0"/>
                <a:cs typeface="Arial-Rounded" pitchFamily="34" charset="0"/>
              </a:rPr>
              <a:t>Đọc mẫu</a:t>
            </a: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7989"/>
            <a:ext cx="10004503" cy="4832092"/>
          </a:xfrm>
          <a:prstGeom prst="rect">
            <a:avLst/>
          </a:prstGeom>
          <a:noFill/>
        </p:spPr>
        <p:txBody>
          <a:bodyPr wrap="square" rtlCol="0">
            <a:spAutoFit/>
          </a:bodyPr>
          <a:lstStyle/>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2800" dirty="0">
                <a:latin typeface="Arial-Rounded" panose="020B0500000000000000" pitchFamily="34" charset="0"/>
                <a:ea typeface="Arial-Rounded" panose="020B0500000000000000" pitchFamily="34" charset="0"/>
                <a:cs typeface="Arial-Rounded" panose="020B0500000000000000" pitchFamily="34" charset="0"/>
              </a:rPr>
              <a:t> 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4"/>
          <a:stretch>
            <a:fillRect/>
          </a:stretch>
        </p:blipFill>
        <p:spPr>
          <a:xfrm>
            <a:off x="243468" y="3808438"/>
            <a:ext cx="1133707" cy="2822699"/>
          </a:xfrm>
          <a:prstGeom prst="rect">
            <a:avLst/>
          </a:prstGeom>
        </p:spPr>
      </p:pic>
      <p:pic>
        <p:nvPicPr>
          <p:cNvPr id="16" name="Đọc_ Đèn giao thông_HTS">
            <a:hlinkClick r:id="" action="ppaction://media"/>
            <a:extLst>
              <a:ext uri="{FF2B5EF4-FFF2-40B4-BE49-F238E27FC236}">
                <a16:creationId xmlns:a16="http://schemas.microsoft.com/office/drawing/2014/main" id="{EF930630-7AB5-4C2A-9A99-3047A42F6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214" y="5806208"/>
            <a:ext cx="609600" cy="609600"/>
          </a:xfrm>
          <a:prstGeom prst="rect">
            <a:avLst/>
          </a:prstGeom>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85800"/>
            <a:ext cx="10972800" cy="1143000"/>
          </a:xfrm>
        </p:spPr>
        <p:txBody>
          <a:bodyPr>
            <a:normAutofit/>
          </a:bodyPr>
          <a:lstStyle/>
          <a:p>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ba</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ba</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1026" name="Picture 2" descr="Câu chuyện về cặp song sinh nhưng 2 cuộc đời rất hay và ý nghĩa | Tổng hợp  những câu nói vui hay nhất trên đời - soyncanvas.vn">
            <a:extLst>
              <a:ext uri="{FF2B5EF4-FFF2-40B4-BE49-F238E27FC236}">
                <a16:creationId xmlns:a16="http://schemas.microsoft.com/office/drawing/2014/main" id="{48483628-4862-46F2-AC39-E88F1163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228385"/>
            <a:ext cx="66484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FDAD0-D08C-4A8A-805F-03B2224C7A49}"/>
              </a:ext>
            </a:extLst>
          </p:cNvPr>
          <p:cNvSpPr txBox="1">
            <a:spLocks/>
          </p:cNvSpPr>
          <p:nvPr/>
        </p:nvSpPr>
        <p:spPr>
          <a:xfrm>
            <a:off x="609600" y="657922"/>
            <a:ext cx="10972800" cy="1143000"/>
          </a:xfrm>
          <a:prstGeom prst="rect">
            <a:avLst/>
          </a:prstGeom>
        </p:spPr>
        <p:txBody>
          <a:bodyP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fontAlgn="auto">
              <a:spcAft>
                <a:spcPts val="0"/>
              </a:spcAft>
            </a:pPr>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tư</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2052" name="Picture 4" descr="Vẽ tranh đề tài An toàn giao thông | Xe nào được quyền đi trước | Draw  Traffic - Concung Channel - Thông tin về tranh ảnh mới nhất">
            <a:extLst>
              <a:ext uri="{FF2B5EF4-FFF2-40B4-BE49-F238E27FC236}">
                <a16:creationId xmlns:a16="http://schemas.microsoft.com/office/drawing/2014/main" id="{ADF35353-D4CA-48CA-B419-2592C76D0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27" y="1800922"/>
            <a:ext cx="7434146" cy="41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5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018710"/>
            <a:ext cx="10848975" cy="2768910"/>
          </a:xfrm>
        </p:spPr>
        <p:txBody>
          <a:bodyPr>
            <a:normAutofit/>
          </a:bodyPr>
          <a:lstStyle/>
          <a:p>
            <a:pPr marL="571500" indent="-571500" algn="l">
              <a:buFont typeface="Arial" panose="020B0604020202020204" pitchFamily="34" charset="0"/>
              <a:buChar char="•"/>
            </a:pPr>
            <a:r>
              <a:rPr lang="en-US" sz="4000" dirty="0" err="1">
                <a:solidFill>
                  <a:srgbClr val="FF0000"/>
                </a:solidFill>
                <a:latin typeface="Arial-Rounded" pitchFamily="34" charset="0"/>
                <a:ea typeface="Arial-Rounded" pitchFamily="34" charset="0"/>
                <a:cs typeface="Arial-Rounded" pitchFamily="34" charset="0"/>
              </a:rPr>
              <a:t>Điều</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khiển</a:t>
            </a:r>
            <a:r>
              <a:rPr lang="en-US" sz="4000" dirty="0">
                <a:latin typeface="Arial-Rounded" pitchFamily="34" charset="0"/>
                <a:ea typeface="Arial-Rounded" pitchFamily="34" charset="0"/>
                <a:cs typeface="Arial-Rounded" pitchFamily="34" charset="0"/>
              </a:rPr>
              <a:t>: </a:t>
            </a:r>
            <a:r>
              <a:rPr lang="en-US" sz="4000" dirty="0" err="1">
                <a:solidFill>
                  <a:srgbClr val="202124"/>
                </a:solidFill>
                <a:latin typeface="arial" panose="020B0604020202020204" pitchFamily="34" charset="0"/>
                <a:ea typeface="Arial-Rounded" pitchFamily="34" charset="0"/>
                <a:cs typeface="Arial-Rounded" pitchFamily="34" charset="0"/>
              </a:rPr>
              <a:t>là</a:t>
            </a:r>
            <a:r>
              <a:rPr lang="en-US" sz="4000" dirty="0">
                <a:solidFill>
                  <a:srgbClr val="202124"/>
                </a:solidFill>
                <a:latin typeface="arial" panose="020B0604020202020204" pitchFamily="34" charset="0"/>
                <a:ea typeface="Arial-Rounded" pitchFamily="34" charset="0"/>
                <a:cs typeface="Arial-Rounded" pitchFamily="34" charset="0"/>
              </a:rPr>
              <a:t> </a:t>
            </a:r>
            <a:r>
              <a:rPr lang="vi-VN" sz="4000" b="0" i="0" dirty="0">
                <a:solidFill>
                  <a:srgbClr val="202124"/>
                </a:solidFill>
                <a:effectLst/>
                <a:latin typeface="arial" panose="020B0604020202020204" pitchFamily="34" charset="0"/>
              </a:rPr>
              <a:t>những hoạt động liên</a:t>
            </a:r>
            <a:r>
              <a:rPr lang="en-US" sz="4000" b="0" i="0" dirty="0">
                <a:solidFill>
                  <a:srgbClr val="202124"/>
                </a:solidFill>
                <a:effectLst/>
                <a:latin typeface="arial" panose="020B0604020202020204" pitchFamily="34" charset="0"/>
              </a:rPr>
              <a:t> </a:t>
            </a:r>
            <a:r>
              <a:rPr lang="vi-VN" sz="4000" b="0" i="0" dirty="0">
                <a:solidFill>
                  <a:srgbClr val="202124"/>
                </a:solidFill>
                <a:effectLst/>
                <a:latin typeface="arial" panose="020B0604020202020204" pitchFamily="34" charset="0"/>
              </a:rPr>
              <a:t>quan đến</a:t>
            </a:r>
            <a:r>
              <a:rPr lang="en-US" sz="4000" b="0" i="0" dirty="0">
                <a:solidFill>
                  <a:srgbClr val="202124"/>
                </a:solidFill>
                <a:effectLst/>
                <a:latin typeface="arial" panose="020B0604020202020204" pitchFamily="34" charset="0"/>
              </a:rPr>
              <a:t> </a:t>
            </a:r>
            <a:r>
              <a:rPr lang="vi-VN" sz="4000" b="0" i="0" dirty="0">
                <a:solidFill>
                  <a:srgbClr val="202124"/>
                </a:solidFill>
                <a:effectLst/>
                <a:latin typeface="arial" panose="020B0604020202020204" pitchFamily="34" charset="0"/>
              </a:rPr>
              <a:t>hướn</a:t>
            </a:r>
            <a:r>
              <a:rPr lang="en-US" sz="4000" b="0" i="0" dirty="0">
                <a:solidFill>
                  <a:srgbClr val="202124"/>
                </a:solidFill>
                <a:effectLst/>
                <a:latin typeface="arial" panose="020B0604020202020204" pitchFamily="34" charset="0"/>
              </a:rPr>
              <a:t>g </a:t>
            </a:r>
            <a:r>
              <a:rPr lang="vi-VN" sz="4000" b="0" i="0" dirty="0">
                <a:solidFill>
                  <a:srgbClr val="202124"/>
                </a:solidFill>
                <a:effectLst/>
                <a:latin typeface="arial" panose="020B0604020202020204" pitchFamily="34" charset="0"/>
              </a:rPr>
              <a:t>dẫn</a:t>
            </a:r>
            <a:endParaRPr lang="en-US" sz="40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C2C60DF9-FC4D-4209-AE99-FBD932D659DF}"/>
              </a:ext>
            </a:extLst>
          </p:cNvPr>
          <p:cNvSpPr txBox="1">
            <a:spLocks/>
          </p:cNvSpPr>
          <p:nvPr/>
        </p:nvSpPr>
        <p:spPr>
          <a:xfrm>
            <a:off x="942975" y="2590335"/>
            <a:ext cx="10848975" cy="2768910"/>
          </a:xfrm>
          <a:prstGeom prst="rect">
            <a:avLst/>
          </a:prstGeom>
        </p:spPr>
        <p:txBody>
          <a:bodyPr vert="horz" lIns="91391" tIns="45696" rIns="91391" bIns="45696" rtlCol="0" anchor="ct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marL="571500" indent="-571500" algn="just" fontAlgn="auto">
              <a:spcAft>
                <a:spcPts val="0"/>
              </a:spcAft>
              <a:buFont typeface="Arial" panose="020B0604020202020204" pitchFamily="34" charset="0"/>
              <a:buChar char="•"/>
            </a:pPr>
            <a:r>
              <a:rPr lang="en-US" sz="4000" dirty="0" err="1">
                <a:solidFill>
                  <a:srgbClr val="FF0000"/>
                </a:solidFill>
                <a:latin typeface="Arial-Rounded" pitchFamily="34" charset="0"/>
                <a:ea typeface="Arial-Rounded" pitchFamily="34" charset="0"/>
                <a:cs typeface="Arial-Rounded" pitchFamily="34" charset="0"/>
              </a:rPr>
              <a:t>Tuân</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thủ</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Giữ</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và</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làm</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đúng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theo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điều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đã</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quy</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định</a:t>
            </a:r>
            <a:endParaRPr lang="en-US" sz="4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343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0929" y="52916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96815" y="122666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cxnSp>
        <p:nvCxnSpPr>
          <p:cNvPr id="9" name="Straight Connector 8">
            <a:extLst>
              <a:ext uri="{FF2B5EF4-FFF2-40B4-BE49-F238E27FC236}">
                <a16:creationId xmlns:a16="http://schemas.microsoft.com/office/drawing/2014/main" id="{BDDD9895-0828-40FE-81E6-274D50D31890}"/>
              </a:ext>
            </a:extLst>
          </p:cNvPr>
          <p:cNvCxnSpPr>
            <a:cxnSpLocks/>
          </p:cNvCxnSpPr>
          <p:nvPr/>
        </p:nvCxnSpPr>
        <p:spPr>
          <a:xfrm flipH="1">
            <a:off x="3769988" y="172631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011E0-5376-44FE-A6C8-B1153C6847B1}"/>
              </a:ext>
            </a:extLst>
          </p:cNvPr>
          <p:cNvCxnSpPr>
            <a:cxnSpLocks/>
          </p:cNvCxnSpPr>
          <p:nvPr/>
        </p:nvCxnSpPr>
        <p:spPr>
          <a:xfrm flipH="1">
            <a:off x="6014998" y="2108352"/>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848816-2EA6-470A-967D-9650A411E163}"/>
              </a:ext>
            </a:extLst>
          </p:cNvPr>
          <p:cNvCxnSpPr>
            <a:cxnSpLocks/>
          </p:cNvCxnSpPr>
          <p:nvPr/>
        </p:nvCxnSpPr>
        <p:spPr>
          <a:xfrm flipH="1">
            <a:off x="2064134" y="29639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277F0-99F5-486B-A0BF-3C9D5C4AF3B9}"/>
              </a:ext>
            </a:extLst>
          </p:cNvPr>
          <p:cNvCxnSpPr>
            <a:cxnSpLocks/>
          </p:cNvCxnSpPr>
          <p:nvPr/>
        </p:nvCxnSpPr>
        <p:spPr>
          <a:xfrm flipH="1">
            <a:off x="2150929" y="2950670"/>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68F7CA-9E56-4670-8A46-AF7A452F2D61}"/>
              </a:ext>
            </a:extLst>
          </p:cNvPr>
          <p:cNvCxnSpPr>
            <a:cxnSpLocks/>
          </p:cNvCxnSpPr>
          <p:nvPr/>
        </p:nvCxnSpPr>
        <p:spPr>
          <a:xfrm flipH="1">
            <a:off x="3814155" y="376483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577637-ABED-45F2-A01A-1E96078FD9E8}"/>
              </a:ext>
            </a:extLst>
          </p:cNvPr>
          <p:cNvCxnSpPr>
            <a:cxnSpLocks/>
          </p:cNvCxnSpPr>
          <p:nvPr/>
        </p:nvCxnSpPr>
        <p:spPr>
          <a:xfrm flipH="1">
            <a:off x="4710072" y="4150573"/>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42EC95-CE5F-46EA-A707-0FF3BD42FAF7}"/>
              </a:ext>
            </a:extLst>
          </p:cNvPr>
          <p:cNvCxnSpPr>
            <a:cxnSpLocks/>
          </p:cNvCxnSpPr>
          <p:nvPr/>
        </p:nvCxnSpPr>
        <p:spPr>
          <a:xfrm flipH="1">
            <a:off x="4790635" y="412995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6F3257-B921-46E7-9C61-B28D39EB9BCE}"/>
              </a:ext>
            </a:extLst>
          </p:cNvPr>
          <p:cNvCxnSpPr>
            <a:cxnSpLocks/>
          </p:cNvCxnSpPr>
          <p:nvPr/>
        </p:nvCxnSpPr>
        <p:spPr>
          <a:xfrm flipH="1">
            <a:off x="4710510" y="498644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D1340B-1FB6-4D45-9F2B-4C8408D2BE70}"/>
              </a:ext>
            </a:extLst>
          </p:cNvPr>
          <p:cNvCxnSpPr>
            <a:cxnSpLocks/>
          </p:cNvCxnSpPr>
          <p:nvPr/>
        </p:nvCxnSpPr>
        <p:spPr>
          <a:xfrm flipH="1">
            <a:off x="4791073" y="4965827"/>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D154BE-8ED6-433C-AD53-1F1FD9953DEB}"/>
              </a:ext>
            </a:extLst>
          </p:cNvPr>
          <p:cNvCxnSpPr>
            <a:cxnSpLocks/>
          </p:cNvCxnSpPr>
          <p:nvPr/>
        </p:nvCxnSpPr>
        <p:spPr>
          <a:xfrm flipH="1">
            <a:off x="2606723" y="2432138"/>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9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182" y="517980"/>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lang="en-US" sz="2667" b="1" dirty="0" err="1">
                <a:solidFill>
                  <a:prstClr val="black"/>
                </a:solidFill>
                <a:latin typeface="Arial-Rounded" pitchFamily="34" charset="0"/>
                <a:ea typeface="Arial-Rounded" pitchFamily="34" charset="0"/>
                <a:cs typeface="Arial-Rounded" pitchFamily="34" charset="0"/>
              </a:rPr>
              <a:t>đoạn</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12068" y="1215479"/>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162084" y="3778785"/>
            <a:ext cx="1133707" cy="2822699"/>
          </a:xfrm>
          <a:prstGeom prst="rect">
            <a:avLst/>
          </a:prstGeom>
        </p:spPr>
      </p:pic>
      <p:sp>
        <p:nvSpPr>
          <p:cNvPr id="3" name="Oval 2">
            <a:extLst>
              <a:ext uri="{FF2B5EF4-FFF2-40B4-BE49-F238E27FC236}">
                <a16:creationId xmlns:a16="http://schemas.microsoft.com/office/drawing/2014/main" id="{2C567BAD-41D2-4159-9C64-56BE7D185700}"/>
              </a:ext>
            </a:extLst>
          </p:cNvPr>
          <p:cNvSpPr/>
          <p:nvPr/>
        </p:nvSpPr>
        <p:spPr>
          <a:xfrm>
            <a:off x="1359614" y="1215479"/>
            <a:ext cx="485781" cy="49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a:extLst>
              <a:ext uri="{FF2B5EF4-FFF2-40B4-BE49-F238E27FC236}">
                <a16:creationId xmlns:a16="http://schemas.microsoft.com/office/drawing/2014/main" id="{DC5E5DD3-EB80-490E-991F-5B9BF70FE6B2}"/>
              </a:ext>
            </a:extLst>
          </p:cNvPr>
          <p:cNvSpPr/>
          <p:nvPr/>
        </p:nvSpPr>
        <p:spPr>
          <a:xfrm>
            <a:off x="1312068" y="3424904"/>
            <a:ext cx="485781" cy="4987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a:extLst>
              <a:ext uri="{FF2B5EF4-FFF2-40B4-BE49-F238E27FC236}">
                <a16:creationId xmlns:a16="http://schemas.microsoft.com/office/drawing/2014/main" id="{E3505AE4-BC3E-49D1-B603-9D77F0656265}"/>
              </a:ext>
            </a:extLst>
          </p:cNvPr>
          <p:cNvSpPr/>
          <p:nvPr/>
        </p:nvSpPr>
        <p:spPr>
          <a:xfrm>
            <a:off x="1344622" y="4655934"/>
            <a:ext cx="485781" cy="4987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241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7.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134</TotalTime>
  <Words>978</Words>
  <Application>Microsoft Office PowerPoint</Application>
  <PresentationFormat>Widescreen</PresentationFormat>
  <Paragraphs>87</Paragraphs>
  <Slides>18</Slides>
  <Notes>9</Notes>
  <HiddenSlides>0</HiddenSlides>
  <MMClips>2</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18</vt:i4>
      </vt:variant>
    </vt:vector>
  </HeadingPairs>
  <TitlesOfParts>
    <vt:vector size="39" baseType="lpstr">
      <vt:lpstr>等线</vt:lpstr>
      <vt:lpstr>等线 Light</vt:lpstr>
      <vt:lpstr>微软雅黑</vt:lpstr>
      <vt:lpstr>Arial</vt:lpstr>
      <vt:lpstr>Arial</vt:lpstr>
      <vt:lpstr>Arial Rounded MT Bold</vt:lpstr>
      <vt:lpstr>Arial-Rounded</vt:lpstr>
      <vt:lpstr>Calibri</vt:lpstr>
      <vt:lpstr>HP001 4 hàng</vt:lpstr>
      <vt:lpstr>Playfair Display</vt:lpstr>
      <vt:lpstr>Times New Roman</vt:lpstr>
      <vt:lpstr>Tinos</vt:lpstr>
      <vt:lpstr>方正卡通简体</vt:lpstr>
      <vt:lpstr>汉仪帅线体简</vt:lpstr>
      <vt:lpstr>Constance template</vt:lpstr>
      <vt:lpstr>3_Office Theme</vt:lpstr>
      <vt:lpstr>4_Office Theme</vt:lpstr>
      <vt:lpstr>2_Office 主题</vt:lpstr>
      <vt:lpstr>2_Office 主题​​</vt:lpstr>
      <vt:lpstr>Office 主题</vt:lpstr>
      <vt:lpstr>www.jpppt.com</vt:lpstr>
      <vt:lpstr>PowerPoint Presentation</vt:lpstr>
      <vt:lpstr>PowerPoint Presentation</vt:lpstr>
      <vt:lpstr>PowerPoint Presentation</vt:lpstr>
      <vt:lpstr>PowerPoint Presentation</vt:lpstr>
      <vt:lpstr>Ngã ba: Nơi ba con đường giao nhau </vt:lpstr>
      <vt:lpstr>PowerPoint Presentation</vt:lpstr>
      <vt:lpstr>Điều khiển: là những hoạt động liên quan đến hướng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BENR-</dc:creator>
  <cp:lastModifiedBy>Admin</cp:lastModifiedBy>
  <cp:revision>17</cp:revision>
  <dcterms:created xsi:type="dcterms:W3CDTF">2020-08-08T08:08:51Z</dcterms:created>
  <dcterms:modified xsi:type="dcterms:W3CDTF">2025-03-23T08:35:14Z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