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8801" r:id="rId3"/>
    <p:sldId id="8802" r:id="rId4"/>
    <p:sldId id="8733" r:id="rId5"/>
    <p:sldId id="8779" r:id="rId6"/>
    <p:sldId id="8781" r:id="rId7"/>
    <p:sldId id="8789" r:id="rId8"/>
    <p:sldId id="8790" r:id="rId9"/>
    <p:sldId id="8791" r:id="rId10"/>
    <p:sldId id="8808" r:id="rId11"/>
    <p:sldId id="8799" r:id="rId12"/>
    <p:sldId id="8809" r:id="rId13"/>
    <p:sldId id="8810" r:id="rId14"/>
    <p:sldId id="8811" r:id="rId15"/>
    <p:sldId id="8812" r:id="rId16"/>
    <p:sldId id="881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8" d="100"/>
          <a:sy n="88" d="100"/>
        </p:scale>
        <p:origin x="86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20/03/2025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ask="http://schemas.microsoft.com/office/drawing/2018/sketchyshapes" xmln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2025/3/20</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2025/3/20</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ABCD41E-1867-4FC8-B43B-B50CE0F7F7F5}"/>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9.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grpSp>
        <p:nvGrpSpPr>
          <p:cNvPr id="23" name="Group 22">
            <a:extLst>
              <a:ext uri="{FF2B5EF4-FFF2-40B4-BE49-F238E27FC236}">
                <a16:creationId xmlns:a16="http://schemas.microsoft.com/office/drawing/2014/main" id="{A8DA41B0-9564-41C4-8BA5-8CA0C4613B36}"/>
              </a:ext>
            </a:extLst>
          </p:cNvPr>
          <p:cNvGrpSpPr/>
          <p:nvPr/>
        </p:nvGrpSpPr>
        <p:grpSpPr>
          <a:xfrm>
            <a:off x="4143374" y="1543050"/>
            <a:ext cx="3548461" cy="797080"/>
            <a:chOff x="2831555" y="1626491"/>
            <a:chExt cx="3193496" cy="861774"/>
          </a:xfrm>
          <a:solidFill>
            <a:srgbClr val="E82856"/>
          </a:solidFill>
        </p:grpSpPr>
        <p:sp>
          <p:nvSpPr>
            <p:cNvPr id="24" name="矩形: 圆角 10">
              <a:extLst>
                <a:ext uri="{FF2B5EF4-FFF2-40B4-BE49-F238E27FC236}">
                  <a16:creationId xmlns:a16="http://schemas.microsoft.com/office/drawing/2014/main"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id="{AE171D63-DDA1-4AC3-9B83-858D00D21C5D}"/>
                </a:ext>
              </a:extLst>
            </p:cNvPr>
            <p:cNvSpPr txBox="1"/>
            <p:nvPr/>
          </p:nvSpPr>
          <p:spPr>
            <a:xfrm>
              <a:off x="2831555" y="1641879"/>
              <a:ext cx="3193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3" name="Picture 2">
            <a:extLst>
              <a:ext uri="{FF2B5EF4-FFF2-40B4-BE49-F238E27FC236}">
                <a16:creationId xmlns:a16="http://schemas.microsoft.com/office/drawing/2014/main" id="{230E7F2B-7D86-4F55-ADDD-CC84B02B2861}"/>
              </a:ext>
            </a:extLst>
          </p:cNvPr>
          <p:cNvPicPr>
            <a:picLocks noChangeAspect="1"/>
          </p:cNvPicPr>
          <p:nvPr/>
        </p:nvPicPr>
        <p:blipFill>
          <a:blip r:embed="rId4"/>
          <a:stretch>
            <a:fillRect/>
          </a:stretch>
        </p:blipFill>
        <p:spPr>
          <a:xfrm>
            <a:off x="974162" y="2236381"/>
            <a:ext cx="10053175" cy="2042337"/>
          </a:xfrm>
          <a:prstGeom prst="rect">
            <a:avLst/>
          </a:prstGeom>
        </p:spPr>
      </p:pic>
      <p:sp>
        <p:nvSpPr>
          <p:cNvPr id="4" name="TextBox 3">
            <a:extLst>
              <a:ext uri="{FF2B5EF4-FFF2-40B4-BE49-F238E27FC236}">
                <a16:creationId xmlns:a16="http://schemas.microsoft.com/office/drawing/2014/main"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libri" panose="020F0502020204030204" pitchFamily="34" charset="0"/>
                <a:cs typeface="Calibri" panose="020F0502020204030204" pitchFamily="34" charset="0"/>
              </a:rPr>
              <a:t>3</a:t>
            </a:r>
            <a:r>
              <a:rPr lang="en-US" sz="3600" b="1" dirty="0">
                <a:solidFill>
                  <a:srgbClr val="FF3300"/>
                </a:solidFill>
                <a:latin typeface="Calibri" panose="020F0502020204030204" pitchFamily="34" charset="0"/>
                <a:cs typeface="Calibri" panose="020F0502020204030204" pitchFamily="34" charset="0"/>
              </a:rPr>
              <a:t>.</a:t>
            </a:r>
            <a:r>
              <a:rPr lang="vi-VN" sz="3600" b="1" dirty="0">
                <a:solidFill>
                  <a:srgbClr val="FF3300"/>
                </a:solidFill>
                <a:latin typeface="Calibri" panose="020F0502020204030204" pitchFamily="34" charset="0"/>
                <a:cs typeface="Calibri" panose="020F0502020204030204" pitchFamily="34" charset="0"/>
              </a:rPr>
              <a:t>  Đọc bài thơ </a:t>
            </a:r>
            <a:r>
              <a:rPr lang="en-US" sz="3600" b="1" dirty="0" err="1">
                <a:solidFill>
                  <a:srgbClr val="FF3300"/>
                </a:solidFill>
                <a:latin typeface="Calibri" panose="020F0502020204030204" pitchFamily="34" charset="0"/>
                <a:cs typeface="Calibri" panose="020F0502020204030204" pitchFamily="34" charset="0"/>
              </a:rPr>
              <a:t>dưới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đây</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và trả lời câu hỏi.</a:t>
            </a:r>
          </a:p>
        </p:txBody>
      </p:sp>
      <p:sp>
        <p:nvSpPr>
          <p:cNvPr id="2" name="TextBox 1">
            <a:extLst>
              <a:ext uri="{FF2B5EF4-FFF2-40B4-BE49-F238E27FC236}">
                <a16:creationId xmlns:a16="http://schemas.microsoft.com/office/drawing/2014/main"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từ cánh rừng xa</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hồng như quả chín</a:t>
            </a:r>
          </a:p>
          <a:p>
            <a:pPr rtl="0" latinLnBrk="0"/>
            <a:r>
              <a:rPr lang="vi-VN" sz="3200" b="1" i="0" dirty="0">
                <a:solidFill>
                  <a:srgbClr val="000000"/>
                </a:solidFill>
                <a:effectLst/>
                <a:latin typeface="Calibri" panose="020F0502020204030204" pitchFamily="34" charset="0"/>
                <a:cs typeface="Calibri" panose="020F0502020204030204" pitchFamily="34" charset="0"/>
              </a:rPr>
              <a:t>Lửng lơ lên trước nhà. </a:t>
            </a:r>
            <a:br>
              <a:rPr lang="vi-VN" sz="3200" b="1" i="0" dirty="0">
                <a:solidFill>
                  <a:srgbClr val="000000"/>
                </a:solidFill>
                <a:effectLst/>
                <a:latin typeface="Calibri" panose="020F0502020204030204" pitchFamily="34" charset="0"/>
                <a:cs typeface="Calibri" panose="020F0502020204030204" pitchFamily="34" charset="0"/>
              </a:rPr>
            </a:br>
            <a:endParaRPr lang="vi-VN" sz="3200" b="1" i="0" dirty="0">
              <a:solidFill>
                <a:srgbClr val="000000"/>
              </a:solidFill>
              <a:effectLst/>
              <a:latin typeface="Calibri" panose="020F0502020204030204" pitchFamily="34" charset="0"/>
              <a:cs typeface="Calibri" panose="020F0502020204030204" pitchFamily="34" charset="0"/>
            </a:endParaRPr>
          </a:p>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biển xanh diệu kì</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tròn như mắt cá</a:t>
            </a:r>
          </a:p>
          <a:p>
            <a:pPr rtl="0" latinLnBrk="0"/>
            <a:r>
              <a:rPr lang="vi-VN" sz="3200" b="1" i="0" dirty="0">
                <a:solidFill>
                  <a:srgbClr val="000000"/>
                </a:solidFill>
                <a:effectLst/>
                <a:latin typeface="Calibri" panose="020F0502020204030204" pitchFamily="34" charset="0"/>
                <a:cs typeface="Calibri" panose="020F0502020204030204" pitchFamily="34" charset="0"/>
              </a:rPr>
              <a:t>Chẳng bao giờ chớp mi.</a:t>
            </a:r>
          </a:p>
          <a:p>
            <a:pPr algn="just"/>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Hay từ một sân chơi</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bay như quả bóng</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Bạn nào đá lên trời.</a:t>
            </a:r>
            <a:endParaRPr lang="en-US" sz="3200" b="1" i="0" dirty="0">
              <a:solidFill>
                <a:srgbClr val="000000"/>
              </a:solidFill>
              <a:effectLst/>
              <a:latin typeface="Calibri" panose="020F0502020204030204" pitchFamily="34" charset="0"/>
              <a:cs typeface="Calibri" panose="020F0502020204030204" pitchFamily="34" charset="0"/>
            </a:endParaRPr>
          </a:p>
          <a:p>
            <a:pPr algn="r" rtl="0" latinLnBrk="0"/>
            <a:r>
              <a:rPr lang="en-US" sz="3200" b="1" dirty="0">
                <a:solidFill>
                  <a:srgbClr val="000000"/>
                </a:solidFill>
                <a:latin typeface="Calibri" panose="020F0502020204030204" pitchFamily="34" charset="0"/>
                <a:cs typeface="Calibri" panose="020F0502020204030204" pitchFamily="34" charset="0"/>
              </a:rPr>
              <a:t>(</a:t>
            </a:r>
            <a:r>
              <a:rPr lang="en-US" sz="3200" b="1" dirty="0" err="1">
                <a:solidFill>
                  <a:srgbClr val="000000"/>
                </a:solidFill>
                <a:latin typeface="Calibri" panose="020F0502020204030204" pitchFamily="34" charset="0"/>
                <a:cs typeface="Calibri" panose="020F0502020204030204" pitchFamily="34" charset="0"/>
              </a:rPr>
              <a:t>Trần</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Đăng</a:t>
            </a:r>
            <a:r>
              <a:rPr lang="en-US" sz="3200" b="1" dirty="0">
                <a:solidFill>
                  <a:srgbClr val="000000"/>
                </a:solidFill>
                <a:latin typeface="Calibri" panose="020F0502020204030204" pitchFamily="34" charset="0"/>
                <a:cs typeface="Calibri" panose="020F0502020204030204" pitchFamily="34" charset="0"/>
              </a:rPr>
              <a:t> Khoa)</a:t>
            </a:r>
            <a:r>
              <a:rPr lang="vi-VN" sz="3200" b="1" i="0" dirty="0">
                <a:solidFill>
                  <a:srgbClr val="000000"/>
                </a:solidFill>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858F3A90-F24B-4CBC-822C-7F9436089BA4}"/>
              </a:ext>
            </a:extLst>
          </p:cNvPr>
          <p:cNvSpPr txBox="1"/>
          <p:nvPr/>
        </p:nvSpPr>
        <p:spPr>
          <a:xfrm>
            <a:off x="4457700" y="1114425"/>
            <a:ext cx="4067175" cy="1077218"/>
          </a:xfrm>
          <a:prstGeom prst="rect">
            <a:avLst/>
          </a:prstGeom>
          <a:noFill/>
        </p:spPr>
        <p:txBody>
          <a:bodyPr wrap="square" rtlCol="0">
            <a:spAutoFit/>
          </a:bodyPr>
          <a:lstStyle/>
          <a:p>
            <a:pPr algn="ctr" rtl="0" latinLnBrk="0"/>
            <a:r>
              <a:rPr lang="vi-VN" sz="3200" b="1" i="0" dirty="0">
                <a:solidFill>
                  <a:srgbClr val="00B050"/>
                </a:solidFill>
                <a:effectLst/>
                <a:latin typeface="Calibri" panose="020F0502020204030204" pitchFamily="34" charset="0"/>
                <a:cs typeface="Calibri" panose="020F0502020204030204" pitchFamily="34" charset="0"/>
              </a:rPr>
              <a:t>Trăng ơi... từ đâu đến?</a:t>
            </a:r>
          </a:p>
          <a:p>
            <a:pPr algn="ctr" rtl="0" latinLnBrk="0"/>
            <a:r>
              <a:rPr lang="vi-VN" sz="3200" b="1" i="0" dirty="0">
                <a:solidFill>
                  <a:srgbClr val="00B050"/>
                </a:solidFill>
                <a:effectLst/>
                <a:latin typeface="Calibri" panose="020F0502020204030204" pitchFamily="34" charset="0"/>
                <a:cs typeface="Calibri" panose="020F0502020204030204" pitchFamily="34"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Tìm các từ ngữ chỉ sự vật và từ ngữ chỉ đặc điểm trong bài thơ.  </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sự vật: Trăng, cánh rừng, quả, nhà, biển, mắt cá, sân chơi, quả bóng, trời.  </a:t>
            </a:r>
          </a:p>
        </p:txBody>
      </p:sp>
      <p:sp>
        <p:nvSpPr>
          <p:cNvPr id="154" name="Rectangle: Rounded Corners 33">
            <a:extLst>
              <a:ext uri="{FF2B5EF4-FFF2-40B4-BE49-F238E27FC236}">
                <a16:creationId xmlns:a16="http://schemas.microsoft.com/office/drawing/2014/main"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đặc điểm: hồng, xanh,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xa</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tròn,...</a:t>
            </a:r>
          </a:p>
        </p:txBody>
      </p:sp>
    </p:spTree>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Trong bài thơ, trăng được so sánh với quả chín, mắt cá, quả bóng.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Calibri" panose="020F0502020204030204" pitchFamily="34" charset="0"/>
                <a:cs typeface="Calibri" panose="020F0502020204030204" pitchFamily="34" charset="0"/>
                <a:sym typeface="Arial"/>
              </a:rPr>
              <a:t>T</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răng - hồng như quả chín</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tròn như mắt cá</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bay như quả bóng</a:t>
            </a:r>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c. Em thích hình ảnh so sánh nào nhất? Vì sao?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Em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thích</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Tree>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a16="http://schemas.microsoft.com/office/drawing/2014/main"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a16="http://schemas.microsoft.com/office/drawing/2014/main"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a16="http://schemas.microsoft.com/office/drawing/2014/main"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a16="http://schemas.microsoft.com/office/drawing/2014/main"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a16="http://schemas.microsoft.com/office/drawing/2014/main"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a16="http://schemas.microsoft.com/office/drawing/2014/main"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DFF322-1446-41D3-91A9-70DC25075E1D}"/>
              </a:ext>
            </a:extLst>
          </p:cNvPr>
          <p:cNvGraphicFramePr>
            <a:graphicFrameLocks noGrp="1"/>
          </p:cNvGraphicFramePr>
          <p:nvPr>
            <p:extLst>
              <p:ext uri="{D42A27DB-BD31-4B8C-83A1-F6EECF244321}">
                <p14:modId xmlns:p14="http://schemas.microsoft.com/office/powerpoint/2010/main" val="765774675"/>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a16="http://schemas.microsoft.com/office/drawing/2014/main" val="1262479032"/>
                    </a:ext>
                  </a:extLst>
                </a:gridCol>
                <a:gridCol w="2651178">
                  <a:extLst>
                    <a:ext uri="{9D8B030D-6E8A-4147-A177-3AD203B41FA5}">
                      <a16:colId xmlns:a16="http://schemas.microsoft.com/office/drawing/2014/main" val="56683371"/>
                    </a:ext>
                  </a:extLst>
                </a:gridCol>
                <a:gridCol w="2643433">
                  <a:extLst>
                    <a:ext uri="{9D8B030D-6E8A-4147-A177-3AD203B41FA5}">
                      <a16:colId xmlns:a16="http://schemas.microsoft.com/office/drawing/2014/main" val="2126061121"/>
                    </a:ext>
                  </a:extLst>
                </a:gridCol>
                <a:gridCol w="2648595">
                  <a:extLst>
                    <a:ext uri="{9D8B030D-6E8A-4147-A177-3AD203B41FA5}">
                      <a16:colId xmlns:a16="http://schemas.microsoft.com/office/drawing/2014/main" val="3884143523"/>
                    </a:ext>
                  </a:extLst>
                </a:gridCol>
              </a:tblGrid>
              <a:tr h="742950">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1</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đem ra so</a:t>
                      </a:r>
                      <a:r>
                        <a:rPr lang="en-US" sz="3600" dirty="0">
                          <a:effectLst/>
                          <a:latin typeface="Calibri" panose="020F0502020204030204" pitchFamily="34" charset="0"/>
                          <a:cs typeface="Calibri" panose="020F0502020204030204" pitchFamily="34" charset="0"/>
                        </a:rPr>
                        <a:t> </a:t>
                      </a:r>
                      <a:r>
                        <a:rPr lang="vi-VN" sz="3600" dirty="0">
                          <a:effectLst/>
                          <a:latin typeface="Calibri" panose="020F0502020204030204" pitchFamily="34" charset="0"/>
                          <a:cs typeface="Calibri" panose="020F0502020204030204" pitchFamily="34" charset="0"/>
                        </a:rPr>
                        <a:t>sánh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so sánh</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2</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458255678"/>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khoai</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trong suốt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như</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que diêm</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555971863"/>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hồng</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đỏ</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như</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lửa</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3629D214-3E09-465C-9659-8B3C8C906A83}"/>
              </a:ext>
            </a:extLst>
          </p:cNvPr>
          <p:cNvPicPr>
            <a:picLocks noChangeAspect="1"/>
          </p:cNvPicPr>
          <p:nvPr/>
        </p:nvPicPr>
        <p:blipFill>
          <a:blip r:embed="rId4"/>
          <a:stretch>
            <a:fillRect/>
          </a:stretch>
        </p:blipFill>
        <p:spPr>
          <a:xfrm>
            <a:off x="1069412" y="2087764"/>
            <a:ext cx="10053175" cy="2682472"/>
          </a:xfrm>
          <a:prstGeom prst="rect">
            <a:avLst/>
          </a:prstGeom>
        </p:spPr>
      </p:pic>
    </p:spTree>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a16="http://schemas.microsoft.com/office/drawing/2014/main"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rotWithShape="1">
          <a:blip r:embed="rId3">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68743C49-40B0-4CCD-889D-9898BF02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1EB07B28-963A-4E6F-B748-8FF91A2980A0}"/>
              </a:ext>
            </a:extLst>
          </p:cNvPr>
          <p:cNvPicPr>
            <a:picLocks noChangeAspect="1"/>
          </p:cNvPicPr>
          <p:nvPr/>
        </p:nvPicPr>
        <p:blipFill>
          <a:blip r:embed="rId5"/>
          <a:stretch>
            <a:fillRect/>
          </a:stretch>
        </p:blipFill>
        <p:spPr>
          <a:xfrm>
            <a:off x="2731503" y="2137329"/>
            <a:ext cx="6157494" cy="1859441"/>
          </a:xfrm>
          <a:prstGeom prst="rect">
            <a:avLst/>
          </a:prstGeom>
        </p:spPr>
      </p:pic>
    </p:spTree>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a16="http://schemas.microsoft.com/office/drawing/2014/main"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a16="http://schemas.microsoft.com/office/drawing/2014/main"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a16="http://schemas.microsoft.com/office/drawing/2014/main"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a16="http://schemas.microsoft.com/office/drawing/2014/main"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còn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giải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thích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thú</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vị</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hiện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tượng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hễ</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nghiến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răng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thì</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đổ</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a16="http://schemas.microsoft.com/office/drawing/2014/main"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a16="http://schemas.microsoft.com/office/drawing/2014/main"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a16="http://schemas.microsoft.com/office/drawing/2014/main"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a16="http://schemas.microsoft.com/office/drawing/2014/main"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a16="http://schemas.microsoft.com/office/drawing/2014/main"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a16="http://schemas.microsoft.com/office/drawing/2014/main"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a16="http://schemas.microsoft.com/office/drawing/2014/main"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a16="http://schemas.microsoft.com/office/drawing/2014/main"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Calibri" panose="020F0502020204030204" pitchFamily="34" charset="0"/>
                <a:cs typeface="Calibri" panose="020F0502020204030204" pitchFamily="34" charset="0"/>
                <a:sym typeface="+mn-ea"/>
              </a:rPr>
              <a:t>Câu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chuyện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kể</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về</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bài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học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của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một</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Do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cư</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xử</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thân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với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đàn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chim</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chúng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bay </a:t>
            </a:r>
            <a:r>
              <a:rPr lang="en-US" sz="2800" b="1" dirty="0" err="1">
                <a:solidFill>
                  <a:srgbClr val="C00000"/>
                </a:solidFill>
                <a:latin typeface="Calibri" panose="020F0502020204030204" pitchFamily="34" charset="0"/>
                <a:cs typeface="Calibri" panose="020F0502020204030204" pitchFamily="34" charset="0"/>
                <a:sym typeface="+mn-ea"/>
              </a:rPr>
              <a:t>đi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khác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không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trở</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lại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nữa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a16="http://schemas.microsoft.com/office/drawing/2014/main"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a16="http://schemas.microsoft.com/office/drawing/2014/main"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a16="http://schemas.microsoft.com/office/drawing/2014/main"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a16="http://schemas.microsoft.com/office/drawing/2014/main"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599</Words>
  <Application>Microsoft Office PowerPoint</Application>
  <PresentationFormat>Widescreen</PresentationFormat>
  <Paragraphs>58</Paragraphs>
  <Slides>16</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等线</vt:lpstr>
      <vt:lpstr>Times New Roman</vt:lpstr>
      <vt:lpstr>White Xmas PERSONAL USE</vt:lpstr>
      <vt:lpstr>字魂59号-创粗黑</vt:lpstr>
      <vt:lpstr>汉仪小麦体简</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2022-12-31T09:50:38Z</dcterms:created>
  <dcterms:modified xsi:type="dcterms:W3CDTF">2025-03-19T22:43:51Z</dcterms:modified>
</cp:coreProperties>
</file>