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4" r:id="rId2"/>
    <p:sldMasterId id="2147483696" r:id="rId3"/>
  </p:sldMasterIdLst>
  <p:notesMasterIdLst>
    <p:notesMasterId r:id="rId20"/>
  </p:notesMasterIdLst>
  <p:sldIdLst>
    <p:sldId id="337" r:id="rId4"/>
    <p:sldId id="312" r:id="rId5"/>
    <p:sldId id="317" r:id="rId6"/>
    <p:sldId id="335" r:id="rId7"/>
    <p:sldId id="297" r:id="rId8"/>
    <p:sldId id="298" r:id="rId9"/>
    <p:sldId id="300" r:id="rId10"/>
    <p:sldId id="299" r:id="rId11"/>
    <p:sldId id="332" r:id="rId12"/>
    <p:sldId id="336" r:id="rId13"/>
    <p:sldId id="320" r:id="rId14"/>
    <p:sldId id="322" r:id="rId15"/>
    <p:sldId id="323" r:id="rId16"/>
    <p:sldId id="324" r:id="rId17"/>
    <p:sldId id="325" r:id="rId18"/>
    <p:sldId id="338" r:id="rId19"/>
  </p:sldIdLst>
  <p:sldSz cx="12192000" cy="6858000"/>
  <p:notesSz cx="6858000" cy="9144000"/>
  <p:embeddedFontLst>
    <p:embeddedFont>
      <p:font typeface=".VnAvant" panose="020B720000000000000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0CC67D-0E51-EE4B-B0E9-AD96662AA261}">
          <p14:sldIdLst>
            <p14:sldId id="337"/>
            <p14:sldId id="312"/>
          </p14:sldIdLst>
        </p14:section>
        <p14:section name="Warm-up" id="{C01C9D2B-14B0-0442-84D2-41523918C0CD}">
          <p14:sldIdLst>
            <p14:sldId id="317"/>
          </p14:sldIdLst>
        </p14:section>
        <p14:section name="Listen and repeat" id="{4967E0F1-D67F-1345-99D7-BFD70C8AF5E7}">
          <p14:sldIdLst>
            <p14:sldId id="335"/>
            <p14:sldId id="297"/>
            <p14:sldId id="298"/>
            <p14:sldId id="300"/>
            <p14:sldId id="299"/>
          </p14:sldIdLst>
        </p14:section>
        <p14:section name="Let's talk" id="{846CC4CE-40F1-B04D-B86A-34AA1F0E9358}">
          <p14:sldIdLst>
            <p14:sldId id="332"/>
          </p14:sldIdLst>
        </p14:section>
        <p14:section name="Let's sing" id="{E0E351B3-1C9E-2B48-B760-FEAC2C3B5AF4}">
          <p14:sldIdLst>
            <p14:sldId id="336"/>
          </p14:sldIdLst>
        </p14:section>
        <p14:section name="Game" id="{C98DF6C2-C388-3242-9173-F25C206479BA}">
          <p14:sldIdLst>
            <p14:sldId id="320"/>
          </p14:sldIdLst>
        </p14:section>
        <p14:section name="Wrap-up" id="{761FCB19-CBC4-004D-B562-F540B29449F1}">
          <p14:sldIdLst>
            <p14:sldId id="322"/>
            <p14:sldId id="323"/>
            <p14:sldId id="324"/>
            <p14:sldId id="325"/>
            <p14:sldId id="3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14" autoAdjust="0"/>
    <p:restoredTop sz="57871" autoAdjust="0"/>
  </p:normalViewPr>
  <p:slideViewPr>
    <p:cSldViewPr>
      <p:cViewPr varScale="1">
        <p:scale>
          <a:sx n="46" d="100"/>
          <a:sy n="46" d="100"/>
        </p:scale>
        <p:origin x="1426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8C786-4162-4BB0-AC79-913BE0948A3E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339D6-EA8B-4315-8F7D-9436E0FEF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1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Goals: By the end of the lesson, 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upils will be able to: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repeat the sentence “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 your hair.” 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express a command, using “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 your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 a song with the structure “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 your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_____.” </a:t>
            </a:r>
            <a:endParaRPr lang="en-US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58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72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41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Review the chant of Lesson 2.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mins.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Pupils look at the pictures and say all the words.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gives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letter “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cards and flashcards to some Pupils. 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plays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chant. Whole class chant. Pupils who have the card stand up when it comes to the word or letter they have.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b="1" dirty="0" smtClean="0"/>
              <a:t>Goal: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 smtClean="0"/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be able to listen and repeat the sentence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 your hair. </a:t>
            </a:r>
            <a:endParaRPr lang="en-US" dirty="0" smtClean="0"/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Getting to know the structure “Touch your _____”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does the action and says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 your head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Pupils follow. 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does the same with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 your hair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 your hand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Teams take turn to say and do.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the structure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 your 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Teacher says, pupils repeat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the word “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together with the structure. Pupils say the structure. Teacher does the same with head and hand.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Team check: Teacher holds up flashcards, team say and do. 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does the same for individual check.</a:t>
            </a: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Pupils listen and repeat. 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2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open to the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repeat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 in their books.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plays the audio, pupils listen and repeat. </a:t>
            </a:r>
          </a:p>
          <a:p>
            <a:pPr marL="0" indent="0">
              <a:buFontTx/>
              <a:buNone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Quick check. 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Quick check as teams: Teacher holds up flashcard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says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 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Pupils of team 1 says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 your head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Teacher does the same with the other teams.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does the same for individual check.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en-V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291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84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b="1" dirty="0"/>
              <a:t>Goal: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be able to express a command, using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Point and say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3 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open to the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talk!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point to the pictures and say using the structure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Practice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Simon says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6 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When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says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Simon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says Touch your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 action.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If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doesn’t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Simon says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do the action.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who do wrong will have to sit down.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28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Getting to know the song 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and pupils read the song lyrics together.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plays the audio.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time: Pupils only listen. 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time: Pupils listen and sing.</a:t>
            </a: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Sing and do 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plays the audio, shows pupils some actions to do when singing the song. </a:t>
            </a: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Quick check 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sings and do in teams. Better team gets more stars. 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SG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014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Back to the board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7 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has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stand with their backs turning to the board.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holds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 a flashcard behind them.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Whole class say using the structure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_____, 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 corresponding action.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Faster student gets more stars.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1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vocabulary of the lesson on slide.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say goodbye.</a:t>
            </a:r>
            <a:r>
              <a:rPr lang="en-VN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98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1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0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52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96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71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59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03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490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4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74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48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472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28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669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53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735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18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548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79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796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4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3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86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305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9912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44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1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3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2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0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2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1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51F4-F686-4CA1-9E80-4A2C62FE6510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4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51F4-F686-4CA1-9E80-4A2C62FE6510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4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51F4-F686-4CA1-9E80-4A2C62FE6510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5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" y="9144"/>
            <a:ext cx="12159483" cy="68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61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90A9E-B1FF-4C9C-A113-DE61D076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770" y="1351026"/>
            <a:ext cx="2801024" cy="3092958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Let’s sing</a:t>
            </a:r>
          </a:p>
        </p:txBody>
      </p:sp>
      <p:pic>
        <p:nvPicPr>
          <p:cNvPr id="1026" name="Picture 2" descr="Image result for singing">
            <a:extLst>
              <a:ext uri="{FF2B5EF4-FFF2-40B4-BE49-F238E27FC236}">
                <a16:creationId xmlns:a16="http://schemas.microsoft.com/office/drawing/2014/main" id="{CC3B56E5-3840-4239-A11B-DE49D262B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706" y="1016254"/>
            <a:ext cx="6065044" cy="403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04" y="3662940"/>
            <a:ext cx="1658541" cy="1852038"/>
          </a:xfrm>
          <a:prstGeom prst="rect">
            <a:avLst/>
          </a:prstGeom>
        </p:spPr>
      </p:pic>
      <p:pic>
        <p:nvPicPr>
          <p:cNvPr id="4" name="Track 04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57534" y="3048001"/>
            <a:ext cx="342867" cy="34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0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17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6552" y="1981201"/>
            <a:ext cx="4578896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800" dirty="0">
                <a:solidFill>
                  <a:srgbClr val="FFFFFF"/>
                </a:solidFill>
                <a:latin typeface=".VnAvant" panose="020B7200000000000000" pitchFamily="34" charset="0"/>
              </a:rPr>
              <a:t/>
            </a:r>
            <a:br>
              <a:rPr lang="en-US" sz="8800" dirty="0">
                <a:solidFill>
                  <a:srgbClr val="FFFFFF"/>
                </a:solidFill>
                <a:latin typeface=".VnAvant" panose="020B7200000000000000" pitchFamily="34" charset="0"/>
              </a:rPr>
            </a:br>
            <a:r>
              <a:rPr lang="en-US" sz="8800" dirty="0">
                <a:solidFill>
                  <a:srgbClr val="FFFFFF"/>
                </a:solidFill>
                <a:latin typeface=".VnAvant" panose="020B7200000000000000" pitchFamily="34" charset="0"/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214591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5" t="14444" r="28375" b="8445"/>
          <a:stretch/>
        </p:blipFill>
        <p:spPr bwMode="auto">
          <a:xfrm>
            <a:off x="7569702" y="2209801"/>
            <a:ext cx="2452370" cy="312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8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5" t="12889" r="27250" b="10000"/>
          <a:stretch/>
        </p:blipFill>
        <p:spPr bwMode="auto">
          <a:xfrm>
            <a:off x="7393620" y="1752600"/>
            <a:ext cx="2941320" cy="315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13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5" t="12667" r="25000" b="8889"/>
          <a:stretch/>
        </p:blipFill>
        <p:spPr bwMode="auto">
          <a:xfrm>
            <a:off x="7412590" y="1981200"/>
            <a:ext cx="2914650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3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0" t="12889" r="32500" b="9111"/>
          <a:stretch/>
        </p:blipFill>
        <p:spPr bwMode="auto">
          <a:xfrm>
            <a:off x="7543800" y="1838191"/>
            <a:ext cx="2590800" cy="336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02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402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1524000" y="3808678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6060" y="1258279"/>
            <a:ext cx="8359883" cy="2976344"/>
          </a:xfrm>
        </p:spPr>
        <p:txBody>
          <a:bodyPr anchor="ctr">
            <a:normAutofit/>
          </a:bodyPr>
          <a:lstStyle/>
          <a:p>
            <a:pPr algn="l"/>
            <a:r>
              <a:rPr lang="en-US" sz="6600" dirty="0">
                <a:solidFill>
                  <a:srgbClr val="FFFFFF"/>
                </a:solidFill>
              </a:rPr>
              <a:t>Unit 8 – Lesson 3</a:t>
            </a:r>
            <a:br>
              <a:rPr lang="en-US" sz="6600" dirty="0">
                <a:solidFill>
                  <a:srgbClr val="FFFFFF"/>
                </a:solidFill>
              </a:rPr>
            </a:br>
            <a:r>
              <a:rPr lang="en-US" sz="8900" dirty="0">
                <a:solidFill>
                  <a:srgbClr val="FFFFFF"/>
                </a:solidFill>
              </a:rPr>
              <a:t>In the park</a:t>
            </a:r>
            <a:endParaRPr lang="en-US" sz="66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7591" y="5318990"/>
            <a:ext cx="7062674" cy="723670"/>
          </a:xfrm>
        </p:spPr>
        <p:txBody>
          <a:bodyPr anchor="t">
            <a:normAutofit/>
          </a:bodyPr>
          <a:lstStyle/>
          <a:p>
            <a:pPr algn="l"/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17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026" y="2043665"/>
            <a:ext cx="4802574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000" dirty="0">
                <a:solidFill>
                  <a:srgbClr val="FFFFFF"/>
                </a:solidFill>
                <a:latin typeface=".VnAvant" panose="020B7200000000000000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49922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AF26E05-F315-4D97-9628-E99749EB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174" y="1289448"/>
            <a:ext cx="4157494" cy="2225705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3600" b="1" dirty="0"/>
              <a:t>Listen and repeat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69" y="1875721"/>
            <a:ext cx="1493231" cy="14904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94" y="3515153"/>
            <a:ext cx="1398613" cy="139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5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65960" y="2438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Touch </a:t>
            </a:r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your            .                </a:t>
            </a:r>
            <a:endParaRPr lang="en-US" sz="6600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751320" y="4038600"/>
            <a:ext cx="3444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.VnAvant" panose="020B7200000000000000" pitchFamily="34" charset="0"/>
                <a:cs typeface="Arial" panose="020B0604020202020204" pitchFamily="34" charset="0"/>
              </a:rPr>
              <a:t>head</a:t>
            </a:r>
            <a:endParaRPr lang="en-US" sz="6600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0" t="12889" r="32500" b="9111"/>
          <a:stretch/>
        </p:blipFill>
        <p:spPr bwMode="auto">
          <a:xfrm>
            <a:off x="7162800" y="1254252"/>
            <a:ext cx="2118360" cy="275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38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2514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Touch </a:t>
            </a:r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your              .</a:t>
            </a:r>
            <a:endParaRPr lang="en-US" sz="6600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92602" y="4191000"/>
            <a:ext cx="3444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.VnAvant" panose="020B7200000000000000" pitchFamily="34" charset="0"/>
                <a:cs typeface="Arial" panose="020B0604020202020204" pitchFamily="34" charset="0"/>
              </a:rPr>
              <a:t>hand</a:t>
            </a:r>
            <a:endParaRPr lang="en-US" sz="6600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5" t="12667" r="25000" b="8889"/>
          <a:stretch/>
        </p:blipFill>
        <p:spPr bwMode="auto">
          <a:xfrm>
            <a:off x="6705600" y="960120"/>
            <a:ext cx="2915200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0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7441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Touch your</a:t>
            </a:r>
            <a:r>
              <a:rPr lang="en-US" sz="6600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6600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          </a:t>
            </a:r>
            <a:r>
              <a:rPr lang="en-US" sz="6600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77000" y="4343400"/>
            <a:ext cx="3444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.VnAvant" panose="020B7200000000000000" pitchFamily="34" charset="0"/>
                <a:cs typeface="Arial" panose="020B0604020202020204" pitchFamily="34" charset="0"/>
              </a:rPr>
              <a:t>hair</a:t>
            </a:r>
            <a:endParaRPr lang="en-US" sz="6600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5" t="14444" r="28375" b="8445"/>
          <a:stretch/>
        </p:blipFill>
        <p:spPr bwMode="auto">
          <a:xfrm>
            <a:off x="6763352" y="891176"/>
            <a:ext cx="2545080" cy="324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69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2514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Touch </a:t>
            </a:r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your              .</a:t>
            </a:r>
            <a:endParaRPr lang="en-US" sz="6600" b="1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629400" y="4094535"/>
            <a:ext cx="3444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.VnAvant" panose="020B7200000000000000" pitchFamily="34" charset="0"/>
                <a:cs typeface="Arial" panose="020B0604020202020204" pitchFamily="34" charset="0"/>
              </a:rPr>
              <a:t>horse</a:t>
            </a:r>
            <a:endParaRPr lang="en-US" sz="6600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5" t="12889" r="27250" b="10000"/>
          <a:stretch/>
        </p:blipFill>
        <p:spPr bwMode="auto">
          <a:xfrm>
            <a:off x="6629400" y="934665"/>
            <a:ext cx="2941320" cy="315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95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752" y="1170196"/>
            <a:ext cx="2807693" cy="280249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04B1D95-F2DC-4E65-9246-8BA7CBB405FB}"/>
              </a:ext>
            </a:extLst>
          </p:cNvPr>
          <p:cNvSpPr txBox="1">
            <a:spLocks/>
          </p:cNvSpPr>
          <p:nvPr/>
        </p:nvSpPr>
        <p:spPr>
          <a:xfrm>
            <a:off x="1371601" y="3556461"/>
            <a:ext cx="8954477" cy="1424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300" dirty="0">
                <a:solidFill>
                  <a:srgbClr val="1B1B1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Let’s talk</a:t>
            </a:r>
            <a:endParaRPr lang="en-US" sz="4800" b="1" spc="300" dirty="0">
              <a:solidFill>
                <a:srgbClr val="1B1B1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3550</TotalTime>
  <Words>652</Words>
  <Application>Microsoft Office PowerPoint</Application>
  <PresentationFormat>Widescreen</PresentationFormat>
  <Paragraphs>91</Paragraphs>
  <Slides>16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.VnAvant</vt:lpstr>
      <vt:lpstr>Calibri Light</vt:lpstr>
      <vt:lpstr>Calibri</vt:lpstr>
      <vt:lpstr>Office Theme</vt:lpstr>
      <vt:lpstr>1_Office Theme</vt:lpstr>
      <vt:lpstr>2_Office Theme</vt:lpstr>
      <vt:lpstr>PowerPoint Presentation</vt:lpstr>
      <vt:lpstr>Unit 8 – Lesson 3 In the park</vt:lpstr>
      <vt:lpstr>Warm-up</vt:lpstr>
      <vt:lpstr>Listen and repeat</vt:lpstr>
      <vt:lpstr>Touch your            .                </vt:lpstr>
      <vt:lpstr>Touch your              .</vt:lpstr>
      <vt:lpstr>Touch your            .</vt:lpstr>
      <vt:lpstr>Touch your              .</vt:lpstr>
      <vt:lpstr>PowerPoint Presentation</vt:lpstr>
      <vt:lpstr>Let’s sing</vt:lpstr>
      <vt:lpstr> GAME</vt:lpstr>
      <vt:lpstr>Goodbye</vt:lpstr>
      <vt:lpstr>Goodbye</vt:lpstr>
      <vt:lpstr>Goodbye</vt:lpstr>
      <vt:lpstr>Goodbye</vt:lpstr>
      <vt:lpstr>PowerPoint Presentation</vt:lpstr>
    </vt:vector>
  </TitlesOfParts>
  <Company>Updatesofts Forums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In the classroom</dc:title>
  <dc:creator>DANKO</dc:creator>
  <cp:lastModifiedBy>Duyen Ngoc</cp:lastModifiedBy>
  <cp:revision>61</cp:revision>
  <dcterms:created xsi:type="dcterms:W3CDTF">2019-11-28T03:59:29Z</dcterms:created>
  <dcterms:modified xsi:type="dcterms:W3CDTF">2023-04-14T03:50:59Z</dcterms:modified>
</cp:coreProperties>
</file>