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2" r:id="rId2"/>
    <p:sldId id="256" r:id="rId3"/>
    <p:sldId id="260" r:id="rId4"/>
    <p:sldId id="307" r:id="rId5"/>
    <p:sldId id="261" r:id="rId6"/>
    <p:sldId id="325" r:id="rId7"/>
    <p:sldId id="326" r:id="rId8"/>
    <p:sldId id="321" r:id="rId9"/>
    <p:sldId id="327" r:id="rId10"/>
    <p:sldId id="319" r:id="rId11"/>
    <p:sldId id="341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20" r:id="rId26"/>
    <p:sldId id="270" r:id="rId27"/>
    <p:sldId id="267" r:id="rId28"/>
    <p:sldId id="277" r:id="rId29"/>
    <p:sldId id="269" r:id="rId30"/>
    <p:sldId id="298" r:id="rId31"/>
    <p:sldId id="299" r:id="rId32"/>
    <p:sldId id="301" r:id="rId33"/>
    <p:sldId id="34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42"/>
            <p14:sldId id="256"/>
            <p14:sldId id="260"/>
            <p14:sldId id="307"/>
          </p14:sldIdLst>
        </p14:section>
        <p14:section name="Warm up" id="{25ACB1C2-973D-476C-80BF-19662B3EC863}">
          <p14:sldIdLst>
            <p14:sldId id="261"/>
            <p14:sldId id="325"/>
            <p14:sldId id="326"/>
            <p14:sldId id="321"/>
            <p14:sldId id="327"/>
          </p14:sldIdLst>
        </p14:section>
        <p14:section name="Listen and Repeat" id="{8FFE6284-7756-4DD7-87E0-C579CAA581FB}">
          <p14:sldIdLst>
            <p14:sldId id="319"/>
            <p14:sldId id="341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</p14:sldIdLst>
        </p14:section>
        <p14:section name="Wrap up" id="{588F34D2-76DC-4988-8015-2DC200997C58}">
          <p14:sldIdLst>
            <p14:sldId id="277"/>
            <p14:sldId id="269"/>
            <p14:sldId id="298"/>
            <p14:sldId id="299"/>
            <p14:sldId id="301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49225" autoAdjust="0"/>
  </p:normalViewPr>
  <p:slideViewPr>
    <p:cSldViewPr snapToGrid="0">
      <p:cViewPr varScale="1">
        <p:scale>
          <a:sx n="39" d="100"/>
          <a:sy n="39" d="100"/>
        </p:scale>
        <p:origin x="21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unit, pupils will be able </a:t>
            </a:r>
            <a:r>
              <a:rPr lang="en-US" dirty="0" smtClean="0"/>
              <a:t>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pronounce the sound of the letter </a:t>
            </a:r>
            <a:r>
              <a:rPr lang="en-US" i="1" dirty="0" smtClean="0"/>
              <a:t>A/a</a:t>
            </a:r>
            <a:r>
              <a:rPr lang="en-US" dirty="0" smtClean="0"/>
              <a:t> in isolation and in the words </a:t>
            </a:r>
            <a:r>
              <a:rPr lang="en-US" i="1" dirty="0" smtClean="0"/>
              <a:t>apple, bag, can, hat</a:t>
            </a:r>
            <a:r>
              <a:rPr lang="en-US" dirty="0" smtClean="0"/>
              <a:t> correctly.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say </a:t>
            </a:r>
            <a:r>
              <a:rPr lang="en-US" dirty="0"/>
              <a:t>the sound of the letter </a:t>
            </a:r>
            <a:r>
              <a:rPr lang="en-US" i="1" dirty="0"/>
              <a:t>A/a</a:t>
            </a:r>
            <a:r>
              <a:rPr lang="en-US" dirty="0"/>
              <a:t> and the words </a:t>
            </a:r>
            <a:r>
              <a:rPr lang="en-US" i="1" dirty="0"/>
              <a:t>apple, bag, hat, cat </a:t>
            </a:r>
            <a:r>
              <a:rPr lang="en-US" dirty="0"/>
              <a:t>in a chant.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recognize </a:t>
            </a:r>
            <a:r>
              <a:rPr lang="en-US" dirty="0"/>
              <a:t>the words in different situations when listening.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use </a:t>
            </a:r>
            <a:r>
              <a:rPr lang="en-US" i="1" dirty="0" smtClean="0"/>
              <a:t>This </a:t>
            </a:r>
            <a:r>
              <a:rPr lang="en-US" i="1" dirty="0"/>
              <a:t>is my </a:t>
            </a:r>
            <a:r>
              <a:rPr lang="en-US" dirty="0" smtClean="0"/>
              <a:t>_____. </a:t>
            </a:r>
            <a:r>
              <a:rPr lang="en-US" dirty="0"/>
              <a:t>to introduce things.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trace </a:t>
            </a:r>
            <a:r>
              <a:rPr lang="en-US" dirty="0"/>
              <a:t>the letter </a:t>
            </a:r>
            <a:r>
              <a:rPr lang="en-US" i="1" dirty="0"/>
              <a:t>A/a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sing </a:t>
            </a:r>
            <a:r>
              <a:rPr lang="en-US" dirty="0"/>
              <a:t>a song with the structures </a:t>
            </a:r>
            <a:r>
              <a:rPr lang="en-US" i="1" dirty="0" smtClean="0"/>
              <a:t>Hi</a:t>
            </a:r>
            <a:r>
              <a:rPr lang="en-US" i="1" dirty="0"/>
              <a:t>, I’m</a:t>
            </a:r>
            <a:r>
              <a:rPr lang="en-US" dirty="0"/>
              <a:t> _____. </a:t>
            </a:r>
            <a:r>
              <a:rPr lang="en-US" i="1" dirty="0"/>
              <a:t>This is my</a:t>
            </a:r>
            <a:r>
              <a:rPr lang="en-US" dirty="0"/>
              <a:t> </a:t>
            </a:r>
            <a:r>
              <a:rPr lang="en-US" dirty="0" smtClean="0"/>
              <a:t>_____.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 </a:t>
            </a:r>
          </a:p>
          <a:p>
            <a:r>
              <a:rPr lang="en-US" dirty="0" smtClean="0"/>
              <a:t>By </a:t>
            </a:r>
            <a:r>
              <a:rPr lang="en-US" dirty="0"/>
              <a:t>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hat, apple,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things in the picture;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say the sound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hat, apple,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unit key words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hat.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a hat and says </a:t>
            </a:r>
            <a:r>
              <a:rPr lang="en-US" i="1" dirty="0"/>
              <a:t>hat</a:t>
            </a:r>
            <a:r>
              <a:rPr lang="en-US" dirty="0"/>
              <a:t>. Put on a </a:t>
            </a:r>
            <a:r>
              <a:rPr lang="en-US" i="1" dirty="0"/>
              <a:t>hat</a:t>
            </a:r>
            <a:r>
              <a:rPr lang="en-US" dirty="0"/>
              <a:t> and say </a:t>
            </a:r>
            <a:r>
              <a:rPr lang="en-US" i="1" dirty="0" smtClean="0"/>
              <a:t>hat</a:t>
            </a:r>
            <a:r>
              <a:rPr lang="en-US" dirty="0"/>
              <a:t>. Have pupils do the same TPR action and say </a:t>
            </a:r>
            <a:r>
              <a:rPr lang="en-US" i="1" dirty="0"/>
              <a:t>hat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bag and say </a:t>
            </a:r>
            <a:r>
              <a:rPr lang="en-US" i="1" dirty="0"/>
              <a:t>bag</a:t>
            </a:r>
            <a:r>
              <a:rPr lang="en-US" dirty="0"/>
              <a:t>. Put a </a:t>
            </a:r>
            <a:r>
              <a:rPr lang="en-US" i="1" dirty="0"/>
              <a:t>bag</a:t>
            </a:r>
            <a:r>
              <a:rPr lang="en-US" dirty="0"/>
              <a:t> on your shoulder and say </a:t>
            </a:r>
            <a:r>
              <a:rPr lang="en-US" i="1" dirty="0"/>
              <a:t>bag</a:t>
            </a:r>
            <a:r>
              <a:rPr lang="en-US" dirty="0"/>
              <a:t>. Have pupils do the same TPR action and say </a:t>
            </a:r>
            <a:r>
              <a:rPr lang="en-US" i="1" dirty="0"/>
              <a:t>bag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 </a:t>
            </a:r>
            <a:r>
              <a:rPr lang="en-US" i="1" dirty="0"/>
              <a:t>hat</a:t>
            </a:r>
            <a:r>
              <a:rPr lang="en-US" dirty="0"/>
              <a:t> or </a:t>
            </a:r>
            <a:r>
              <a:rPr lang="en-US" i="1" dirty="0"/>
              <a:t>bag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shout out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0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</a:t>
            </a:r>
            <a:r>
              <a:rPr lang="en-US" i="0" dirty="0" smtClean="0"/>
              <a:t>cross </a:t>
            </a:r>
            <a:r>
              <a:rPr lang="en-US" i="0" dirty="0"/>
              <a:t>(X) </a:t>
            </a:r>
            <a:r>
              <a:rPr lang="en-US" i="0" dirty="0" smtClean="0"/>
              <a:t>appears.</a:t>
            </a:r>
            <a:endParaRPr lang="en-US" i="0" dirty="0"/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1" dirty="0" smtClean="0"/>
              <a:t>t</a:t>
            </a:r>
            <a:r>
              <a:rPr lang="en-US" i="0" dirty="0" smtClean="0"/>
              <a:t>he tick (</a:t>
            </a:r>
            <a:r>
              <a:rPr lang="en-US" i="0" dirty="0"/>
              <a:t>V) </a:t>
            </a:r>
            <a:r>
              <a:rPr lang="en-US" i="0" dirty="0" smtClean="0"/>
              <a:t>appears.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8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SG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out loud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for apple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can</a:t>
            </a:r>
            <a:r>
              <a:rPr lang="en-US" dirty="0"/>
              <a:t>. The flashcard for apple is above the flashcard for can.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the apple,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can.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apple </a:t>
            </a:r>
            <a:r>
              <a:rPr lang="en-US" dirty="0"/>
              <a:t>or </a:t>
            </a:r>
            <a:r>
              <a:rPr lang="en-US" i="1" dirty="0"/>
              <a:t>can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out loud</a:t>
            </a:r>
            <a:r>
              <a:rPr lang="en-US" dirty="0" smtClean="0"/>
              <a:t> </a:t>
            </a:r>
            <a:r>
              <a:rPr lang="en-US" dirty="0"/>
              <a:t>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bag, hat, can, </a:t>
            </a:r>
            <a:r>
              <a:rPr lang="en-US" i="1" dirty="0" smtClean="0"/>
              <a:t>apple.</a:t>
            </a:r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sound </a:t>
            </a:r>
            <a:r>
              <a:rPr lang="en-US" i="1" dirty="0"/>
              <a:t>a</a:t>
            </a:r>
            <a:r>
              <a:rPr lang="en-US" dirty="0"/>
              <a:t>, point to the letter a in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93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can: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apple: </a:t>
            </a:r>
            <a:r>
              <a:rPr lang="en-US" i="0" dirty="0"/>
              <a:t>The 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09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 smtClean="0"/>
              <a:t>apple: t</a:t>
            </a:r>
            <a:r>
              <a:rPr lang="en-US" i="0" dirty="0" smtClean="0"/>
              <a:t>he cross (V) appears.</a:t>
            </a:r>
            <a:endParaRPr lang="en-US" i="0" dirty="0"/>
          </a:p>
          <a:p>
            <a:r>
              <a:rPr lang="en-US" i="0" dirty="0"/>
              <a:t>Tick on </a:t>
            </a:r>
            <a:r>
              <a:rPr lang="en-US" i="1" dirty="0" smtClean="0"/>
              <a:t>can: </a:t>
            </a:r>
            <a:r>
              <a:rPr lang="en-US" i="0" dirty="0" smtClean="0"/>
              <a:t>the tick (X) appears.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10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Classroom management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sit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will have a star if they do the task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lesson, the group with the most stars will be the winners.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bag: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hat: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book. Ask </a:t>
            </a:r>
            <a:r>
              <a:rPr lang="en-US" i="1" dirty="0" smtClean="0"/>
              <a:t>What </a:t>
            </a:r>
            <a:r>
              <a:rPr lang="en-US" i="1" dirty="0"/>
              <a:t>can you see</a:t>
            </a:r>
            <a:r>
              <a:rPr lang="en-US" dirty="0"/>
              <a:t>? </a:t>
            </a:r>
            <a:r>
              <a:rPr lang="en-US" dirty="0" smtClean="0"/>
              <a:t>and </a:t>
            </a:r>
            <a:r>
              <a:rPr lang="en-US" dirty="0"/>
              <a:t>prompt pupils to answer. (Say </a:t>
            </a:r>
            <a:r>
              <a:rPr lang="en-US" i="1" dirty="0"/>
              <a:t>Mum and Ann are at the street market</a:t>
            </a:r>
            <a:r>
              <a:rPr lang="en-US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things in the picture, have </a:t>
            </a:r>
            <a:r>
              <a:rPr lang="en-US" dirty="0" smtClean="0"/>
              <a:t>pupils </a:t>
            </a:r>
            <a:r>
              <a:rPr lang="en-US" dirty="0"/>
              <a:t>listen and repeat with TPR actions.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and say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group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Point and say with the TRP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flashcards of apple, can, bag, hat in turn then have students say </a:t>
            </a:r>
            <a:r>
              <a:rPr lang="en-SG" dirty="0"/>
              <a:t>with the whole class first then individuals.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and say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pictures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r>
              <a:rPr lang="en-US" dirty="0"/>
              <a:t>Stick 4 flashcards on the 4 class corners. One pupil says the word and the other points to the </a:t>
            </a:r>
            <a:r>
              <a:rPr lang="en-US" dirty="0" smtClean="0"/>
              <a:t>flashcards.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through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pictures, sounds,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Invite 2 pupils to play the game.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stand back to back.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1, the pupils go one step apart.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2, the pupils go one more step.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3, the pupils go one more step and turn around.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shows a flashcard. Who says the word faster get the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include the keywords in units 1 and 2 in this game.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dirty="0" smtClean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up the class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or point to the picture and say </a:t>
            </a:r>
            <a:r>
              <a:rPr lang="en-US" i="1" dirty="0"/>
              <a:t>Sit nicely! </a:t>
            </a:r>
            <a:r>
              <a:rPr lang="en-US" dirty="0" smtClean="0"/>
              <a:t>and </a:t>
            </a:r>
            <a:r>
              <a:rPr lang="en-US" dirty="0"/>
              <a:t>do the TPR action.  Have pupils do the TPR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</a:t>
            </a:r>
            <a:r>
              <a:rPr lang="en-US" i="1" dirty="0"/>
              <a:t> </a:t>
            </a:r>
            <a:r>
              <a:rPr lang="en-US" i="1" dirty="0" smtClean="0"/>
              <a:t>Listen! </a:t>
            </a:r>
            <a:r>
              <a:rPr lang="en-US" dirty="0"/>
              <a:t>and </a:t>
            </a:r>
            <a:r>
              <a:rPr lang="en-US" i="1" dirty="0"/>
              <a:t>Be happy!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class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 the key words.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curiosity in learning.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says</a:t>
            </a:r>
          </a:p>
          <a:p>
            <a:r>
              <a:rPr lang="en-US" dirty="0"/>
              <a:t>Simon says sit </a:t>
            </a:r>
            <a:r>
              <a:rPr lang="en-US" dirty="0" smtClean="0"/>
              <a:t>nicely!</a:t>
            </a:r>
            <a:endParaRPr lang="en-US" dirty="0"/>
          </a:p>
          <a:p>
            <a:r>
              <a:rPr lang="en-US" dirty="0"/>
              <a:t>Simon says </a:t>
            </a:r>
            <a:r>
              <a:rPr lang="en-US" dirty="0" smtClean="0"/>
              <a:t>listen!</a:t>
            </a:r>
            <a:endParaRPr lang="en-US" dirty="0"/>
          </a:p>
          <a:p>
            <a:r>
              <a:rPr lang="en-US" dirty="0"/>
              <a:t>Simon says be happy!</a:t>
            </a:r>
          </a:p>
          <a:p>
            <a:r>
              <a:rPr lang="en-US" dirty="0"/>
              <a:t>Simon says ball</a:t>
            </a:r>
          </a:p>
          <a:p>
            <a:r>
              <a:rPr lang="en-US" dirty="0"/>
              <a:t>Simon says bike</a:t>
            </a:r>
          </a:p>
          <a:p>
            <a:r>
              <a:rPr lang="en-US" dirty="0"/>
              <a:t>Simon says book</a:t>
            </a:r>
          </a:p>
          <a:p>
            <a:r>
              <a:rPr lang="en-US" dirty="0"/>
              <a:t>Simon says car</a:t>
            </a:r>
          </a:p>
          <a:p>
            <a:r>
              <a:rPr lang="en-US" dirty="0"/>
              <a:t>Simon says cat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answer with TPR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game, teacher holds up a bag and says </a:t>
            </a:r>
            <a:r>
              <a:rPr lang="en-US" i="1" dirty="0"/>
              <a:t>Simon says bag </a:t>
            </a:r>
            <a:r>
              <a:rPr lang="en-US" dirty="0"/>
              <a:t>with a TPR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apple, hat </a:t>
            </a:r>
            <a:r>
              <a:rPr lang="en-US" i="0" dirty="0"/>
              <a:t>and</a:t>
            </a:r>
            <a:r>
              <a:rPr lang="en-US" i="1" dirty="0"/>
              <a:t> can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3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repeat </a:t>
            </a:r>
            <a:r>
              <a:rPr lang="en-US" dirty="0"/>
              <a:t>is divided into </a:t>
            </a:r>
            <a:r>
              <a:rPr lang="en-US" b="0" dirty="0"/>
              <a:t>3 steps.</a:t>
            </a:r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learn.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book, Unit 3, At the street market.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apple, can, bag, hat and the people in the picture to introduce the topic.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0.tmp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9.tmp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60204"/>
            <a:ext cx="2184511" cy="2180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10" y="4386040"/>
            <a:ext cx="2164989" cy="21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0"/>
            <a:ext cx="661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79" y="730901"/>
            <a:ext cx="7088062" cy="5217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97A2A-FCB9-434E-8918-1830D3A03014}"/>
              </a:ext>
            </a:extLst>
          </p:cNvPr>
          <p:cNvSpPr txBox="1"/>
          <p:nvPr/>
        </p:nvSpPr>
        <p:spPr>
          <a:xfrm>
            <a:off x="7801349" y="1355695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b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3123" y="2935963"/>
            <a:ext cx="333391" cy="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49136497-A964-4462-A8CB-A12416AAF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12" y="637629"/>
            <a:ext cx="6390876" cy="50970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94B21-2344-494E-A39F-7615A73648A2}"/>
              </a:ext>
            </a:extLst>
          </p:cNvPr>
          <p:cNvSpPr txBox="1"/>
          <p:nvPr/>
        </p:nvSpPr>
        <p:spPr>
          <a:xfrm>
            <a:off x="7706945" y="38726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4977" y="5435036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1064D2B-67A2-4096-83A8-34D7A38A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0" y="1024731"/>
            <a:ext cx="4310267" cy="317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352322" y="4722903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80" y="900525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744268" y="4722903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EB0A-C547-41BF-B709-85276859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35A8-A2C3-4C1F-881D-7AA54CBB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1064D2B-67A2-4096-83A8-34D7A38A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1831087"/>
            <a:ext cx="4310267" cy="317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68" y="1343581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747657" y="5303886"/>
            <a:ext cx="1295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13EDD5-EC65-412E-BF08-758CDD212AE6}"/>
              </a:ext>
            </a:extLst>
          </p:cNvPr>
          <p:cNvSpPr/>
          <p:nvPr/>
        </p:nvSpPr>
        <p:spPr>
          <a:xfrm>
            <a:off x="838200" y="355697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9C6BEB-67B8-4A25-A151-3CF521B9633B}"/>
              </a:ext>
            </a:extLst>
          </p:cNvPr>
          <p:cNvSpPr/>
          <p:nvPr/>
        </p:nvSpPr>
        <p:spPr>
          <a:xfrm>
            <a:off x="6611816" y="329858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67" y="772828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10100451" y="4847150"/>
            <a:ext cx="798135" cy="4248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4492796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9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728996" y="5303886"/>
            <a:ext cx="1314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4469829" y="4934015"/>
            <a:ext cx="635182" cy="35320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9807286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D3A713FE-9F54-448D-933C-5B0ABDD51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92" y="681037"/>
            <a:ext cx="4310267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E1B8-B8D3-4177-9267-0CFCB513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692178"/>
            <a:ext cx="6038953" cy="6017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6277810" y="3268945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3" name="ap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0462" y="5040919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1081954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8077424" y="362945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208" y="5213057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1</a:t>
            </a: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street market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78" y="450220"/>
            <a:ext cx="5917392" cy="5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D34D-58F2-478C-9AD1-2DCB028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DE37-19FF-4EBF-A416-C70F6C0CB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31A23-785D-4220-A6C3-BB39039D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232"/>
            <a:ext cx="3832852" cy="3818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A373A1-0482-425C-98FB-46829612DDFB}"/>
              </a:ext>
            </a:extLst>
          </p:cNvPr>
          <p:cNvSpPr txBox="1"/>
          <p:nvPr/>
        </p:nvSpPr>
        <p:spPr>
          <a:xfrm>
            <a:off x="838200" y="4727478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8" name="Picture 4" descr="Image result for apple juice can&quot;">
            <a:extLst>
              <a:ext uri="{FF2B5EF4-FFF2-40B4-BE49-F238E27FC236}">
                <a16:creationId xmlns:a16="http://schemas.microsoft.com/office/drawing/2014/main" id="{1FDF374F-1325-402D-81CE-02384CEB2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7070107" y="465950"/>
            <a:ext cx="4458066" cy="39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3C9A6-ACDC-491F-9ADB-53C23D4D4B65}"/>
              </a:ext>
            </a:extLst>
          </p:cNvPr>
          <p:cNvSpPr txBox="1"/>
          <p:nvPr/>
        </p:nvSpPr>
        <p:spPr>
          <a:xfrm>
            <a:off x="7408507" y="4711417"/>
            <a:ext cx="41290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4084C-F5CD-4A1B-90C3-5BEA7F7635D0}"/>
              </a:ext>
            </a:extLst>
          </p:cNvPr>
          <p:cNvSpPr txBox="1"/>
          <p:nvPr/>
        </p:nvSpPr>
        <p:spPr>
          <a:xfrm>
            <a:off x="5550041" y="5303886"/>
            <a:ext cx="1493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F15F19-92D7-4561-9135-4547BEB26910}"/>
              </a:ext>
            </a:extLst>
          </p:cNvPr>
          <p:cNvSpPr/>
          <p:nvPr/>
        </p:nvSpPr>
        <p:spPr>
          <a:xfrm>
            <a:off x="498429" y="519962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4A9870-AA48-446D-8076-306D2254CDE4}"/>
              </a:ext>
            </a:extLst>
          </p:cNvPr>
          <p:cNvSpPr/>
          <p:nvPr/>
        </p:nvSpPr>
        <p:spPr>
          <a:xfrm>
            <a:off x="6306210" y="519961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838200" y="4675735"/>
            <a:ext cx="45523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627661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10239894" y="4867538"/>
            <a:ext cx="836494" cy="38404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4716734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orange juice can&quot;">
            <a:extLst>
              <a:ext uri="{FF2B5EF4-FFF2-40B4-BE49-F238E27FC236}">
                <a16:creationId xmlns:a16="http://schemas.microsoft.com/office/drawing/2014/main" id="{721CB997-4290-497F-8D53-1559826B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7"/>
          <a:stretch/>
        </p:blipFill>
        <p:spPr bwMode="auto">
          <a:xfrm>
            <a:off x="3817391" y="176471"/>
            <a:ext cx="4799265" cy="45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970385" y="4706349"/>
            <a:ext cx="44201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02305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521141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5008866" y="4824081"/>
            <a:ext cx="809315" cy="41321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10124519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C58CCC-3451-4044-A591-E1F484C3C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5" y="402489"/>
            <a:ext cx="3832852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10146658" y="4767440"/>
            <a:ext cx="687064" cy="34596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4530112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5F50E-8012-434C-B63C-9B70ED7D11AB}"/>
              </a:ext>
            </a:extLst>
          </p:cNvPr>
          <p:cNvSpPr/>
          <p:nvPr/>
        </p:nvSpPr>
        <p:spPr>
          <a:xfrm>
            <a:off x="8268574" y="681037"/>
            <a:ext cx="2571107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79" y="681037"/>
            <a:ext cx="5104289" cy="36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8A99916B-A577-45D1-BF75-D375DDBA1E21}"/>
              </a:ext>
            </a:extLst>
          </p:cNvPr>
          <p:cNvSpPr/>
          <p:nvPr/>
        </p:nvSpPr>
        <p:spPr>
          <a:xfrm rot="7994978" flipH="1" flipV="1">
            <a:off x="4701518" y="5002109"/>
            <a:ext cx="752208" cy="35949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6D26C41-CADD-45BE-AC50-9F19EA18CF0C}"/>
              </a:ext>
            </a:extLst>
          </p:cNvPr>
          <p:cNvSpPr/>
          <p:nvPr/>
        </p:nvSpPr>
        <p:spPr>
          <a:xfrm>
            <a:off x="9863266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F52AF0-5C50-4300-8BE0-F0FF9977B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/>
          <a:stretch/>
        </p:blipFill>
        <p:spPr bwMode="auto">
          <a:xfrm>
            <a:off x="4458003" y="188210"/>
            <a:ext cx="3796146" cy="42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81" y="3439533"/>
            <a:ext cx="1815313" cy="1811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85" y="4894950"/>
            <a:ext cx="1716741" cy="17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86" y="0"/>
            <a:ext cx="6625996" cy="6872251"/>
          </a:xfr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Game controller">
            <a:extLst>
              <a:ext uri="{FF2B5EF4-FFF2-40B4-BE49-F238E27FC236}">
                <a16:creationId xmlns:a16="http://schemas.microsoft.com/office/drawing/2014/main" id="{3E3A6092-F398-492B-8FD1-B3DBD095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2062883"/>
            <a:ext cx="2861994" cy="2042585"/>
          </a:xfrm>
        </p:spPr>
      </p:pic>
      <p:sp>
        <p:nvSpPr>
          <p:cNvPr id="4" name="TextBox 3"/>
          <p:cNvSpPr txBox="1"/>
          <p:nvPr/>
        </p:nvSpPr>
        <p:spPr>
          <a:xfrm>
            <a:off x="8509815" y="4308202"/>
            <a:ext cx="2215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000" b="1" spc="600" dirty="0" smtClean="0">
                <a:latin typeface=".VnAvant" panose="020B7200000000000000" pitchFamily="34" charset="0"/>
              </a:rPr>
              <a:t>at</a:t>
            </a:r>
            <a:endParaRPr lang="en-US" sz="9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D30D-E0D3-4A39-9145-7139201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Sit in groups and try to get as many </a:t>
            </a:r>
            <a:r>
              <a:rPr lang="en-US" sz="2800" b="1" dirty="0">
                <a:solidFill>
                  <a:srgbClr val="FF0000"/>
                </a:solidFill>
              </a:rPr>
              <a:t>stars</a:t>
            </a:r>
            <a:r>
              <a:rPr lang="en-US" sz="2800" dirty="0">
                <a:solidFill>
                  <a:srgbClr val="080808"/>
                </a:solidFill>
              </a:rPr>
              <a:t> as possible!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2EAB17-D82F-477F-8A9C-D06FBF6EC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79772" y="718200"/>
          <a:ext cx="4990496" cy="581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24">
                  <a:extLst>
                    <a:ext uri="{9D8B030D-6E8A-4147-A177-3AD203B41FA5}">
                      <a16:colId xmlns:a16="http://schemas.microsoft.com/office/drawing/2014/main" val="4046653109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027448298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91890583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3277744724"/>
                    </a:ext>
                  </a:extLst>
                </a:gridCol>
              </a:tblGrid>
              <a:tr h="602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1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2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3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4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687783898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896099964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760903741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673455637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410749548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735319392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370862955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4965892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50921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7964929" y="4424906"/>
            <a:ext cx="3750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10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6" y="1973984"/>
            <a:ext cx="3034096" cy="2233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1115" y="4355775"/>
            <a:ext cx="2699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9000" b="1" spc="600" dirty="0" smtClean="0">
                <a:latin typeface=".VnAvant" panose="020B7200000000000000" pitchFamily="34" charset="0"/>
              </a:rPr>
              <a:t>ag</a:t>
            </a:r>
            <a:endParaRPr lang="en-US" sz="9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91F2A-EE46-47D9-8BA6-F1231B75526E}"/>
              </a:ext>
            </a:extLst>
          </p:cNvPr>
          <p:cNvSpPr txBox="1"/>
          <p:nvPr/>
        </p:nvSpPr>
        <p:spPr>
          <a:xfrm>
            <a:off x="8770776" y="4572715"/>
            <a:ext cx="3421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6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45B2-C7D7-4DEC-A033-ABB216A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CA61-7C79-4D18-BB09-95F4407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14" y="5540187"/>
            <a:ext cx="2577353" cy="385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Sit nicely!</a:t>
            </a:r>
          </a:p>
        </p:txBody>
      </p:sp>
      <p:pic>
        <p:nvPicPr>
          <p:cNvPr id="1026" name="Picture 2" descr="Image result for Sit nicely desk">
            <a:extLst>
              <a:ext uri="{FF2B5EF4-FFF2-40B4-BE49-F238E27FC236}">
                <a16:creationId xmlns:a16="http://schemas.microsoft.com/office/drawing/2014/main" id="{DC6BF0DB-A150-4182-AD34-962E552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2" y="1557280"/>
            <a:ext cx="1737472" cy="34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8CEDAB7-52C6-4435-8014-EBC2D331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069"/>
            <a:ext cx="1805689" cy="32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sten">
            <a:extLst>
              <a:ext uri="{FF2B5EF4-FFF2-40B4-BE49-F238E27FC236}">
                <a16:creationId xmlns:a16="http://schemas.microsoft.com/office/drawing/2014/main" id="{FEB9665E-53DF-4C51-95D8-7CC000D4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24" y="2063531"/>
            <a:ext cx="26262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9118B109-E4A7-4CCA-8015-D2C78E77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62" y="2196396"/>
            <a:ext cx="3092964" cy="24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4CD99-E67D-4C97-A048-17D48E8AFC08}"/>
              </a:ext>
            </a:extLst>
          </p:cNvPr>
          <p:cNvSpPr txBox="1"/>
          <p:nvPr/>
        </p:nvSpPr>
        <p:spPr>
          <a:xfrm>
            <a:off x="5302224" y="5473004"/>
            <a:ext cx="262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Listen!</a:t>
            </a:r>
          </a:p>
          <a:p>
            <a:endParaRPr lang="en-US" sz="4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4408C-FFDA-48C6-ABF6-84EE2C33F2D9}"/>
              </a:ext>
            </a:extLst>
          </p:cNvPr>
          <p:cNvSpPr/>
          <p:nvPr/>
        </p:nvSpPr>
        <p:spPr>
          <a:xfrm>
            <a:off x="9066348" y="5426836"/>
            <a:ext cx="23925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/>
              <a:t>Be happy!</a:t>
            </a:r>
          </a:p>
        </p:txBody>
      </p:sp>
    </p:spTree>
    <p:extLst>
      <p:ext uri="{BB962C8B-B14F-4D97-AF65-F5344CB8AC3E}">
        <p14:creationId xmlns:p14="http://schemas.microsoft.com/office/powerpoint/2010/main" val="3669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65" y="695309"/>
            <a:ext cx="6902957" cy="50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77059-83CE-48A6-8774-F6347924477D}"/>
              </a:ext>
            </a:extLst>
          </p:cNvPr>
          <p:cNvSpPr txBox="1"/>
          <p:nvPr/>
        </p:nvSpPr>
        <p:spPr>
          <a:xfrm>
            <a:off x="7387023" y="4655395"/>
            <a:ext cx="332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1" y="1285874"/>
            <a:ext cx="4775479" cy="47581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6229350" y="4182003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2447"/>
            <a:ext cx="7589108" cy="5586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77059-83CE-48A6-8774-F6347924477D}"/>
              </a:ext>
            </a:extLst>
          </p:cNvPr>
          <p:cNvSpPr txBox="1"/>
          <p:nvPr/>
        </p:nvSpPr>
        <p:spPr>
          <a:xfrm>
            <a:off x="7695943" y="4630681"/>
            <a:ext cx="332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pc="6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7853490" y="4735486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6" y="455635"/>
            <a:ext cx="3138617" cy="5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1391</Words>
  <Application>Microsoft Office PowerPoint</Application>
  <PresentationFormat>Widescreen</PresentationFormat>
  <Paragraphs>258</Paragraphs>
  <Slides>33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.VnAvant</vt:lpstr>
      <vt:lpstr>Arial</vt:lpstr>
      <vt:lpstr>Calibri</vt:lpstr>
      <vt:lpstr>Calibri Light</vt:lpstr>
      <vt:lpstr>Office Theme</vt:lpstr>
      <vt:lpstr>PowerPoint Presentation</vt:lpstr>
      <vt:lpstr>Unit 3 Lesson 1  At the street market</vt:lpstr>
      <vt:lpstr>Sit in groups and try to get as many stars as possible!</vt:lpstr>
      <vt:lpstr>Class rules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Lesson 1  At the street market</dc:title>
  <dc:creator>Sufacebook</dc:creator>
  <cp:lastModifiedBy>Duyen Ngoc</cp:lastModifiedBy>
  <cp:revision>32</cp:revision>
  <dcterms:created xsi:type="dcterms:W3CDTF">2020-04-03T03:50:31Z</dcterms:created>
  <dcterms:modified xsi:type="dcterms:W3CDTF">2023-04-14T03:11:30Z</dcterms:modified>
</cp:coreProperties>
</file>