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7" r:id="rId2"/>
    <p:sldId id="256" r:id="rId3"/>
    <p:sldId id="260" r:id="rId4"/>
    <p:sldId id="307" r:id="rId5"/>
    <p:sldId id="261" r:id="rId6"/>
    <p:sldId id="259" r:id="rId7"/>
    <p:sldId id="258" r:id="rId8"/>
    <p:sldId id="319" r:id="rId9"/>
    <p:sldId id="325" r:id="rId10"/>
    <p:sldId id="318" r:id="rId11"/>
    <p:sldId id="320" r:id="rId12"/>
    <p:sldId id="326" r:id="rId13"/>
    <p:sldId id="267" r:id="rId14"/>
    <p:sldId id="272" r:id="rId15"/>
    <p:sldId id="302" r:id="rId16"/>
    <p:sldId id="273" r:id="rId17"/>
    <p:sldId id="274" r:id="rId18"/>
    <p:sldId id="275" r:id="rId19"/>
    <p:sldId id="277" r:id="rId20"/>
    <p:sldId id="269" r:id="rId21"/>
    <p:sldId id="298" r:id="rId22"/>
    <p:sldId id="299" r:id="rId23"/>
    <p:sldId id="301" r:id="rId24"/>
    <p:sldId id="3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7784F9-410B-4082-8EED-8928DD74DED5}">
          <p14:sldIdLst>
            <p14:sldId id="327"/>
            <p14:sldId id="256"/>
            <p14:sldId id="260"/>
            <p14:sldId id="307"/>
          </p14:sldIdLst>
        </p14:section>
        <p14:section name="Warm up" id="{25ACB1C2-973D-476C-80BF-19662B3EC863}">
          <p14:sldIdLst>
            <p14:sldId id="261"/>
            <p14:sldId id="259"/>
            <p14:sldId id="258"/>
          </p14:sldIdLst>
        </p14:section>
        <p14:section name="Listen and Repeat" id="{8FFE6284-7756-4DD7-87E0-C579CAA581FB}">
          <p14:sldIdLst>
            <p14:sldId id="319"/>
            <p14:sldId id="325"/>
            <p14:sldId id="318"/>
          </p14:sldIdLst>
        </p14:section>
        <p14:section name="Point and say" id="{20E5085C-8816-42FA-9692-19044193153C}">
          <p14:sldIdLst>
            <p14:sldId id="320"/>
            <p14:sldId id="326"/>
          </p14:sldIdLst>
        </p14:section>
        <p14:section name="Game" id="{3FBB002C-1AEB-4F8D-B00A-920AECE62F8D}">
          <p14:sldIdLst>
            <p14:sldId id="267"/>
            <p14:sldId id="272"/>
            <p14:sldId id="302"/>
            <p14:sldId id="273"/>
            <p14:sldId id="274"/>
            <p14:sldId id="275"/>
          </p14:sldIdLst>
        </p14:section>
        <p14:section name="Wrap up" id="{588F34D2-76DC-4988-8015-2DC200997C58}">
          <p14:sldIdLst>
            <p14:sldId id="277"/>
            <p14:sldId id="269"/>
            <p14:sldId id="298"/>
            <p14:sldId id="299"/>
            <p14:sldId id="301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99" autoAdjust="0"/>
    <p:restoredTop sz="64341" autoAdjust="0"/>
  </p:normalViewPr>
  <p:slideViewPr>
    <p:cSldViewPr snapToGrid="0">
      <p:cViewPr varScale="1">
        <p:scale>
          <a:sx n="52" d="100"/>
          <a:sy n="52" d="100"/>
        </p:scale>
        <p:origin x="1018" y="53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the unit, pupils will be able to:</a:t>
            </a:r>
          </a:p>
          <a:p>
            <a:pPr marL="0" indent="0">
              <a:buFontTx/>
              <a:buNone/>
            </a:pPr>
            <a:r>
              <a:rPr lang="en-US" dirty="0" smtClean="0"/>
              <a:t>- pronounce </a:t>
            </a:r>
            <a:r>
              <a:rPr lang="en-US" dirty="0"/>
              <a:t>the sound of the letter B/b in isolation and in the words </a:t>
            </a:r>
            <a:r>
              <a:rPr lang="en-US" i="1" dirty="0"/>
              <a:t>Bill, ball, bike</a:t>
            </a:r>
            <a:r>
              <a:rPr lang="en-US" dirty="0"/>
              <a:t> and </a:t>
            </a:r>
            <a:r>
              <a:rPr lang="en-US" i="1" dirty="0"/>
              <a:t>book</a:t>
            </a:r>
            <a:r>
              <a:rPr lang="en-US" dirty="0"/>
              <a:t> correctly. </a:t>
            </a:r>
          </a:p>
          <a:p>
            <a:pPr marL="0" indent="0">
              <a:buFontTx/>
              <a:buNone/>
            </a:pPr>
            <a:r>
              <a:rPr lang="en-US" dirty="0" smtClean="0"/>
              <a:t>- understand </a:t>
            </a:r>
            <a:r>
              <a:rPr lang="en-US" dirty="0"/>
              <a:t>the words </a:t>
            </a:r>
            <a:r>
              <a:rPr lang="en-US" i="1" dirty="0"/>
              <a:t>Bill, ball, bike</a:t>
            </a:r>
            <a:r>
              <a:rPr lang="en-US" dirty="0"/>
              <a:t> and </a:t>
            </a:r>
            <a:r>
              <a:rPr lang="en-US" i="1" dirty="0"/>
              <a:t>book.</a:t>
            </a:r>
            <a:endParaRPr lang="en-US" dirty="0"/>
          </a:p>
          <a:p>
            <a:pPr marL="0" indent="0">
              <a:buFontTx/>
              <a:buNone/>
            </a:pPr>
            <a:r>
              <a:rPr lang="en-US" dirty="0" smtClean="0"/>
              <a:t>- say </a:t>
            </a:r>
            <a:r>
              <a:rPr lang="en-US" dirty="0"/>
              <a:t>the sound of the letter B/b and the words </a:t>
            </a:r>
            <a:r>
              <a:rPr lang="en-US" i="1" dirty="0"/>
              <a:t>Bill, bike, ball, book</a:t>
            </a:r>
            <a:r>
              <a:rPr lang="en-US" dirty="0"/>
              <a:t> in a chant. </a:t>
            </a:r>
          </a:p>
          <a:p>
            <a:pPr marL="0" indent="0">
              <a:buFontTx/>
              <a:buNone/>
            </a:pPr>
            <a:r>
              <a:rPr lang="en-US" dirty="0" smtClean="0"/>
              <a:t>- recognize </a:t>
            </a:r>
            <a:r>
              <a:rPr lang="en-US" dirty="0"/>
              <a:t>the words in different situations when listening. </a:t>
            </a:r>
          </a:p>
          <a:p>
            <a:pPr marL="0" indent="0">
              <a:buFontTx/>
              <a:buNone/>
            </a:pPr>
            <a:r>
              <a:rPr lang="en-US" dirty="0" smtClean="0"/>
              <a:t>- use </a:t>
            </a:r>
            <a:r>
              <a:rPr lang="en-US" dirty="0"/>
              <a:t>“</a:t>
            </a:r>
            <a:r>
              <a:rPr lang="en-US" i="1" dirty="0"/>
              <a:t>Hi, I’m</a:t>
            </a:r>
            <a:r>
              <a:rPr lang="en-US" dirty="0"/>
              <a:t> _____.” to greet and introduce someone’s name and “</a:t>
            </a:r>
            <a:r>
              <a:rPr lang="en-US" i="1" dirty="0"/>
              <a:t>Bye</a:t>
            </a:r>
            <a:r>
              <a:rPr lang="en-US" dirty="0"/>
              <a:t>, _____.” to say goodbye to someone. </a:t>
            </a:r>
          </a:p>
          <a:p>
            <a:pPr marL="0" indent="0">
              <a:buFontTx/>
              <a:buNone/>
            </a:pPr>
            <a:r>
              <a:rPr lang="en-US" dirty="0" smtClean="0"/>
              <a:t>- trace </a:t>
            </a:r>
            <a:r>
              <a:rPr lang="en-US" dirty="0"/>
              <a:t>the letter B/b. </a:t>
            </a:r>
          </a:p>
          <a:p>
            <a:pPr marL="0" indent="0">
              <a:buFontTx/>
              <a:buNone/>
            </a:pPr>
            <a:r>
              <a:rPr lang="en-US" dirty="0" smtClean="0"/>
              <a:t>- sing </a:t>
            </a:r>
            <a:r>
              <a:rPr lang="en-US" dirty="0"/>
              <a:t>a song with the structures “</a:t>
            </a:r>
            <a:r>
              <a:rPr lang="en-US" i="1" dirty="0"/>
              <a:t>Hi, I’m</a:t>
            </a:r>
            <a:r>
              <a:rPr lang="en-US" dirty="0"/>
              <a:t> _____.” and “</a:t>
            </a:r>
            <a:r>
              <a:rPr lang="en-US" i="1" dirty="0"/>
              <a:t>Hi, _____. I’m</a:t>
            </a:r>
            <a:r>
              <a:rPr lang="en-US" dirty="0"/>
              <a:t> _____.”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Lesson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Bill, book, ball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bike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things in the picture;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B/b;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and say the sound of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Bill, book, ball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Point and say </a:t>
            </a:r>
            <a:r>
              <a:rPr lang="en-US" dirty="0"/>
              <a:t>is divided into 3 main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repeat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Choose a picture on the digital book, click  on the picture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repeat the word softly, loudly in groups to motivate them.</a:t>
            </a:r>
          </a:p>
          <a:p>
            <a:r>
              <a:rPr lang="en-US" dirty="0"/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pictures.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your index finger, demonstrate the action for Point.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i="1" dirty="0"/>
              <a:t>Point</a:t>
            </a:r>
            <a:r>
              <a:rPr lang="en-US" dirty="0"/>
              <a:t> </a:t>
            </a:r>
            <a:r>
              <a:rPr lang="en-US" i="1" dirty="0"/>
              <a:t>and say</a:t>
            </a:r>
            <a:r>
              <a:rPr lang="en-US" dirty="0"/>
              <a:t> with </a:t>
            </a:r>
            <a:r>
              <a:rPr lang="en-US" dirty="0" smtClean="0"/>
              <a:t>TRP </a:t>
            </a:r>
            <a:r>
              <a:rPr lang="en-US" dirty="0"/>
              <a:t>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book and say </a:t>
            </a:r>
            <a:r>
              <a:rPr lang="en-US" i="1" dirty="0"/>
              <a:t>book</a:t>
            </a:r>
            <a:r>
              <a:rPr lang="en-US" dirty="0"/>
              <a:t>. Have </a:t>
            </a:r>
            <a:r>
              <a:rPr lang="en-US" dirty="0" smtClean="0"/>
              <a:t>pupils </a:t>
            </a:r>
            <a:r>
              <a:rPr lang="en-US" dirty="0"/>
              <a:t>point and say.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procedure.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Vary the speed to make the activity fun.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activity in groups.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one or two students to point to the picture and have other pupils say the word.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point and say the pictures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pairs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work in pairs and do the activity.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missing?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the unit words’ pictures, sounds and their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the flashcards for Bill, ball, book and bike.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Hide one flashcard and have the pupils guess what </a:t>
            </a:r>
            <a:r>
              <a:rPr lang="en-US" dirty="0" smtClean="0"/>
              <a:t>is missing.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with the whole class first then teams to get </a:t>
            </a:r>
            <a:r>
              <a:rPr lang="en-US" dirty="0" smtClean="0"/>
              <a:t>stars.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5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696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024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259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116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missing?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87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Teacher and pupils say </a:t>
            </a:r>
            <a:r>
              <a:rPr lang="en-US" dirty="0" smtClean="0"/>
              <a:t>goodbye to </a:t>
            </a:r>
            <a:r>
              <a:rPr lang="en-US" dirty="0"/>
              <a:t>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2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Repeat the words and say goodbye to the words.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Classroom management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Pupils sit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group will have a star if they do the task well.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 the end of the lesson, the group with the most stars will be the winners.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96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Set up the class rules.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or point to the picture and say </a:t>
            </a:r>
            <a:r>
              <a:rPr lang="en-US" i="1" dirty="0"/>
              <a:t>Sit nicely! </a:t>
            </a:r>
            <a:r>
              <a:rPr lang="en-US" i="0" dirty="0"/>
              <a:t>a</a:t>
            </a:r>
            <a:r>
              <a:rPr lang="en-US" dirty="0" smtClean="0"/>
              <a:t>nd </a:t>
            </a:r>
            <a:r>
              <a:rPr lang="en-US" dirty="0"/>
              <a:t>do the TPR action. </a:t>
            </a:r>
            <a:r>
              <a:rPr lang="en-US" dirty="0" smtClean="0"/>
              <a:t>Have </a:t>
            </a:r>
            <a:r>
              <a:rPr lang="en-US" dirty="0"/>
              <a:t>pupils do the TPR action.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</a:t>
            </a:r>
            <a:r>
              <a:rPr lang="en-US" i="1" dirty="0"/>
              <a:t> </a:t>
            </a:r>
            <a:r>
              <a:rPr lang="en-US" i="1" dirty="0" smtClean="0"/>
              <a:t>Listen! </a:t>
            </a:r>
            <a:r>
              <a:rPr lang="en-US" dirty="0"/>
              <a:t>and </a:t>
            </a:r>
            <a:r>
              <a:rPr lang="en-US" i="1" dirty="0"/>
              <a:t>Be happy!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63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Goal: </a:t>
            </a:r>
            <a:r>
              <a:rPr lang="en-US" dirty="0" smtClean="0"/>
              <a:t>Warm </a:t>
            </a:r>
            <a:r>
              <a:rPr lang="en-US" dirty="0"/>
              <a:t>up and have </a:t>
            </a:r>
            <a:r>
              <a:rPr lang="en-US" dirty="0" smtClean="0"/>
              <a:t>pupils </a:t>
            </a:r>
            <a:r>
              <a:rPr lang="en-US" dirty="0"/>
              <a:t>get to know the characters.</a:t>
            </a:r>
          </a:p>
          <a:p>
            <a:r>
              <a:rPr lang="en-US" b="1" dirty="0"/>
              <a:t>Time:</a:t>
            </a:r>
            <a:r>
              <a:rPr lang="en-US" dirty="0"/>
              <a:t> </a:t>
            </a:r>
            <a:r>
              <a:rPr lang="en-US" dirty="0" smtClean="0"/>
              <a:t>5 </a:t>
            </a:r>
            <a:r>
              <a:rPr lang="en-US" dirty="0"/>
              <a:t>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Write </a:t>
            </a:r>
            <a:r>
              <a:rPr lang="en-US" dirty="0"/>
              <a:t>Ba and Bill on the board or use the slide.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Introduce the first flashcard for Ba and say, “</a:t>
            </a:r>
            <a:r>
              <a:rPr lang="en-US" i="1" dirty="0">
                <a:solidFill>
                  <a:srgbClr val="FF0000"/>
                </a:solidFill>
              </a:rPr>
              <a:t>This is Ba</a:t>
            </a:r>
            <a:r>
              <a:rPr lang="en-US" dirty="0">
                <a:solidFill>
                  <a:srgbClr val="FF0000"/>
                </a:solidFill>
              </a:rPr>
              <a:t>.”. Wave your hand and say </a:t>
            </a:r>
            <a:r>
              <a:rPr lang="en-US" i="1" dirty="0">
                <a:solidFill>
                  <a:srgbClr val="FF0000"/>
                </a:solidFill>
              </a:rPr>
              <a:t>Hi, Ba</a:t>
            </a:r>
            <a:r>
              <a:rPr lang="en-US" dirty="0">
                <a:solidFill>
                  <a:srgbClr val="FF0000"/>
                </a:solidFill>
              </a:rPr>
              <a:t>. Have the pupils repeat “</a:t>
            </a:r>
            <a:r>
              <a:rPr lang="en-US" i="1" dirty="0">
                <a:solidFill>
                  <a:srgbClr val="FF0000"/>
                </a:solidFill>
              </a:rPr>
              <a:t>Hi, Ba</a:t>
            </a:r>
            <a:r>
              <a:rPr lang="en-US" dirty="0" smtClean="0">
                <a:solidFill>
                  <a:srgbClr val="FF0000"/>
                </a:solidFill>
              </a:rPr>
              <a:t>.”.</a:t>
            </a:r>
            <a:endParaRPr lang="en-US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Stick the flashcard under the word “Ba”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To make it fun, ask </a:t>
            </a:r>
            <a:r>
              <a:rPr lang="en-US" dirty="0" smtClean="0">
                <a:solidFill>
                  <a:srgbClr val="FF0000"/>
                </a:solidFill>
              </a:rPr>
              <a:t>the pupils </a:t>
            </a:r>
            <a:r>
              <a:rPr lang="en-US" dirty="0">
                <a:solidFill>
                  <a:srgbClr val="FF0000"/>
                </a:solidFill>
              </a:rPr>
              <a:t>where to stick the flashcard with the TPR actions for “Yes” or “No”.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Continue with Bill.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Ba and wave your hand, say </a:t>
            </a:r>
            <a:r>
              <a:rPr lang="en-US" i="1" dirty="0"/>
              <a:t>Ba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Continue with </a:t>
            </a:r>
            <a:r>
              <a:rPr lang="en-US" i="1" dirty="0"/>
              <a:t>Bill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the pupils repeat the words.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Continue with the TPR actions for Left, Right, to prompt the pupils to say </a:t>
            </a:r>
            <a:r>
              <a:rPr lang="en-US" i="1" dirty="0"/>
              <a:t>Ba</a:t>
            </a:r>
            <a:r>
              <a:rPr lang="en-US" dirty="0"/>
              <a:t> or </a:t>
            </a:r>
            <a:r>
              <a:rPr lang="en-US" i="1" dirty="0"/>
              <a:t>Bill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the flashcard for </a:t>
            </a:r>
            <a:r>
              <a:rPr lang="en-US" i="1" dirty="0"/>
              <a:t>Bill</a:t>
            </a:r>
            <a:r>
              <a:rPr lang="en-US" dirty="0"/>
              <a:t> and say </a:t>
            </a:r>
            <a:r>
              <a:rPr lang="en-US" i="1" dirty="0"/>
              <a:t>Bill</a:t>
            </a:r>
            <a:r>
              <a:rPr lang="en-US" dirty="0"/>
              <a:t>, the pupils nod and say </a:t>
            </a:r>
            <a:r>
              <a:rPr lang="en-US" i="1" dirty="0"/>
              <a:t>Yes</a:t>
            </a:r>
            <a:r>
              <a:rPr lang="en-US" dirty="0"/>
              <a:t> or </a:t>
            </a:r>
            <a:r>
              <a:rPr lang="en-US" dirty="0" smtClean="0"/>
              <a:t>shake their heads and say </a:t>
            </a:r>
            <a:r>
              <a:rPr lang="en-US" i="1" dirty="0" smtClean="0"/>
              <a:t>No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</a:t>
            </a:r>
            <a:r>
              <a:rPr lang="en-US" i="1" dirty="0"/>
              <a:t>Ba.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49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or Ba?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Show parts </a:t>
            </a:r>
            <a:r>
              <a:rPr lang="en-US" dirty="0"/>
              <a:t>of a flashcard and have </a:t>
            </a:r>
            <a:r>
              <a:rPr lang="en-US" dirty="0" smtClean="0"/>
              <a:t>pupils </a:t>
            </a:r>
            <a:r>
              <a:rPr lang="en-US" dirty="0"/>
              <a:t>guess if it is Bill or Ba.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70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into 3 steps.</a:t>
            </a:r>
          </a:p>
          <a:p>
            <a:r>
              <a:rPr lang="en-US" b="1" dirty="0"/>
              <a:t>Step 1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up the context; Predict what pupils have known.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Say </a:t>
            </a:r>
            <a:r>
              <a:rPr lang="en-US" i="1" dirty="0" smtClean="0"/>
              <a:t>Open </a:t>
            </a:r>
            <a:r>
              <a:rPr lang="en-US" i="1" dirty="0"/>
              <a:t>your book!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a TPR action. Have pupils open the book. Teacher opens the digital book.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Teacher points to </a:t>
            </a:r>
            <a:r>
              <a:rPr lang="en-US" i="1" dirty="0"/>
              <a:t>Ba</a:t>
            </a:r>
            <a:r>
              <a:rPr lang="en-US" dirty="0"/>
              <a:t> and prompts pupils to answer </a:t>
            </a:r>
            <a:r>
              <a:rPr lang="en-US" i="1" dirty="0"/>
              <a:t>Ba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Continue with </a:t>
            </a:r>
            <a:r>
              <a:rPr lang="en-US" i="1" dirty="0"/>
              <a:t>Bill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the context (can speak Vietnamese</a:t>
            </a:r>
            <a:r>
              <a:rPr lang="en-US" dirty="0" smtClean="0"/>
              <a:t>).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able to listen and repeat the unit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say the words with flashcards.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up a book and 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TRP action to ask the pupil repeat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 the book and say: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book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(with a TPR action). Hold up high so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choose the right page to open.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action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everyone can open the book.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the flashcard for book on the board. 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 (with the TPR action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book.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 over the flashcards and 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 what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flashcard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8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Step 3</a:t>
            </a:r>
          </a:p>
          <a:p>
            <a:r>
              <a:rPr lang="en-US" b="1" dirty="0"/>
              <a:t>Listen and repeat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be able to listen and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 </a:t>
            </a:r>
            <a:r>
              <a:rPr lang="en-SG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SG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bike; </a:t>
            </a:r>
            <a:r>
              <a:rPr lang="en-SG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repeat the sound </a:t>
            </a:r>
            <a:r>
              <a:rPr lang="en-SG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Recognize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say the words with flashcards.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unit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flashcards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the flashcard for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 and have pupils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word. Stick the flashcard on the board.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 with the flashcard for bike. </a:t>
            </a:r>
            <a:endParaRPr lang="en-US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the board, there are two flashcards </a:t>
            </a:r>
            <a:r>
              <a:rPr lang="en-US" i="0" dirty="0"/>
              <a:t>for ball and bike. </a:t>
            </a:r>
            <a:r>
              <a:rPr lang="en-US" dirty="0"/>
              <a:t>The flashcard for </a:t>
            </a:r>
            <a:r>
              <a:rPr lang="en-US" dirty="0" smtClean="0"/>
              <a:t>ball </a:t>
            </a:r>
            <a:r>
              <a:rPr lang="en-US" dirty="0"/>
              <a:t>is above the flashcard for bike.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ball, say the word and have pupils repeat the word. Do the TPR action which saying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bike.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guess the word and repeat by pointing to</a:t>
            </a:r>
            <a:r>
              <a:rPr lang="en-US" i="1" dirty="0"/>
              <a:t> bike </a:t>
            </a:r>
            <a:r>
              <a:rPr lang="en-US" dirty="0"/>
              <a:t>or </a:t>
            </a:r>
            <a:r>
              <a:rPr lang="en-US" i="1" dirty="0"/>
              <a:t>ball</a:t>
            </a:r>
            <a:r>
              <a:rPr lang="en-US" dirty="0"/>
              <a:t>. Hold your hand up or down to the position of the flashcard.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Turn over the cards, have pupils guess the card and </a:t>
            </a:r>
            <a:r>
              <a:rPr lang="en-US" dirty="0" smtClean="0"/>
              <a:t>say the </a:t>
            </a:r>
            <a:r>
              <a:rPr lang="en-US" dirty="0"/>
              <a:t>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Swap the cards and have pupils guess.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game with all four 4 flashcards for </a:t>
            </a:r>
            <a:r>
              <a:rPr lang="en-US" i="1" dirty="0"/>
              <a:t>Bill, ball, bike, book</a:t>
            </a:r>
            <a:r>
              <a:rPr lang="en-US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pupils what is </a:t>
            </a:r>
            <a:r>
              <a:rPr lang="en-US" dirty="0" smtClean="0"/>
              <a:t>similar at the </a:t>
            </a:r>
            <a:r>
              <a:rPr lang="en-US" dirty="0"/>
              <a:t>beginning of each word.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the sound </a:t>
            </a:r>
            <a:r>
              <a:rPr lang="en-US" dirty="0" smtClean="0"/>
              <a:t>B/</a:t>
            </a:r>
            <a:r>
              <a:rPr lang="en-US" i="1" dirty="0" smtClean="0"/>
              <a:t>b</a:t>
            </a:r>
            <a:r>
              <a:rPr lang="en-US" dirty="0"/>
              <a:t>, point to the first letter of each word and say. Have pupils listen and repeat.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4.mp3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audio" Target="../media/media4.mp3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tmp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11" Type="http://schemas.microsoft.com/office/2007/relationships/hdphoto" Target="../media/hdphoto1.wdp"/><Relationship Id="rId5" Type="http://schemas.openxmlformats.org/officeDocument/2006/relationships/image" Target="../media/image24.tmp"/><Relationship Id="rId10" Type="http://schemas.openxmlformats.org/officeDocument/2006/relationships/image" Target="../media/image28.png"/><Relationship Id="rId4" Type="http://schemas.openxmlformats.org/officeDocument/2006/relationships/image" Target="../media/image23.tmp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tmp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11" Type="http://schemas.microsoft.com/office/2007/relationships/hdphoto" Target="../media/hdphoto1.wdp"/><Relationship Id="rId5" Type="http://schemas.openxmlformats.org/officeDocument/2006/relationships/image" Target="../media/image24.tmp"/><Relationship Id="rId10" Type="http://schemas.openxmlformats.org/officeDocument/2006/relationships/image" Target="../media/image28.png"/><Relationship Id="rId4" Type="http://schemas.openxmlformats.org/officeDocument/2006/relationships/image" Target="../media/image23.tmp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tmp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11" Type="http://schemas.microsoft.com/office/2007/relationships/hdphoto" Target="../media/hdphoto1.wdp"/><Relationship Id="rId5" Type="http://schemas.openxmlformats.org/officeDocument/2006/relationships/image" Target="../media/image24.tmp"/><Relationship Id="rId10" Type="http://schemas.openxmlformats.org/officeDocument/2006/relationships/image" Target="../media/image28.png"/><Relationship Id="rId4" Type="http://schemas.openxmlformats.org/officeDocument/2006/relationships/image" Target="../media/image23.tmp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tmp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11" Type="http://schemas.microsoft.com/office/2007/relationships/hdphoto" Target="../media/hdphoto1.wdp"/><Relationship Id="rId5" Type="http://schemas.openxmlformats.org/officeDocument/2006/relationships/image" Target="../media/image24.tmp"/><Relationship Id="rId10" Type="http://schemas.openxmlformats.org/officeDocument/2006/relationships/image" Target="../media/image28.png"/><Relationship Id="rId4" Type="http://schemas.openxmlformats.org/officeDocument/2006/relationships/image" Target="../media/image23.tmp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tmp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11" Type="http://schemas.microsoft.com/office/2007/relationships/hdphoto" Target="../media/hdphoto1.wdp"/><Relationship Id="rId5" Type="http://schemas.openxmlformats.org/officeDocument/2006/relationships/image" Target="../media/image24.tmp"/><Relationship Id="rId10" Type="http://schemas.openxmlformats.org/officeDocument/2006/relationships/image" Target="../media/image28.png"/><Relationship Id="rId4" Type="http://schemas.openxmlformats.org/officeDocument/2006/relationships/image" Target="../media/image23.tmp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10259" y="1048395"/>
            <a:ext cx="3896269" cy="4512254"/>
            <a:chOff x="910259" y="1048395"/>
            <a:chExt cx="3896269" cy="4512254"/>
          </a:xfrm>
        </p:grpSpPr>
        <p:pic>
          <p:nvPicPr>
            <p:cNvPr id="2" name="ball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2858393" y="1932363"/>
              <a:ext cx="293232" cy="2932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0259" y="2502697"/>
              <a:ext cx="3896269" cy="30579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36334" y="1048395"/>
              <a:ext cx="1644117" cy="86385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064927" y="1129967"/>
            <a:ext cx="4772691" cy="4306001"/>
            <a:chOff x="6064927" y="1129967"/>
            <a:chExt cx="4772691" cy="4306001"/>
          </a:xfrm>
        </p:grpSpPr>
        <p:grpSp>
          <p:nvGrpSpPr>
            <p:cNvPr id="5" name="Group 4"/>
            <p:cNvGrpSpPr/>
            <p:nvPr/>
          </p:nvGrpSpPr>
          <p:grpSpPr>
            <a:xfrm>
              <a:off x="6064927" y="1922308"/>
              <a:ext cx="4772691" cy="3513660"/>
              <a:chOff x="6064927" y="1922308"/>
              <a:chExt cx="4772691" cy="351366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64927" y="2225595"/>
                <a:ext cx="4772691" cy="3210373"/>
              </a:xfrm>
              <a:prstGeom prst="rect">
                <a:avLst/>
              </a:prstGeom>
            </p:spPr>
          </p:pic>
          <p:pic>
            <p:nvPicPr>
              <p:cNvPr id="4" name="bike">
                <a:hlinkClick r:id="" action="ppaction://media"/>
              </p:cNvPr>
              <p:cNvPicPr>
                <a:picLocks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8490462" y="1922308"/>
                <a:ext cx="313342" cy="313342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79960" y="1129967"/>
              <a:ext cx="1934347" cy="802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09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87C2FC73-590A-4674-99D6-20F721EC0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771095" y="-1"/>
            <a:ext cx="1420906" cy="1420906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C670BA9-9210-4C80-B65D-9B495E00C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288401" y="49497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31604" y="2087467"/>
            <a:ext cx="825632" cy="8256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89018" y="1986315"/>
            <a:ext cx="337222" cy="3372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04" y="2942576"/>
            <a:ext cx="4147112" cy="195237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86" y="3004269"/>
            <a:ext cx="2151243" cy="2147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64" y="4440937"/>
            <a:ext cx="2049236" cy="20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96" y="0"/>
            <a:ext cx="8806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6152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0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C33580DC-748E-4149-A1F3-7C8E404B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730350"/>
            <a:ext cx="2560320" cy="33911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amp&#10;&#10;Description automatically generated">
            <a:extLst>
              <a:ext uri="{FF2B5EF4-FFF2-40B4-BE49-F238E27FC236}">
                <a16:creationId xmlns:a16="http://schemas.microsoft.com/office/drawing/2014/main" id="{FE030112-12AF-4B01-B04F-F2F7186E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31" y="1757966"/>
            <a:ext cx="2560320" cy="33359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lamp&#10;&#10;Description automatically generated">
            <a:extLst>
              <a:ext uri="{FF2B5EF4-FFF2-40B4-BE49-F238E27FC236}">
                <a16:creationId xmlns:a16="http://schemas.microsoft.com/office/drawing/2014/main" id="{D92F3449-AC9E-48C5-8897-612B2D443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26" y="1774107"/>
            <a:ext cx="2560320" cy="33036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amp&#10;&#10;Description automatically generated">
            <a:extLst>
              <a:ext uri="{FF2B5EF4-FFF2-40B4-BE49-F238E27FC236}">
                <a16:creationId xmlns:a16="http://schemas.microsoft.com/office/drawing/2014/main" id="{21918F87-85CF-4803-8260-088A4C3415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62" y="1800327"/>
            <a:ext cx="2560320" cy="3251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E86617-8DC3-4AE6-B073-85B8286F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3" b="44398"/>
          <a:stretch/>
        </p:blipFill>
        <p:spPr bwMode="auto">
          <a:xfrm>
            <a:off x="3747538" y="2112138"/>
            <a:ext cx="1593636" cy="11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6906825" y="2295586"/>
            <a:ext cx="1218122" cy="95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1198123" y="2112138"/>
            <a:ext cx="1034559" cy="10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4785" y="2271079"/>
            <a:ext cx="1204186" cy="7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C42341-0678-48F4-843B-6A684672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It’s time to say goodbye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CA822-95AE-4DA5-B710-C6AFFACD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3146466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Unit 1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Lesson 1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/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In the playground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5" y="564353"/>
            <a:ext cx="7346023" cy="57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050650" y="1911099"/>
            <a:ext cx="3052594" cy="3452158"/>
            <a:chOff x="8050650" y="1911099"/>
            <a:chExt cx="3052594" cy="3452158"/>
          </a:xfrm>
        </p:grpSpPr>
        <p:sp>
          <p:nvSpPr>
            <p:cNvPr id="11" name="TextBox 10"/>
            <p:cNvSpPr txBox="1"/>
            <p:nvPr/>
          </p:nvSpPr>
          <p:spPr>
            <a:xfrm>
              <a:off x="8761279" y="1911099"/>
              <a:ext cx="18118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7200" b="1" dirty="0" smtClean="0"/>
                <a:t>ike</a:t>
              </a:r>
              <a:endParaRPr lang="en-US" sz="7200" b="1" dirty="0"/>
            </a:p>
          </p:txBody>
        </p:sp>
        <p:pic>
          <p:nvPicPr>
            <p:cNvPr id="13" name="Picture 12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0650" y="3111428"/>
              <a:ext cx="3052594" cy="225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BB23F87-8A37-4B22-A3D5-D548C9D4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44" y="2068742"/>
            <a:ext cx="2093198" cy="31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9AFF202-A034-40C0-95B6-A6078033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7" y="2692400"/>
            <a:ext cx="3537447" cy="16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CB617-BB44-4569-81F1-5604FF40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90" y="1796676"/>
            <a:ext cx="2665695" cy="32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29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DD30D-E0D3-4A39-9145-71392016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83" y="2721789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</a:rPr>
              <a:t>Sit in groups and try to get as many </a:t>
            </a:r>
            <a:r>
              <a:rPr lang="en-US" sz="2800" b="1" dirty="0">
                <a:solidFill>
                  <a:srgbClr val="FF0000"/>
                </a:solidFill>
              </a:rPr>
              <a:t>stars</a:t>
            </a:r>
            <a:r>
              <a:rPr lang="en-US" sz="2800" dirty="0">
                <a:solidFill>
                  <a:srgbClr val="080808"/>
                </a:solidFill>
              </a:rPr>
              <a:t> as possible!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2EAB17-D82F-477F-8A9C-D06FBF6EC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951642"/>
              </p:ext>
            </p:extLst>
          </p:nvPr>
        </p:nvGraphicFramePr>
        <p:xfrm>
          <a:off x="6879772" y="718200"/>
          <a:ext cx="4990496" cy="5810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624">
                  <a:extLst>
                    <a:ext uri="{9D8B030D-6E8A-4147-A177-3AD203B41FA5}">
                      <a16:colId xmlns:a16="http://schemas.microsoft.com/office/drawing/2014/main" val="4046653109"/>
                    </a:ext>
                  </a:extLst>
                </a:gridCol>
                <a:gridCol w="1247624">
                  <a:extLst>
                    <a:ext uri="{9D8B030D-6E8A-4147-A177-3AD203B41FA5}">
                      <a16:colId xmlns:a16="http://schemas.microsoft.com/office/drawing/2014/main" val="1027448298"/>
                    </a:ext>
                  </a:extLst>
                </a:gridCol>
                <a:gridCol w="1247624">
                  <a:extLst>
                    <a:ext uri="{9D8B030D-6E8A-4147-A177-3AD203B41FA5}">
                      <a16:colId xmlns:a16="http://schemas.microsoft.com/office/drawing/2014/main" val="191890583"/>
                    </a:ext>
                  </a:extLst>
                </a:gridCol>
                <a:gridCol w="1247624">
                  <a:extLst>
                    <a:ext uri="{9D8B030D-6E8A-4147-A177-3AD203B41FA5}">
                      <a16:colId xmlns:a16="http://schemas.microsoft.com/office/drawing/2014/main" val="3277744724"/>
                    </a:ext>
                  </a:extLst>
                </a:gridCol>
              </a:tblGrid>
              <a:tr h="602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1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2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3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Group 4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2687783898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896099964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1760903741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673455637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4107495489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3735319392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3370862955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249658929"/>
                  </a:ext>
                </a:extLst>
              </a:tr>
              <a:tr h="602400">
                <a:tc>
                  <a:txBody>
                    <a:bodyPr/>
                    <a:lstStyle/>
                    <a:p>
                      <a:r>
                        <a:rPr lang="en-US" sz="2800"/>
                        <a:t>O 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</a:t>
                      </a:r>
                    </a:p>
                  </a:txBody>
                  <a:tcPr marL="137404" marR="137404" marT="68702" marB="68702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</a:t>
                      </a:r>
                    </a:p>
                  </a:txBody>
                  <a:tcPr marL="137404" marR="137404" marT="68702" marB="68702"/>
                </a:tc>
                <a:extLst>
                  <a:ext uri="{0D108BD9-81ED-4DB2-BD59-A6C34878D82A}">
                    <a16:rowId xmlns:a16="http://schemas.microsoft.com/office/drawing/2014/main" val="1509218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1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45B2-C7D7-4DEC-A033-ABB216A7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CA61-7C79-4D18-BB09-95F44079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114" y="5540187"/>
            <a:ext cx="2577353" cy="3855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/>
              <a:t>Sit nicely!</a:t>
            </a:r>
          </a:p>
        </p:txBody>
      </p:sp>
      <p:pic>
        <p:nvPicPr>
          <p:cNvPr id="1026" name="Picture 2" descr="Image result for Sit nicely desk">
            <a:extLst>
              <a:ext uri="{FF2B5EF4-FFF2-40B4-BE49-F238E27FC236}">
                <a16:creationId xmlns:a16="http://schemas.microsoft.com/office/drawing/2014/main" id="{DC6BF0DB-A150-4182-AD34-962E552CA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12" y="1557280"/>
            <a:ext cx="1737472" cy="34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8CEDAB7-52C6-4435-8014-EBC2D3316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069"/>
            <a:ext cx="1805689" cy="32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isten">
            <a:extLst>
              <a:ext uri="{FF2B5EF4-FFF2-40B4-BE49-F238E27FC236}">
                <a16:creationId xmlns:a16="http://schemas.microsoft.com/office/drawing/2014/main" id="{FEB9665E-53DF-4C51-95D8-7CC000D4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24" y="2063531"/>
            <a:ext cx="2626218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14CD99-E67D-4C97-A048-17D48E8AFC08}"/>
              </a:ext>
            </a:extLst>
          </p:cNvPr>
          <p:cNvSpPr txBox="1"/>
          <p:nvPr/>
        </p:nvSpPr>
        <p:spPr>
          <a:xfrm>
            <a:off x="5302224" y="5473004"/>
            <a:ext cx="2626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/>
              <a:t>Listen!</a:t>
            </a:r>
          </a:p>
          <a:p>
            <a:endParaRPr lang="en-US" sz="4200" dirty="0"/>
          </a:p>
        </p:txBody>
      </p:sp>
      <p:grpSp>
        <p:nvGrpSpPr>
          <p:cNvPr id="6" name="Group 5"/>
          <p:cNvGrpSpPr/>
          <p:nvPr/>
        </p:nvGrpSpPr>
        <p:grpSpPr>
          <a:xfrm>
            <a:off x="8365962" y="2196396"/>
            <a:ext cx="3092964" cy="3969104"/>
            <a:chOff x="8365962" y="2196396"/>
            <a:chExt cx="3092964" cy="3969104"/>
          </a:xfrm>
        </p:grpSpPr>
        <p:pic>
          <p:nvPicPr>
            <p:cNvPr id="1032" name="Picture 8" descr="Related image">
              <a:extLst>
                <a:ext uri="{FF2B5EF4-FFF2-40B4-BE49-F238E27FC236}">
                  <a16:creationId xmlns:a16="http://schemas.microsoft.com/office/drawing/2014/main" id="{9118B109-E4A7-4CCA-8015-D2C78E777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962" y="2196396"/>
              <a:ext cx="3092964" cy="2465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94408C-FFDA-48C6-ABF6-84EE2C33F2D9}"/>
                </a:ext>
              </a:extLst>
            </p:cNvPr>
            <p:cNvSpPr/>
            <p:nvPr/>
          </p:nvSpPr>
          <p:spPr>
            <a:xfrm>
              <a:off x="9066348" y="5426836"/>
              <a:ext cx="239257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/>
                <a:t>Be happy!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94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E7E431C-FFFC-4592-B2C9-7C16327BB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18"/>
          <a:stretch/>
        </p:blipFill>
        <p:spPr bwMode="auto">
          <a:xfrm>
            <a:off x="474244" y="1286933"/>
            <a:ext cx="5898232" cy="11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F77B633-7BDC-4BE3-80B6-F55C9A420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5" r="59901" b="20736"/>
          <a:stretch/>
        </p:blipFill>
        <p:spPr bwMode="auto">
          <a:xfrm>
            <a:off x="8048314" y="982903"/>
            <a:ext cx="2134777" cy="14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9328-9765-4160-8531-BDAFF5BB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D816ED-CDC8-4619-8068-67B2314C1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86"/>
          <a:stretch/>
        </p:blipFill>
        <p:spPr bwMode="auto">
          <a:xfrm>
            <a:off x="198199" y="0"/>
            <a:ext cx="4667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F9B3D7-A08B-458B-A01E-4CEC92596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11" y="0"/>
            <a:ext cx="5572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25DF2E-083A-47D1-89EE-F1777563E13F}"/>
              </a:ext>
            </a:extLst>
          </p:cNvPr>
          <p:cNvSpPr/>
          <p:nvPr/>
        </p:nvSpPr>
        <p:spPr>
          <a:xfrm>
            <a:off x="405232" y="802256"/>
            <a:ext cx="4253031" cy="1092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651D9C-F255-4E52-B4A5-7E4C9119650A}"/>
              </a:ext>
            </a:extLst>
          </p:cNvPr>
          <p:cNvSpPr/>
          <p:nvPr/>
        </p:nvSpPr>
        <p:spPr>
          <a:xfrm>
            <a:off x="7466337" y="152401"/>
            <a:ext cx="4253031" cy="132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7143C7-481D-40C3-BE79-526E9B66BF00}"/>
              </a:ext>
            </a:extLst>
          </p:cNvPr>
          <p:cNvSpPr/>
          <p:nvPr/>
        </p:nvSpPr>
        <p:spPr>
          <a:xfrm>
            <a:off x="6512811" y="1483683"/>
            <a:ext cx="5679189" cy="4572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5009B5-2CD1-44A6-ABE7-2564FDF46B09}"/>
              </a:ext>
            </a:extLst>
          </p:cNvPr>
          <p:cNvSpPr/>
          <p:nvPr/>
        </p:nvSpPr>
        <p:spPr>
          <a:xfrm>
            <a:off x="198199" y="1903412"/>
            <a:ext cx="4667099" cy="4152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D81BCF-40AD-45FB-8594-5734B5A91899}"/>
              </a:ext>
            </a:extLst>
          </p:cNvPr>
          <p:cNvSpPr/>
          <p:nvPr/>
        </p:nvSpPr>
        <p:spPr>
          <a:xfrm>
            <a:off x="458764" y="56209"/>
            <a:ext cx="4253031" cy="746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59F1C1-B09D-491D-8D5C-B02BB5E893B1}"/>
              </a:ext>
            </a:extLst>
          </p:cNvPr>
          <p:cNvSpPr/>
          <p:nvPr/>
        </p:nvSpPr>
        <p:spPr>
          <a:xfrm>
            <a:off x="7740770" y="5391539"/>
            <a:ext cx="4253031" cy="1328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0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5" name="Isosceles Triangle 194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82" y="2659960"/>
            <a:ext cx="4591108" cy="18086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79" y="406446"/>
            <a:ext cx="1936375" cy="1932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95" y="4566697"/>
            <a:ext cx="1914636" cy="19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ED51-6AAE-46D8-B31D-CCB3A1DD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84E84-6176-4DB7-BD90-FFE775289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59" y="2095465"/>
            <a:ext cx="3001339" cy="369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94498" y="5081337"/>
            <a:ext cx="269189" cy="2691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02286" y="2968782"/>
            <a:ext cx="4263233" cy="1947320"/>
            <a:chOff x="6735289" y="2971800"/>
            <a:chExt cx="4263233" cy="1947320"/>
          </a:xfrm>
        </p:grpSpPr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808784AC-346B-4B23-A58F-C90A47E6D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289" y="2971800"/>
              <a:ext cx="4263233" cy="1947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book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8"/>
            <a:stretch>
              <a:fillRect/>
            </a:stretch>
          </p:blipFill>
          <p:spPr>
            <a:xfrm>
              <a:off x="9982889" y="4322368"/>
              <a:ext cx="282467" cy="282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63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1323</Words>
  <Application>Microsoft Office PowerPoint</Application>
  <PresentationFormat>Widescreen</PresentationFormat>
  <Paragraphs>229</Paragraphs>
  <Slides>24</Slides>
  <Notes>22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Unit 1 Lesson 1  In the playground</vt:lpstr>
      <vt:lpstr>Sit in groups and try to get as many stars as possible!</vt:lpstr>
      <vt:lpstr>Class rules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time to say goodbye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Duyen Ngoc</cp:lastModifiedBy>
  <cp:revision>121</cp:revision>
  <dcterms:created xsi:type="dcterms:W3CDTF">2020-02-18T03:54:09Z</dcterms:created>
  <dcterms:modified xsi:type="dcterms:W3CDTF">2023-04-14T03:08:53Z</dcterms:modified>
</cp:coreProperties>
</file>