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2"/>
  </p:notesMasterIdLst>
  <p:sldIdLst>
    <p:sldId id="256" r:id="rId3"/>
    <p:sldId id="263" r:id="rId4"/>
    <p:sldId id="300" r:id="rId5"/>
    <p:sldId id="313" r:id="rId6"/>
    <p:sldId id="299" r:id="rId7"/>
    <p:sldId id="275" r:id="rId8"/>
    <p:sldId id="278" r:id="rId9"/>
    <p:sldId id="279" r:id="rId10"/>
    <p:sldId id="280" r:id="rId11"/>
    <p:sldId id="318" r:id="rId12"/>
    <p:sldId id="319" r:id="rId13"/>
    <p:sldId id="376" r:id="rId14"/>
    <p:sldId id="259" r:id="rId15"/>
    <p:sldId id="297" r:id="rId16"/>
    <p:sldId id="387" r:id="rId17"/>
    <p:sldId id="388" r:id="rId18"/>
    <p:sldId id="302" r:id="rId19"/>
    <p:sldId id="306" r:id="rId20"/>
    <p:sldId id="317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FEA"/>
    <a:srgbClr val="84AEF1"/>
    <a:srgbClr val="FFC52F"/>
    <a:srgbClr val="FF8203"/>
    <a:srgbClr val="FF7B65"/>
    <a:srgbClr val="00B9F1"/>
    <a:srgbClr val="DBF0F9"/>
    <a:srgbClr val="9AD6ED"/>
    <a:srgbClr val="E2F3FA"/>
    <a:srgbClr val="B0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 autoAdjust="0"/>
    <p:restoredTop sz="96314" autoAdjust="0"/>
  </p:normalViewPr>
  <p:slideViewPr>
    <p:cSldViewPr snapToGrid="0" showGuides="1">
      <p:cViewPr varScale="1">
        <p:scale>
          <a:sx n="64" d="100"/>
          <a:sy n="64" d="100"/>
        </p:scale>
        <p:origin x="1026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3DEDE-07B8-4FAC-9522-042787A7ACF7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965A4-4F9B-42AD-97F6-5956B56DB1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45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428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262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138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016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330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555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510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77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14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079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274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1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Mộc</a:t>
            </a:r>
            <a:r>
              <a:rPr lang="en-US" baseline="0"/>
              <a:t> mạc: giản dị, đơn giản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599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244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65A4-4F9B-42AD-97F6-5956B56DB1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072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65A4-4F9B-42AD-97F6-5956B56DB1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49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982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680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56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78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33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4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2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71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38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64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72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39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09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9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12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09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714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76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0" y="-293511"/>
            <a:ext cx="12895093" cy="8048541"/>
            <a:chOff x="0" y="-221063"/>
            <a:chExt cx="12895093" cy="7946844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2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9175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09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08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5F6AD-1DCF-4F18-9BBA-2BC622BDF2F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89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21063"/>
            <a:ext cx="12895093" cy="7946844"/>
            <a:chOff x="0" y="-221063"/>
            <a:chExt cx="12895093" cy="7946844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2516470" y="548138"/>
            <a:ext cx="7443321" cy="4759928"/>
            <a:chOff x="2516470" y="548138"/>
            <a:chExt cx="7443321" cy="4759928"/>
          </a:xfrm>
        </p:grpSpPr>
        <p:sp>
          <p:nvSpPr>
            <p:cNvPr id="21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2" y="3769651"/>
            <a:ext cx="1343455" cy="1343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28" y="544720"/>
            <a:ext cx="1112666" cy="1112666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3" y="407859"/>
            <a:ext cx="2981702" cy="4020157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3557084" y="2160929"/>
            <a:ext cx="5390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BÀI 6: NGÔI NHÀ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9913428" y="618813"/>
            <a:ext cx="1633494" cy="1044603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4780398" y="4235292"/>
            <a:ext cx="394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Verdana" panose="020B0604030504040204" pitchFamily="34" charset="0"/>
                <a:ea typeface="Verdana" panose="020B0604030504040204" pitchFamily="34" charset="0"/>
              </a:rPr>
              <a:t>Giáo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dirty="0" err="1">
                <a:latin typeface="Verdana" panose="020B0604030504040204" pitchFamily="34" charset="0"/>
                <a:ea typeface="Verdana" panose="020B0604030504040204" pitchFamily="34" charset="0"/>
              </a:rPr>
              <a:t>viên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altLang="zh-CN" dirty="0" err="1">
                <a:latin typeface="Verdana" panose="020B0604030504040204" pitchFamily="34" charset="0"/>
                <a:ea typeface="Verdana" panose="020B0604030504040204" pitchFamily="34" charset="0"/>
              </a:rPr>
              <a:t>Trần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dirty="0" err="1">
                <a:latin typeface="Verdana" panose="020B0604030504040204" pitchFamily="34" charset="0"/>
                <a:ea typeface="Verdana" panose="020B0604030504040204" pitchFamily="34" charset="0"/>
              </a:rPr>
              <a:t>Thị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 Thanh </a:t>
            </a:r>
            <a:r>
              <a:rPr lang="en-US" altLang="zh-CN" dirty="0" err="1">
                <a:latin typeface="Verdana" panose="020B0604030504040204" pitchFamily="34" charset="0"/>
                <a:ea typeface="Verdana" panose="020B0604030504040204" pitchFamily="34" charset="0"/>
              </a:rPr>
              <a:t>Thuỷ</a:t>
            </a:r>
            <a:r>
              <a:rPr lang="en-US" altLang="zh-CN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0954">
            <a:off x="10507206" y="920160"/>
            <a:ext cx="482031" cy="445033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598641" y="3543055"/>
            <a:ext cx="1891025" cy="1209291"/>
            <a:chOff x="392658" y="3679279"/>
            <a:chExt cx="1466266" cy="93766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38" y="2488701"/>
            <a:ext cx="2551261" cy="55822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FE426AF-FDD9-4963-A197-BA6B57F83E85}"/>
              </a:ext>
            </a:extLst>
          </p:cNvPr>
          <p:cNvSpPr txBox="1"/>
          <p:nvPr/>
        </p:nvSpPr>
        <p:spPr>
          <a:xfrm>
            <a:off x="3333872" y="6358244"/>
            <a:ext cx="908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Thiết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kế</a:t>
            </a:r>
            <a:r>
              <a:rPr lang="en-US" sz="2000" dirty="0">
                <a:solidFill>
                  <a:srgbClr val="002060"/>
                </a:solidFill>
              </a:rPr>
              <a:t> : </a:t>
            </a:r>
            <a:r>
              <a:rPr lang="en-US" sz="2000" dirty="0" err="1">
                <a:solidFill>
                  <a:srgbClr val="002060"/>
                </a:solidFill>
              </a:rPr>
              <a:t>Hương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Thảo</a:t>
            </a:r>
            <a:r>
              <a:rPr lang="en-US" sz="2000" dirty="0">
                <a:solidFill>
                  <a:srgbClr val="002060"/>
                </a:solidFill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7726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C05592-7A86-47A5-BAAE-AC3C1C471CE4}"/>
              </a:ext>
            </a:extLst>
          </p:cNvPr>
          <p:cNvSpPr/>
          <p:nvPr/>
        </p:nvSpPr>
        <p:spPr>
          <a:xfrm>
            <a:off x="0" y="953714"/>
            <a:ext cx="12192000" cy="54119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9E34EB-FFC8-488E-98E1-4EB77FEAD837}"/>
              </a:ext>
            </a:extLst>
          </p:cNvPr>
          <p:cNvSpPr txBox="1"/>
          <p:nvPr/>
        </p:nvSpPr>
        <p:spPr>
          <a:xfrm>
            <a:off x="2028092" y="1033175"/>
            <a:ext cx="385689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13910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Ngôi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nhà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-Rounded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7305B9-8E68-4278-BD51-C9D81AFD7D58}"/>
              </a:ext>
            </a:extLst>
          </p:cNvPr>
          <p:cNvSpPr txBox="1"/>
          <p:nvPr/>
        </p:nvSpPr>
        <p:spPr>
          <a:xfrm>
            <a:off x="637049" y="1842014"/>
            <a:ext cx="3698632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em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xoan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ngõ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xao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xuyến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nở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mây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chùm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.</a:t>
            </a:r>
          </a:p>
          <a:p>
            <a:pPr algn="just" defTabSz="913910"/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chim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hồi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lảnh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lót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Mái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thơm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phức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Rạ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đầy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sân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phơi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.</a:t>
            </a:r>
          </a:p>
          <a:p>
            <a:pPr algn="just" defTabSz="913910"/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1E9E2A24-6454-4EF2-A467-B484022979B5}"/>
              </a:ext>
            </a:extLst>
          </p:cNvPr>
          <p:cNvSpPr/>
          <p:nvPr/>
        </p:nvSpPr>
        <p:spPr>
          <a:xfrm>
            <a:off x="4335681" y="4641673"/>
            <a:ext cx="2839461" cy="1262613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Đọc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nối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tiếp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câu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Arial-Rounded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D00588-9A5D-496F-9DFA-B099C79E92CA}"/>
              </a:ext>
            </a:extLst>
          </p:cNvPr>
          <p:cNvGrpSpPr/>
          <p:nvPr/>
        </p:nvGrpSpPr>
        <p:grpSpPr>
          <a:xfrm>
            <a:off x="7584831" y="1033175"/>
            <a:ext cx="4456315" cy="5093643"/>
            <a:chOff x="5459303" y="945573"/>
            <a:chExt cx="2658636" cy="3725986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1B6A9D95-D0FE-45E9-8869-0ECDC35D14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0" t="56286" r="36527" b="15278"/>
            <a:stretch/>
          </p:blipFill>
          <p:spPr bwMode="auto">
            <a:xfrm>
              <a:off x="5459303" y="2814776"/>
              <a:ext cx="2658636" cy="18567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46398365-0191-4DD6-9838-0F108045FD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2" t="23611" r="36527" b="43713"/>
            <a:stretch/>
          </p:blipFill>
          <p:spPr bwMode="auto">
            <a:xfrm>
              <a:off x="5459303" y="945573"/>
              <a:ext cx="2658636" cy="21336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ED8D19D-BC22-46F4-AD0A-C2DA5F03E138}"/>
              </a:ext>
            </a:extLst>
          </p:cNvPr>
          <p:cNvSpPr txBox="1"/>
          <p:nvPr/>
        </p:nvSpPr>
        <p:spPr>
          <a:xfrm>
            <a:off x="4412296" y="1842014"/>
            <a:ext cx="35445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ngồi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Gỗ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mộc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mạc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ca.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                     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Tô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)</a:t>
            </a:r>
            <a:endParaRPr lang="en-US" sz="2000" dirty="0">
              <a:latin typeface="+mj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E01B34-4AD6-49F9-9B5C-7699CF19ADA0}"/>
              </a:ext>
            </a:extLst>
          </p:cNvPr>
          <p:cNvCxnSpPr>
            <a:cxnSpLocks/>
          </p:cNvCxnSpPr>
          <p:nvPr/>
        </p:nvCxnSpPr>
        <p:spPr>
          <a:xfrm flipH="1">
            <a:off x="3069436" y="1836356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BF3AAC-E5B6-4A41-8896-54ACE95E7BD5}"/>
              </a:ext>
            </a:extLst>
          </p:cNvPr>
          <p:cNvCxnSpPr>
            <a:cxnSpLocks/>
          </p:cNvCxnSpPr>
          <p:nvPr/>
        </p:nvCxnSpPr>
        <p:spPr>
          <a:xfrm flipH="1">
            <a:off x="3875536" y="2235090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D05623-5598-436B-8429-E292AFA0BAC7}"/>
              </a:ext>
            </a:extLst>
          </p:cNvPr>
          <p:cNvCxnSpPr>
            <a:cxnSpLocks/>
          </p:cNvCxnSpPr>
          <p:nvPr/>
        </p:nvCxnSpPr>
        <p:spPr>
          <a:xfrm flipH="1">
            <a:off x="3496392" y="2748046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B4FD56-640F-4C29-8C45-570B5EB48636}"/>
              </a:ext>
            </a:extLst>
          </p:cNvPr>
          <p:cNvCxnSpPr>
            <a:cxnSpLocks/>
          </p:cNvCxnSpPr>
          <p:nvPr/>
        </p:nvCxnSpPr>
        <p:spPr>
          <a:xfrm flipH="1">
            <a:off x="3794534" y="3140582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7E4971-B15B-423F-81C8-8996A0FA0205}"/>
              </a:ext>
            </a:extLst>
          </p:cNvPr>
          <p:cNvCxnSpPr>
            <a:cxnSpLocks/>
          </p:cNvCxnSpPr>
          <p:nvPr/>
        </p:nvCxnSpPr>
        <p:spPr>
          <a:xfrm flipH="1">
            <a:off x="3869961" y="3140582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C5A4BC-04F4-4F34-9D15-E5A921A85BE0}"/>
              </a:ext>
            </a:extLst>
          </p:cNvPr>
          <p:cNvCxnSpPr>
            <a:cxnSpLocks/>
          </p:cNvCxnSpPr>
          <p:nvPr/>
        </p:nvCxnSpPr>
        <p:spPr>
          <a:xfrm flipH="1">
            <a:off x="3400369" y="3910556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F021E4-B58F-4D67-80CA-A2E27EB5B249}"/>
              </a:ext>
            </a:extLst>
          </p:cNvPr>
          <p:cNvCxnSpPr>
            <a:cxnSpLocks/>
          </p:cNvCxnSpPr>
          <p:nvPr/>
        </p:nvCxnSpPr>
        <p:spPr>
          <a:xfrm flipH="1">
            <a:off x="3035628" y="4428854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EDE3C7-1101-4006-A7E6-24E4E97840CE}"/>
              </a:ext>
            </a:extLst>
          </p:cNvPr>
          <p:cNvCxnSpPr>
            <a:cxnSpLocks/>
          </p:cNvCxnSpPr>
          <p:nvPr/>
        </p:nvCxnSpPr>
        <p:spPr>
          <a:xfrm flipH="1">
            <a:off x="3788959" y="4842030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FE5A41-CB3C-4F6E-87A4-036153336437}"/>
              </a:ext>
            </a:extLst>
          </p:cNvPr>
          <p:cNvCxnSpPr>
            <a:cxnSpLocks/>
          </p:cNvCxnSpPr>
          <p:nvPr/>
        </p:nvCxnSpPr>
        <p:spPr>
          <a:xfrm flipH="1">
            <a:off x="3227430" y="5272979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7115EA-16B2-4EFA-ABA1-CC6CD01E1A6B}"/>
              </a:ext>
            </a:extLst>
          </p:cNvPr>
          <p:cNvCxnSpPr>
            <a:cxnSpLocks/>
          </p:cNvCxnSpPr>
          <p:nvPr/>
        </p:nvCxnSpPr>
        <p:spPr>
          <a:xfrm flipH="1">
            <a:off x="3298268" y="5272979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7CEA504-C70E-4489-9103-0A74FD598CBB}"/>
              </a:ext>
            </a:extLst>
          </p:cNvPr>
          <p:cNvCxnSpPr>
            <a:cxnSpLocks/>
          </p:cNvCxnSpPr>
          <p:nvPr/>
        </p:nvCxnSpPr>
        <p:spPr>
          <a:xfrm flipH="1">
            <a:off x="7012366" y="1836356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50DB0E-8D1A-4847-9334-A8732DF829AB}"/>
              </a:ext>
            </a:extLst>
          </p:cNvPr>
          <p:cNvCxnSpPr>
            <a:cxnSpLocks/>
          </p:cNvCxnSpPr>
          <p:nvPr/>
        </p:nvCxnSpPr>
        <p:spPr>
          <a:xfrm flipH="1">
            <a:off x="7006792" y="2278095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92F97A-599D-4398-935B-D58A2A69B11F}"/>
              </a:ext>
            </a:extLst>
          </p:cNvPr>
          <p:cNvCxnSpPr>
            <a:cxnSpLocks/>
          </p:cNvCxnSpPr>
          <p:nvPr/>
        </p:nvCxnSpPr>
        <p:spPr>
          <a:xfrm flipH="1">
            <a:off x="7141166" y="2714176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A3CCA8-5BDD-4E82-A6A4-31879C42EF88}"/>
              </a:ext>
            </a:extLst>
          </p:cNvPr>
          <p:cNvCxnSpPr>
            <a:cxnSpLocks/>
          </p:cNvCxnSpPr>
          <p:nvPr/>
        </p:nvCxnSpPr>
        <p:spPr>
          <a:xfrm flipH="1">
            <a:off x="7168795" y="3065997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E88C3C-D9C9-4C0D-B964-B279BB4C709E}"/>
              </a:ext>
            </a:extLst>
          </p:cNvPr>
          <p:cNvCxnSpPr>
            <a:cxnSpLocks/>
          </p:cNvCxnSpPr>
          <p:nvPr/>
        </p:nvCxnSpPr>
        <p:spPr>
          <a:xfrm flipH="1">
            <a:off x="7240752" y="3079040"/>
            <a:ext cx="162003" cy="5129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817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C05592-7A86-47A5-BAAE-AC3C1C471CE4}"/>
              </a:ext>
            </a:extLst>
          </p:cNvPr>
          <p:cNvSpPr/>
          <p:nvPr/>
        </p:nvSpPr>
        <p:spPr>
          <a:xfrm>
            <a:off x="0" y="953714"/>
            <a:ext cx="12192000" cy="54119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9E34EB-FFC8-488E-98E1-4EB77FEAD837}"/>
              </a:ext>
            </a:extLst>
          </p:cNvPr>
          <p:cNvSpPr txBox="1"/>
          <p:nvPr/>
        </p:nvSpPr>
        <p:spPr>
          <a:xfrm>
            <a:off x="2028092" y="1033175"/>
            <a:ext cx="385689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Ngôi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Arial-Rounded"/>
              <a:cs typeface="Arial-Rounded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7305B9-8E68-4278-BD51-C9D81AFD7D58}"/>
              </a:ext>
            </a:extLst>
          </p:cNvPr>
          <p:cNvSpPr txBox="1"/>
          <p:nvPr/>
        </p:nvSpPr>
        <p:spPr>
          <a:xfrm>
            <a:off x="637049" y="1842014"/>
            <a:ext cx="3698632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ngõ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xuyến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chùm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chim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lảnh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lót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thơm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phức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Rạ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sân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phơi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1E9E2A24-6454-4EF2-A467-B484022979B5}"/>
              </a:ext>
            </a:extLst>
          </p:cNvPr>
          <p:cNvSpPr/>
          <p:nvPr/>
        </p:nvSpPr>
        <p:spPr>
          <a:xfrm>
            <a:off x="4049908" y="4653396"/>
            <a:ext cx="3458308" cy="1360542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Đọc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3200" b="1" kern="0" dirty="0" err="1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Arial-Rounded" pitchFamily="34" charset="0"/>
              </a:rPr>
              <a:t>nối</a:t>
            </a:r>
            <a:r>
              <a:rPr lang="en-US" sz="3200" b="1" kern="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3200" b="1" kern="0" dirty="0" err="1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Arial-Rounded" pitchFamily="34" charset="0"/>
              </a:rPr>
              <a:t>tiếp</a:t>
            </a:r>
            <a:r>
              <a:rPr lang="en-US" sz="3200" b="1" kern="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3200" b="1" kern="0" dirty="0" err="1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Arial-Rounded" pitchFamily="34" charset="0"/>
              </a:rPr>
              <a:t>khổ</a:t>
            </a:r>
            <a:r>
              <a:rPr lang="en-US" sz="3200" b="1" kern="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3200" b="1" kern="0" dirty="0" err="1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ea typeface="Arial-Rounded"/>
                <a:cs typeface="Arial-Rounded" pitchFamily="34" charset="0"/>
              </a:rPr>
              <a:t>thơ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D00588-9A5D-496F-9DFA-B099C79E92CA}"/>
              </a:ext>
            </a:extLst>
          </p:cNvPr>
          <p:cNvGrpSpPr/>
          <p:nvPr/>
        </p:nvGrpSpPr>
        <p:grpSpPr>
          <a:xfrm>
            <a:off x="7584831" y="1033175"/>
            <a:ext cx="4456315" cy="5093643"/>
            <a:chOff x="5459303" y="945573"/>
            <a:chExt cx="2658636" cy="3725986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1B6A9D95-D0FE-45E9-8869-0ECDC35D14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0" t="56286" r="36527" b="15278"/>
            <a:stretch/>
          </p:blipFill>
          <p:spPr bwMode="auto">
            <a:xfrm>
              <a:off x="5459303" y="2814776"/>
              <a:ext cx="2658636" cy="18567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46398365-0191-4DD6-9838-0F108045FD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2" t="23611" r="36527" b="43713"/>
            <a:stretch/>
          </p:blipFill>
          <p:spPr bwMode="auto">
            <a:xfrm>
              <a:off x="5459303" y="945573"/>
              <a:ext cx="2658636" cy="21336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ED8D19D-BC22-46F4-AD0A-C2DA5F03E138}"/>
              </a:ext>
            </a:extLst>
          </p:cNvPr>
          <p:cNvSpPr txBox="1"/>
          <p:nvPr/>
        </p:nvSpPr>
        <p:spPr>
          <a:xfrm>
            <a:off x="4412296" y="1842014"/>
            <a:ext cx="35445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ngồi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Gỗ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ca.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                     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427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C05592-7A86-47A5-BAAE-AC3C1C471CE4}"/>
              </a:ext>
            </a:extLst>
          </p:cNvPr>
          <p:cNvSpPr/>
          <p:nvPr/>
        </p:nvSpPr>
        <p:spPr>
          <a:xfrm>
            <a:off x="0" y="953714"/>
            <a:ext cx="12192000" cy="54119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9E34EB-FFC8-488E-98E1-4EB77FEAD837}"/>
              </a:ext>
            </a:extLst>
          </p:cNvPr>
          <p:cNvSpPr txBox="1"/>
          <p:nvPr/>
        </p:nvSpPr>
        <p:spPr>
          <a:xfrm>
            <a:off x="2028092" y="1033175"/>
            <a:ext cx="385689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Ngôi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Arial-Rounded"/>
              <a:cs typeface="Arial-Rounded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7305B9-8E68-4278-BD51-C9D81AFD7D58}"/>
              </a:ext>
            </a:extLst>
          </p:cNvPr>
          <p:cNvSpPr txBox="1"/>
          <p:nvPr/>
        </p:nvSpPr>
        <p:spPr>
          <a:xfrm>
            <a:off x="637049" y="1842014"/>
            <a:ext cx="3698632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ngõ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xuyến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chùm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chim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lảnh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lót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thơm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phức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Rạ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sân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phơi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1E9E2A24-6454-4EF2-A467-B484022979B5}"/>
              </a:ext>
            </a:extLst>
          </p:cNvPr>
          <p:cNvSpPr/>
          <p:nvPr/>
        </p:nvSpPr>
        <p:spPr>
          <a:xfrm>
            <a:off x="4049908" y="4653396"/>
            <a:ext cx="3458308" cy="1360542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Đọc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toàn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 pitchFamily="34" charset="0"/>
              </a:rPr>
              <a:t>bài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D00588-9A5D-496F-9DFA-B099C79E92CA}"/>
              </a:ext>
            </a:extLst>
          </p:cNvPr>
          <p:cNvGrpSpPr/>
          <p:nvPr/>
        </p:nvGrpSpPr>
        <p:grpSpPr>
          <a:xfrm>
            <a:off x="7584831" y="1033175"/>
            <a:ext cx="4456315" cy="5093643"/>
            <a:chOff x="5459303" y="945573"/>
            <a:chExt cx="2658636" cy="3725986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1B6A9D95-D0FE-45E9-8869-0ECDC35D14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0" t="56286" r="36527" b="15278"/>
            <a:stretch/>
          </p:blipFill>
          <p:spPr bwMode="auto">
            <a:xfrm>
              <a:off x="5459303" y="2814776"/>
              <a:ext cx="2658636" cy="18567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46398365-0191-4DD6-9838-0F108045FD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2" t="23611" r="36527" b="43713"/>
            <a:stretch/>
          </p:blipFill>
          <p:spPr bwMode="auto">
            <a:xfrm>
              <a:off x="5459303" y="945573"/>
              <a:ext cx="2658636" cy="21336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ED8D19D-BC22-46F4-AD0A-C2DA5F03E138}"/>
              </a:ext>
            </a:extLst>
          </p:cNvPr>
          <p:cNvSpPr txBox="1"/>
          <p:nvPr/>
        </p:nvSpPr>
        <p:spPr>
          <a:xfrm>
            <a:off x="4412296" y="1842014"/>
            <a:ext cx="35445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Gỗ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ca.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                     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812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1896450" y="516747"/>
            <a:ext cx="10026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pPr algn="just"/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chùm</a:t>
            </a:r>
            <a:r>
              <a:rPr lang="en-US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phơi</a:t>
            </a:r>
            <a:r>
              <a:rPr lang="en-US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25792" y="343472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rgbClr val="00B9F1"/>
                </a:solidFill>
                <a:latin typeface="+mj-lt"/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  <a:latin typeface="+mj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513C9E5B-5B7B-4DBD-91DA-6AE14C1D59EC}"/>
              </a:ext>
            </a:extLst>
          </p:cNvPr>
          <p:cNvSpPr/>
          <p:nvPr/>
        </p:nvSpPr>
        <p:spPr>
          <a:xfrm>
            <a:off x="872567" y="2003034"/>
            <a:ext cx="2334004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+mj-lt"/>
                <a:ea typeface="Arial-Rounded" pitchFamily="34" charset="0"/>
                <a:cs typeface="Arial-Rounded" pitchFamily="34" charset="0"/>
              </a:rPr>
              <a:t>chùm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C6D78AC8-2492-43E3-8134-2F6AE2F56CB5}"/>
              </a:ext>
            </a:extLst>
          </p:cNvPr>
          <p:cNvSpPr/>
          <p:nvPr/>
        </p:nvSpPr>
        <p:spPr>
          <a:xfrm>
            <a:off x="5008232" y="1900843"/>
            <a:ext cx="2410581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+mj-lt"/>
                <a:ea typeface="Arial-Rounded" pitchFamily="34" charset="0"/>
                <a:cs typeface="Arial-Rounded" pitchFamily="34" charset="0"/>
              </a:rPr>
              <a:t>phơi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758CA85-D927-48C3-93F4-96F8BCE9ADCD}"/>
              </a:ext>
            </a:extLst>
          </p:cNvPr>
          <p:cNvSpPr/>
          <p:nvPr/>
        </p:nvSpPr>
        <p:spPr>
          <a:xfrm>
            <a:off x="8971535" y="2036913"/>
            <a:ext cx="2410581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+mj-lt"/>
                <a:ea typeface="Arial-Rounded" pitchFamily="34" charset="0"/>
                <a:cs typeface="Arial-Rounded" pitchFamily="34" charset="0"/>
              </a:rPr>
              <a:t>nước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ECE71F7-B559-4E73-905F-EC74DC536510}"/>
              </a:ext>
            </a:extLst>
          </p:cNvPr>
          <p:cNvGrpSpPr/>
          <p:nvPr/>
        </p:nvGrpSpPr>
        <p:grpSpPr>
          <a:xfrm>
            <a:off x="685951" y="2904965"/>
            <a:ext cx="2386507" cy="708172"/>
            <a:chOff x="777446" y="2168380"/>
            <a:chExt cx="1411804" cy="708172"/>
          </a:xfrm>
        </p:grpSpPr>
        <p:sp>
          <p:nvSpPr>
            <p:cNvPr id="112" name="Right Arrow 3">
              <a:extLst>
                <a:ext uri="{FF2B5EF4-FFF2-40B4-BE49-F238E27FC236}">
                  <a16:creationId xmlns:a16="http://schemas.microsoft.com/office/drawing/2014/main" id="{7B9F0284-1568-44B7-B3B6-FBE84D325462}"/>
                </a:ext>
              </a:extLst>
            </p:cNvPr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13" name="Right Arrow 10">
              <a:extLst>
                <a:ext uri="{FF2B5EF4-FFF2-40B4-BE49-F238E27FC236}">
                  <a16:creationId xmlns:a16="http://schemas.microsoft.com/office/drawing/2014/main" id="{F9437221-D332-4DEF-8F53-58EAD6620088}"/>
                </a:ext>
              </a:extLst>
            </p:cNvPr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14" name="Right Arrow 11">
              <a:extLst>
                <a:ext uri="{FF2B5EF4-FFF2-40B4-BE49-F238E27FC236}">
                  <a16:creationId xmlns:a16="http://schemas.microsoft.com/office/drawing/2014/main" id="{6E1E2E82-5FF8-44EA-AF8E-A8CF829B58FF}"/>
                </a:ext>
              </a:extLst>
            </p:cNvPr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2C43622-CD48-4F37-8FAB-29836463536E}"/>
              </a:ext>
            </a:extLst>
          </p:cNvPr>
          <p:cNvGrpSpPr/>
          <p:nvPr/>
        </p:nvGrpSpPr>
        <p:grpSpPr>
          <a:xfrm>
            <a:off x="4958880" y="2923259"/>
            <a:ext cx="2386507" cy="708172"/>
            <a:chOff x="777446" y="2168380"/>
            <a:chExt cx="1411804" cy="708172"/>
          </a:xfrm>
        </p:grpSpPr>
        <p:sp>
          <p:nvSpPr>
            <p:cNvPr id="116" name="Right Arrow 14">
              <a:extLst>
                <a:ext uri="{FF2B5EF4-FFF2-40B4-BE49-F238E27FC236}">
                  <a16:creationId xmlns:a16="http://schemas.microsoft.com/office/drawing/2014/main" id="{E20C6828-41AA-46DA-8091-1BA9A4F6D2F5}"/>
                </a:ext>
              </a:extLst>
            </p:cNvPr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17" name="Right Arrow 15">
              <a:extLst>
                <a:ext uri="{FF2B5EF4-FFF2-40B4-BE49-F238E27FC236}">
                  <a16:creationId xmlns:a16="http://schemas.microsoft.com/office/drawing/2014/main" id="{DEECD19F-E34B-4670-8A2B-9015E82751F9}"/>
                </a:ext>
              </a:extLst>
            </p:cNvPr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18" name="Right Arrow 16">
              <a:extLst>
                <a:ext uri="{FF2B5EF4-FFF2-40B4-BE49-F238E27FC236}">
                  <a16:creationId xmlns:a16="http://schemas.microsoft.com/office/drawing/2014/main" id="{B18DE14B-4155-4B42-AF70-7C7B3661B4C3}"/>
                </a:ext>
              </a:extLst>
            </p:cNvPr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F06AEBE-5C13-42F3-9D3A-2012AD26ACC6}"/>
              </a:ext>
            </a:extLst>
          </p:cNvPr>
          <p:cNvGrpSpPr/>
          <p:nvPr/>
        </p:nvGrpSpPr>
        <p:grpSpPr>
          <a:xfrm>
            <a:off x="8911133" y="2987393"/>
            <a:ext cx="2386507" cy="708172"/>
            <a:chOff x="777446" y="2168380"/>
            <a:chExt cx="1411804" cy="708172"/>
          </a:xfrm>
        </p:grpSpPr>
        <p:sp>
          <p:nvSpPr>
            <p:cNvPr id="120" name="Right Arrow 18">
              <a:extLst>
                <a:ext uri="{FF2B5EF4-FFF2-40B4-BE49-F238E27FC236}">
                  <a16:creationId xmlns:a16="http://schemas.microsoft.com/office/drawing/2014/main" id="{9449D83E-2075-4B8C-AC31-97839C3A5DA7}"/>
                </a:ext>
              </a:extLst>
            </p:cNvPr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21" name="Right Arrow 19">
              <a:extLst>
                <a:ext uri="{FF2B5EF4-FFF2-40B4-BE49-F238E27FC236}">
                  <a16:creationId xmlns:a16="http://schemas.microsoft.com/office/drawing/2014/main" id="{78FC77B7-C80A-401B-B87E-9D4159BFF1EE}"/>
                </a:ext>
              </a:extLst>
            </p:cNvPr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22" name="Right Arrow 20">
              <a:extLst>
                <a:ext uri="{FF2B5EF4-FFF2-40B4-BE49-F238E27FC236}">
                  <a16:creationId xmlns:a16="http://schemas.microsoft.com/office/drawing/2014/main" id="{B907800F-594D-48E1-A5D3-A8CE7BCF5B67}"/>
                </a:ext>
              </a:extLst>
            </p:cNvPr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5FA76A5-99B2-47D7-9EF4-3D30B450621D}"/>
              </a:ext>
            </a:extLst>
          </p:cNvPr>
          <p:cNvSpPr/>
          <p:nvPr/>
        </p:nvSpPr>
        <p:spPr>
          <a:xfrm rot="1414773">
            <a:off x="178836" y="3645011"/>
            <a:ext cx="108174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lúm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2F73B24-74CE-4EA5-9790-34278737BD05}"/>
              </a:ext>
            </a:extLst>
          </p:cNvPr>
          <p:cNvSpPr/>
          <p:nvPr/>
        </p:nvSpPr>
        <p:spPr>
          <a:xfrm>
            <a:off x="1447197" y="3835953"/>
            <a:ext cx="108174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um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AFD9038-B327-43F2-AFC4-44562ADA922E}"/>
              </a:ext>
            </a:extLst>
          </p:cNvPr>
          <p:cNvSpPr/>
          <p:nvPr/>
        </p:nvSpPr>
        <p:spPr>
          <a:xfrm rot="20743700">
            <a:off x="2683274" y="3686985"/>
            <a:ext cx="1081748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hùm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ECACA9A-DC15-4972-B1CE-7D920D73780C}"/>
              </a:ext>
            </a:extLst>
          </p:cNvPr>
          <p:cNvSpPr/>
          <p:nvPr/>
        </p:nvSpPr>
        <p:spPr>
          <a:xfrm rot="1414773">
            <a:off x="4372185" y="3729241"/>
            <a:ext cx="108174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chơi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C61E589-4BC9-406B-846A-1EEACE25C908}"/>
              </a:ext>
            </a:extLst>
          </p:cNvPr>
          <p:cNvSpPr/>
          <p:nvPr/>
        </p:nvSpPr>
        <p:spPr>
          <a:xfrm>
            <a:off x="5563768" y="3953616"/>
            <a:ext cx="108174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bới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653F3E0-DD8F-4771-A5BE-82B934642C48}"/>
              </a:ext>
            </a:extLst>
          </p:cNvPr>
          <p:cNvSpPr/>
          <p:nvPr/>
        </p:nvSpPr>
        <p:spPr>
          <a:xfrm rot="20743700">
            <a:off x="6777787" y="3844656"/>
            <a:ext cx="1081748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đợi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F6B1C36-D92D-4D14-993F-64CD6FA59396}"/>
              </a:ext>
            </a:extLst>
          </p:cNvPr>
          <p:cNvSpPr/>
          <p:nvPr/>
        </p:nvSpPr>
        <p:spPr>
          <a:xfrm rot="1414773">
            <a:off x="8165348" y="3598905"/>
            <a:ext cx="108174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được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3544551-578F-4666-A44A-4A684A944DD2}"/>
              </a:ext>
            </a:extLst>
          </p:cNvPr>
          <p:cNvSpPr/>
          <p:nvPr/>
        </p:nvSpPr>
        <p:spPr>
          <a:xfrm>
            <a:off x="9517842" y="3875014"/>
            <a:ext cx="1128253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thước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EA8418E-B21B-44D5-8C05-071788A3B298}"/>
              </a:ext>
            </a:extLst>
          </p:cNvPr>
          <p:cNvSpPr/>
          <p:nvPr/>
        </p:nvSpPr>
        <p:spPr>
          <a:xfrm rot="20743700">
            <a:off x="10942566" y="3739268"/>
            <a:ext cx="982085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lược</a:t>
            </a:r>
            <a:endParaRPr lang="en-US" sz="2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17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8" grpId="0" animBg="1"/>
      <p:bldP spid="109" grpId="0" animBg="1"/>
      <p:bldP spid="110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812384" y="1028944"/>
            <a:ext cx="7885603" cy="5042763"/>
            <a:chOff x="2516470" y="548138"/>
            <a:chExt cx="7443321" cy="4759928"/>
          </a:xfrm>
        </p:grpSpPr>
        <p:sp>
          <p:nvSpPr>
            <p:cNvPr id="40" name="云形 39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  <p:sp>
          <p:nvSpPr>
            <p:cNvPr id="41" name="云形 40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970481" y="276334"/>
            <a:ext cx="318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en-US" altLang="zh-CN" sz="3600" dirty="0" err="1">
                <a:latin typeface="+mj-lt"/>
              </a:rPr>
              <a:t>Trả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lời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câu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hỏi</a:t>
            </a:r>
            <a:endParaRPr lang="zh-CN" altLang="en-US" sz="3600" dirty="0">
              <a:latin typeface="+mj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</a:endParaRPr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</a:endParaRP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721815" y="296939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rgbClr val="00B9F1"/>
                </a:solidFill>
                <a:latin typeface="+mj-lt"/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>
                <a:solidFill>
                  <a:srgbClr val="00B9F1"/>
                </a:solidFill>
                <a:latin typeface="+mj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054831" y="3005027"/>
            <a:ext cx="482400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3600" dirty="0">
              <a:latin typeface="+mj-lt"/>
            </a:endParaRPr>
          </a:p>
          <a:p>
            <a:r>
              <a:rPr lang="en-US" altLang="zh-CN" sz="3600" dirty="0" err="1">
                <a:latin typeface="+mj-lt"/>
              </a:rPr>
              <a:t>Trước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ngõ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nhà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bạn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nhỏ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có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hàng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xoan</a:t>
            </a:r>
            <a:endParaRPr lang="en-US" altLang="zh-CN" sz="3600" dirty="0">
              <a:latin typeface="+mj-lt"/>
            </a:endParaRPr>
          </a:p>
          <a:p>
            <a:endParaRPr lang="en-US" altLang="zh-CN" sz="3600" dirty="0"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75" y="1095989"/>
            <a:ext cx="5045617" cy="504561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66485" y="2347057"/>
            <a:ext cx="467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a.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Trước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ngõ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bạn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nhỏ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gì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42653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812384" y="1028944"/>
            <a:ext cx="7885603" cy="5042763"/>
            <a:chOff x="2516470" y="548138"/>
            <a:chExt cx="7443321" cy="4759928"/>
          </a:xfrm>
        </p:grpSpPr>
        <p:sp>
          <p:nvSpPr>
            <p:cNvPr id="40" name="云形 39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  <p:sp>
          <p:nvSpPr>
            <p:cNvPr id="41" name="云形 40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970481" y="276334"/>
            <a:ext cx="318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en-US" altLang="zh-CN" sz="3600" dirty="0" err="1">
                <a:latin typeface="+mj-lt"/>
              </a:rPr>
              <a:t>Trả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lời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câu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hỏi</a:t>
            </a:r>
            <a:endParaRPr lang="zh-CN" altLang="en-US" sz="3600" dirty="0">
              <a:latin typeface="+mj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</a:endParaRPr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</a:endParaRP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721815" y="296939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rgbClr val="00B9F1"/>
                </a:solidFill>
                <a:latin typeface="+mj-lt"/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>
                <a:solidFill>
                  <a:srgbClr val="00B9F1"/>
                </a:solidFill>
                <a:latin typeface="+mj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970481" y="3005027"/>
            <a:ext cx="490835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3600" dirty="0">
              <a:latin typeface="+mj-lt"/>
            </a:endParaRPr>
          </a:p>
          <a:p>
            <a:r>
              <a:rPr lang="en-US" altLang="zh-CN" sz="3600" dirty="0" err="1">
                <a:latin typeface="+mj-lt"/>
              </a:rPr>
              <a:t>Tiếng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chim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hót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đầu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hồi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lảnh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lót</a:t>
            </a:r>
            <a:endParaRPr lang="en-US" altLang="zh-CN" sz="3600" dirty="0">
              <a:latin typeface="+mj-lt"/>
            </a:endParaRPr>
          </a:p>
          <a:p>
            <a:endParaRPr lang="en-US" altLang="zh-CN" sz="3600" dirty="0"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75" y="1095989"/>
            <a:ext cx="5045617" cy="504561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70481" y="2351782"/>
            <a:ext cx="4592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b.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Tiếng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chim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hót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ở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đầu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hồi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như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thế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167261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812384" y="1028944"/>
            <a:ext cx="7885603" cy="5042763"/>
            <a:chOff x="2516470" y="548138"/>
            <a:chExt cx="7443321" cy="4759928"/>
          </a:xfrm>
        </p:grpSpPr>
        <p:sp>
          <p:nvSpPr>
            <p:cNvPr id="40" name="云形 39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  <p:sp>
          <p:nvSpPr>
            <p:cNvPr id="41" name="云形 40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970481" y="276334"/>
            <a:ext cx="318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en-US" altLang="zh-CN" sz="3600" dirty="0" err="1">
                <a:latin typeface="+mj-lt"/>
              </a:rPr>
              <a:t>Trả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lời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câu</a:t>
            </a:r>
            <a:r>
              <a:rPr lang="en-US" altLang="zh-CN" sz="3600" dirty="0">
                <a:latin typeface="+mj-lt"/>
              </a:rPr>
              <a:t> </a:t>
            </a:r>
            <a:r>
              <a:rPr lang="en-US" altLang="zh-CN" sz="3600" dirty="0" err="1">
                <a:latin typeface="+mj-lt"/>
              </a:rPr>
              <a:t>hỏi</a:t>
            </a:r>
            <a:endParaRPr lang="zh-CN" altLang="en-US" sz="3600" dirty="0">
              <a:latin typeface="+mj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</a:endParaRPr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+mj-lt"/>
                </a:endParaRP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721815" y="296939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rgbClr val="00B9F1"/>
                </a:solidFill>
                <a:latin typeface="+mj-lt"/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>
                <a:solidFill>
                  <a:srgbClr val="00B9F1"/>
                </a:solidFill>
                <a:latin typeface="+mj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+mj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332234" y="3285538"/>
            <a:ext cx="4321668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3600" dirty="0">
              <a:latin typeface="+mj-lt"/>
            </a:endParaRPr>
          </a:p>
          <a:p>
            <a:pPr lvl="0" algn="just" defTabSz="913910">
              <a:defRPr/>
            </a:pPr>
            <a:r>
              <a:rPr lang="en-US" sz="3600" dirty="0" err="1">
                <a:solidFill>
                  <a:prstClr val="black"/>
                </a:solidFill>
                <a:cs typeface="Arial-Rounded" pitchFamily="34" charset="0"/>
              </a:rPr>
              <a:t>Mái</a:t>
            </a:r>
            <a:r>
              <a:rPr lang="en-US" sz="3600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Arial-Rounded" pitchFamily="34" charset="0"/>
              </a:rPr>
              <a:t>vàng</a:t>
            </a:r>
            <a:r>
              <a:rPr lang="en-US" sz="3600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Arial-Rounded" pitchFamily="34" charset="0"/>
              </a:rPr>
              <a:t>thơm</a:t>
            </a:r>
            <a:r>
              <a:rPr lang="en-US" sz="3600" dirty="0">
                <a:solidFill>
                  <a:prstClr val="black"/>
                </a:solidFill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Arial-Rounded" pitchFamily="34" charset="0"/>
              </a:rPr>
              <a:t>phức</a:t>
            </a:r>
            <a:endParaRPr lang="en-US" sz="3600" dirty="0">
              <a:solidFill>
                <a:prstClr val="black"/>
              </a:solidFill>
              <a:cs typeface="Arial-Rounded" pitchFamily="34" charset="0"/>
            </a:endParaRPr>
          </a:p>
          <a:p>
            <a:endParaRPr lang="en-US" altLang="zh-CN" sz="3600" dirty="0"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75" y="1095989"/>
            <a:ext cx="5045617" cy="504561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70481" y="2351782"/>
            <a:ext cx="4592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Câu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thơ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nói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về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ảnh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mái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altLang="zh-CN" sz="3600" dirty="0">
                <a:solidFill>
                  <a:srgbClr val="FF0000"/>
                </a:solidFill>
                <a:latin typeface="+mj-lt"/>
              </a:rPr>
              <a:t>?	</a:t>
            </a:r>
          </a:p>
        </p:txBody>
      </p:sp>
    </p:spTree>
    <p:extLst>
      <p:ext uri="{BB962C8B-B14F-4D97-AF65-F5344CB8AC3E}">
        <p14:creationId xmlns:p14="http://schemas.microsoft.com/office/powerpoint/2010/main" val="2448990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46"/>
          <p:cNvSpPr/>
          <p:nvPr/>
        </p:nvSpPr>
        <p:spPr>
          <a:xfrm>
            <a:off x="1186066" y="1704458"/>
            <a:ext cx="10056365" cy="39762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19591" y="430118"/>
            <a:ext cx="646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en-US" altLang="zh-CN" dirty="0" err="1">
                <a:latin typeface="+mj-lt"/>
              </a:rPr>
              <a:t>Học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thuộc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lòng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khổ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thơ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đầu</a:t>
            </a:r>
            <a:endParaRPr lang="zh-CN" altLang="en-US" dirty="0">
              <a:latin typeface="+mj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48933" y="256843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05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60300" y="1704458"/>
            <a:ext cx="1942151" cy="1281506"/>
            <a:chOff x="1443866" y="1189407"/>
            <a:chExt cx="1942151" cy="1281506"/>
          </a:xfrm>
        </p:grpSpPr>
        <p:grpSp>
          <p:nvGrpSpPr>
            <p:cNvPr id="38" name="组合 37"/>
            <p:cNvGrpSpPr/>
            <p:nvPr/>
          </p:nvGrpSpPr>
          <p:grpSpPr>
            <a:xfrm>
              <a:off x="2112960" y="1481413"/>
              <a:ext cx="1273057" cy="814107"/>
              <a:chOff x="2516470" y="548138"/>
              <a:chExt cx="7443321" cy="4759928"/>
            </a:xfrm>
          </p:grpSpPr>
          <p:sp>
            <p:nvSpPr>
              <p:cNvPr id="39" name="云形 38"/>
              <p:cNvSpPr/>
              <p:nvPr/>
            </p:nvSpPr>
            <p:spPr>
              <a:xfrm>
                <a:off x="2516470" y="548138"/>
                <a:ext cx="7443321" cy="4759928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rgbClr val="8ACFEA"/>
                    </a:solidFill>
                  </a:rPr>
                  <a:t>01</a:t>
                </a:r>
                <a:endParaRPr lang="zh-CN" altLang="en-US" sz="2800" b="1" dirty="0">
                  <a:solidFill>
                    <a:srgbClr val="8ACFEA"/>
                  </a:solidFill>
                </a:endParaRPr>
              </a:p>
            </p:txBody>
          </p:sp>
          <p:sp>
            <p:nvSpPr>
              <p:cNvPr id="40" name="云形 39"/>
              <p:cNvSpPr/>
              <p:nvPr/>
            </p:nvSpPr>
            <p:spPr>
              <a:xfrm>
                <a:off x="2922743" y="818421"/>
                <a:ext cx="6658840" cy="4258256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srgbClr val="8ACFEA"/>
                  </a:solidFill>
                </a:endParaRPr>
              </a:p>
            </p:txBody>
          </p:sp>
        </p:grp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866" y="1189407"/>
              <a:ext cx="1281506" cy="1281506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E058D4F-BF26-4B1C-A449-99397DC6DCAF}"/>
              </a:ext>
            </a:extLst>
          </p:cNvPr>
          <p:cNvSpPr txBox="1"/>
          <p:nvPr/>
        </p:nvSpPr>
        <p:spPr>
          <a:xfrm>
            <a:off x="4493446" y="2511180"/>
            <a:ext cx="399406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xoan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ngõ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xuyến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từng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chùm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8127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2" grpId="0"/>
      <p:bldP spid="4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-191814"/>
            <a:ext cx="12895093" cy="7946844"/>
            <a:chOff x="0" y="-221063"/>
            <a:chExt cx="12895093" cy="794684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498263" y="584038"/>
            <a:ext cx="7443321" cy="4759928"/>
            <a:chOff x="2516470" y="548138"/>
            <a:chExt cx="7443321" cy="4759928"/>
          </a:xfrm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77" y="2581210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6" y="443759"/>
            <a:ext cx="2981702" cy="4020157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4090645" y="1684395"/>
            <a:ext cx="3941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Vẽ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ngôi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nhà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em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yêu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thích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và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đặt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tên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cho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bức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tranh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em</a:t>
            </a:r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vẽ</a:t>
            </a:r>
            <a:endParaRPr lang="en-US" altLang="zh-CN" sz="4000" b="1" dirty="0">
              <a:solidFill>
                <a:srgbClr val="8ACF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方正汉真广标简体" panose="02000000000000000000" pitchFamily="2" charset="-12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50A8CC-8C63-4D38-859D-9EC2D3B59D69}"/>
              </a:ext>
            </a:extLst>
          </p:cNvPr>
          <p:cNvSpPr txBox="1"/>
          <p:nvPr/>
        </p:nvSpPr>
        <p:spPr>
          <a:xfrm>
            <a:off x="3387472" y="-33690"/>
            <a:ext cx="908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6600"/>
                </a:solidFill>
              </a:rPr>
              <a:t>Thiết</a:t>
            </a:r>
            <a:r>
              <a:rPr lang="en-US" sz="2000" dirty="0">
                <a:solidFill>
                  <a:srgbClr val="FF6600"/>
                </a:solidFill>
              </a:rPr>
              <a:t> </a:t>
            </a:r>
            <a:r>
              <a:rPr lang="en-US" sz="2000" dirty="0" err="1">
                <a:solidFill>
                  <a:srgbClr val="FF6600"/>
                </a:solidFill>
              </a:rPr>
              <a:t>kế</a:t>
            </a:r>
            <a:r>
              <a:rPr lang="en-US" sz="2000" dirty="0">
                <a:solidFill>
                  <a:srgbClr val="FF6600"/>
                </a:solidFill>
              </a:rPr>
              <a:t> : </a:t>
            </a:r>
            <a:r>
              <a:rPr lang="en-US" sz="2000" dirty="0" err="1">
                <a:solidFill>
                  <a:srgbClr val="FF6600"/>
                </a:solidFill>
              </a:rPr>
              <a:t>Hương</a:t>
            </a:r>
            <a:r>
              <a:rPr lang="en-US" sz="2000" dirty="0">
                <a:solidFill>
                  <a:srgbClr val="FF6600"/>
                </a:solidFill>
              </a:rPr>
              <a:t> </a:t>
            </a:r>
            <a:r>
              <a:rPr lang="en-US" sz="2000" dirty="0" err="1">
                <a:solidFill>
                  <a:srgbClr val="FF6600"/>
                </a:solidFill>
              </a:rPr>
              <a:t>Thảo</a:t>
            </a:r>
            <a:r>
              <a:rPr lang="en-US" sz="2000" dirty="0">
                <a:solidFill>
                  <a:srgbClr val="FF6600"/>
                </a:solidFill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638495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21063"/>
            <a:ext cx="12895093" cy="7946844"/>
            <a:chOff x="0" y="-221063"/>
            <a:chExt cx="12895093" cy="7946844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2516470" y="548138"/>
            <a:ext cx="7443321" cy="4759928"/>
            <a:chOff x="2516470" y="548138"/>
            <a:chExt cx="7443321" cy="4759928"/>
          </a:xfrm>
        </p:grpSpPr>
        <p:sp>
          <p:nvSpPr>
            <p:cNvPr id="21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2" y="3769651"/>
            <a:ext cx="1343455" cy="1343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28" y="544720"/>
            <a:ext cx="1112666" cy="1112666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3" y="407859"/>
            <a:ext cx="2981702" cy="4020157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3705134" y="1690382"/>
            <a:ext cx="4853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Chào</a:t>
            </a:r>
            <a:r>
              <a:rPr lang="en-US" altLang="zh-CN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tạm</a:t>
            </a:r>
            <a:r>
              <a:rPr lang="en-US" altLang="zh-CN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biệt</a:t>
            </a:r>
            <a:r>
              <a:rPr lang="en-US" altLang="zh-CN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các</a:t>
            </a:r>
            <a:r>
              <a:rPr lang="en-US" altLang="zh-CN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6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em</a:t>
            </a:r>
            <a:r>
              <a:rPr lang="en-US" altLang="zh-CN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!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9913428" y="618813"/>
            <a:ext cx="1633494" cy="1044603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0954">
            <a:off x="10507206" y="920160"/>
            <a:ext cx="482031" cy="445033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598641" y="3543055"/>
            <a:ext cx="1891025" cy="1209291"/>
            <a:chOff x="392658" y="3679279"/>
            <a:chExt cx="1466266" cy="93766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38" y="2488701"/>
            <a:ext cx="2551261" cy="55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14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/>
        </p:nvSpPr>
        <p:spPr>
          <a:xfrm>
            <a:off x="11282492" y="657600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481812-CA6E-4CF7-A597-B03BE0D22F0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波形 3"/>
          <p:cNvSpPr/>
          <p:nvPr/>
        </p:nvSpPr>
        <p:spPr>
          <a:xfrm>
            <a:off x="848933" y="5170250"/>
            <a:ext cx="2439525" cy="784141"/>
          </a:xfrm>
          <a:prstGeom prst="wave">
            <a:avLst/>
          </a:prstGeom>
          <a:solidFill>
            <a:srgbClr val="FFC52F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波形 40"/>
          <p:cNvSpPr/>
          <p:nvPr/>
        </p:nvSpPr>
        <p:spPr>
          <a:xfrm>
            <a:off x="6777649" y="5100588"/>
            <a:ext cx="2439525" cy="784141"/>
          </a:xfrm>
          <a:prstGeom prst="wave">
            <a:avLst/>
          </a:prstGeom>
          <a:solidFill>
            <a:srgbClr val="8ACFEA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波形 41"/>
          <p:cNvSpPr/>
          <p:nvPr/>
        </p:nvSpPr>
        <p:spPr>
          <a:xfrm>
            <a:off x="9504045" y="5145785"/>
            <a:ext cx="2439525" cy="784141"/>
          </a:xfrm>
          <a:prstGeom prst="wave">
            <a:avLst/>
          </a:prstGeom>
          <a:solidFill>
            <a:srgbClr val="FF8203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 15"/>
          <p:cNvSpPr/>
          <p:nvPr/>
        </p:nvSpPr>
        <p:spPr>
          <a:xfrm>
            <a:off x="662622" y="5280392"/>
            <a:ext cx="2734614" cy="55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Ngôi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nhà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7" name="Rectangle 16"/>
          <p:cNvSpPr/>
          <p:nvPr/>
        </p:nvSpPr>
        <p:spPr>
          <a:xfrm>
            <a:off x="6530984" y="5247708"/>
            <a:ext cx="2734614" cy="55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Áo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mưa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8" name="Rectangle 17"/>
          <p:cNvSpPr/>
          <p:nvPr/>
        </p:nvSpPr>
        <p:spPr>
          <a:xfrm>
            <a:off x="9457386" y="5310317"/>
            <a:ext cx="2734614" cy="55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 err="1">
                <a:solidFill>
                  <a:srgbClr val="FF0000"/>
                </a:solidFill>
              </a:rPr>
              <a:t>Cái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</a:rPr>
              <a:t>võng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9" name="Rectangle 18"/>
          <p:cNvSpPr/>
          <p:nvPr/>
        </p:nvSpPr>
        <p:spPr>
          <a:xfrm>
            <a:off x="1430618" y="3498659"/>
            <a:ext cx="9112755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3910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lvl="0" algn="ctr" defTabSz="913910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xưa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034668" y="371100"/>
            <a:ext cx="350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pPr algn="just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848933" y="300241"/>
            <a:ext cx="1144670" cy="732005"/>
            <a:chOff x="1281153" y="5632171"/>
            <a:chExt cx="1466266" cy="937662"/>
          </a:xfrm>
        </p:grpSpPr>
        <p:sp>
          <p:nvSpPr>
            <p:cNvPr id="56" name="云形 55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01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57" name="云形 56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9" y="4733833"/>
            <a:ext cx="813325" cy="1096586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06" y="4730314"/>
            <a:ext cx="813325" cy="109658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702" y="4703867"/>
            <a:ext cx="813325" cy="1096586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324391" y="5841762"/>
            <a:ext cx="844400" cy="539985"/>
            <a:chOff x="1281153" y="5632171"/>
            <a:chExt cx="1466266" cy="937662"/>
          </a:xfrm>
        </p:grpSpPr>
        <p:sp>
          <p:nvSpPr>
            <p:cNvPr id="62" name="云形 6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3" name="云形 6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F346C9-F65B-458C-9A9F-8D4CEC041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14" y="1142388"/>
            <a:ext cx="2665112" cy="2241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D504E6-FD62-40BC-A8A8-A24D3C612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907" y="1118146"/>
            <a:ext cx="2215210" cy="2215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4D5350-9E59-4685-8EA0-005F12285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627" y="1129628"/>
            <a:ext cx="2262794" cy="2183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D32276-C7D3-478E-AB78-DF0A1E89F5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9802" y="1095147"/>
            <a:ext cx="2640795" cy="2176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E9038BC8-3668-435F-9E6C-95CBA84C97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77581" y="4999056"/>
            <a:ext cx="914400" cy="914400"/>
          </a:xfrm>
          <a:prstGeom prst="rect">
            <a:avLst/>
          </a:prstGeom>
        </p:spPr>
      </p:pic>
      <p:sp>
        <p:nvSpPr>
          <p:cNvPr id="53" name="波形 41">
            <a:extLst>
              <a:ext uri="{FF2B5EF4-FFF2-40B4-BE49-F238E27FC236}">
                <a16:creationId xmlns:a16="http://schemas.microsoft.com/office/drawing/2014/main" id="{C383EA0F-B403-4E66-91FF-174DB3C6A7A0}"/>
              </a:ext>
            </a:extLst>
          </p:cNvPr>
          <p:cNvSpPr/>
          <p:nvPr/>
        </p:nvSpPr>
        <p:spPr>
          <a:xfrm>
            <a:off x="3683456" y="5176963"/>
            <a:ext cx="2439525" cy="784141"/>
          </a:xfrm>
          <a:prstGeom prst="wav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59">
            <a:extLst>
              <a:ext uri="{FF2B5EF4-FFF2-40B4-BE49-F238E27FC236}">
                <a16:creationId xmlns:a16="http://schemas.microsoft.com/office/drawing/2014/main" id="{0E8AE890-A596-4ABD-AEAD-834F1A02D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13" y="4735045"/>
            <a:ext cx="813325" cy="1096586"/>
          </a:xfrm>
          <a:prstGeom prst="rect">
            <a:avLst/>
          </a:prstGeom>
        </p:spPr>
      </p:pic>
      <p:sp>
        <p:nvSpPr>
          <p:cNvPr id="64" name="Rectangle 16">
            <a:extLst>
              <a:ext uri="{FF2B5EF4-FFF2-40B4-BE49-F238E27FC236}">
                <a16:creationId xmlns:a16="http://schemas.microsoft.com/office/drawing/2014/main" id="{036A08AA-12C4-4162-9D3B-F3F914EAC871}"/>
              </a:ext>
            </a:extLst>
          </p:cNvPr>
          <p:cNvSpPr/>
          <p:nvPr/>
        </p:nvSpPr>
        <p:spPr>
          <a:xfrm>
            <a:off x="3813000" y="5317785"/>
            <a:ext cx="2734614" cy="550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 err="1">
                <a:solidFill>
                  <a:srgbClr val="FF0000"/>
                </a:solidFill>
              </a:rPr>
              <a:t>Chiếc</a:t>
            </a:r>
            <a:r>
              <a:rPr lang="en-US" altLang="zh-CN" sz="2400" b="1" dirty="0">
                <a:solidFill>
                  <a:srgbClr val="FF0000"/>
                </a:solidFill>
              </a:rPr>
              <a:t> ô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4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42" grpId="0" animBg="1"/>
      <p:bldP spid="26" grpId="0"/>
      <p:bldP spid="27" grpId="0"/>
      <p:bldP spid="28" grpId="0"/>
      <p:bldP spid="29" grpId="0"/>
      <p:bldP spid="39" grpId="0"/>
      <p:bldP spid="53" grpId="0" animBg="1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55" y="82062"/>
            <a:ext cx="12203350" cy="541801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955091" y="261412"/>
            <a:ext cx="318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en-US" altLang="zh-CN" dirty="0" err="1">
                <a:latin typeface="+mj-lt"/>
              </a:rPr>
              <a:t>Đọc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mẫu</a:t>
            </a:r>
            <a:endParaRPr lang="en-US" altLang="zh-CN" dirty="0">
              <a:latin typeface="+mj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10422" y="240776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6615" y="2589258"/>
            <a:ext cx="6096012" cy="6096012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4">
            <a:extLst>
              <a:ext uri="{FF2B5EF4-FFF2-40B4-BE49-F238E27FC236}">
                <a16:creationId xmlns:a16="http://schemas.microsoft.com/office/drawing/2014/main" id="{BC119725-2D69-43B7-A2E4-0593097AD4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558" y="3525882"/>
            <a:ext cx="3672528" cy="1708312"/>
          </a:xfrm>
          <a:prstGeom prst="rect">
            <a:avLst/>
          </a:prstGeom>
        </p:spPr>
      </p:pic>
      <p:pic>
        <p:nvPicPr>
          <p:cNvPr id="31" name="图片 4">
            <a:extLst>
              <a:ext uri="{FF2B5EF4-FFF2-40B4-BE49-F238E27FC236}">
                <a16:creationId xmlns:a16="http://schemas.microsoft.com/office/drawing/2014/main" id="{099AD19E-41E0-422B-B855-415427C245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757" y="3468362"/>
            <a:ext cx="3882638" cy="1806047"/>
          </a:xfrm>
          <a:prstGeom prst="rect">
            <a:avLst/>
          </a:prstGeom>
        </p:spPr>
      </p:pic>
      <p:pic>
        <p:nvPicPr>
          <p:cNvPr id="32" name="图片 4">
            <a:extLst>
              <a:ext uri="{FF2B5EF4-FFF2-40B4-BE49-F238E27FC236}">
                <a16:creationId xmlns:a16="http://schemas.microsoft.com/office/drawing/2014/main" id="{55EEFDF0-9322-4909-B75A-B2CEACD126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4163" y="1169507"/>
            <a:ext cx="3672528" cy="170831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9F5572C-74D3-494B-8B50-97B1BB8116A6}"/>
              </a:ext>
            </a:extLst>
          </p:cNvPr>
          <p:cNvSpPr txBox="1"/>
          <p:nvPr/>
        </p:nvSpPr>
        <p:spPr>
          <a:xfrm>
            <a:off x="1742774" y="4087650"/>
            <a:ext cx="141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Tay </a:t>
            </a:r>
            <a:r>
              <a:rPr lang="en-US" sz="3200" dirty="0" err="1"/>
              <a:t>dò</a:t>
            </a:r>
            <a:endParaRPr lang="en-US" sz="3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3E49A7-5534-4AC2-8332-638CB3F1E71B}"/>
              </a:ext>
            </a:extLst>
          </p:cNvPr>
          <p:cNvSpPr txBox="1"/>
          <p:nvPr/>
        </p:nvSpPr>
        <p:spPr>
          <a:xfrm>
            <a:off x="5318692" y="1783181"/>
            <a:ext cx="1858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Mắt</a:t>
            </a:r>
            <a:r>
              <a:rPr lang="en-US" sz="3200" dirty="0"/>
              <a:t> </a:t>
            </a:r>
            <a:r>
              <a:rPr lang="en-US" sz="3200" dirty="0" err="1"/>
              <a:t>dõi</a:t>
            </a:r>
            <a:endParaRPr lang="en-US" sz="3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40EE70-47EE-4BE8-8A17-0FF95C2518D1}"/>
              </a:ext>
            </a:extLst>
          </p:cNvPr>
          <p:cNvSpPr txBox="1"/>
          <p:nvPr/>
        </p:nvSpPr>
        <p:spPr>
          <a:xfrm>
            <a:off x="9154565" y="4078997"/>
            <a:ext cx="2245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Tai </a:t>
            </a:r>
            <a:r>
              <a:rPr lang="en-US" sz="3200" dirty="0" err="1"/>
              <a:t>nghe</a:t>
            </a:r>
            <a:endParaRPr lang="en-US" sz="3200" dirty="0"/>
          </a:p>
        </p:txBody>
      </p:sp>
      <p:pic>
        <p:nvPicPr>
          <p:cNvPr id="39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9AD675D0-B28B-4B87-951B-43D72952F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0192">
            <a:off x="5943372" y="2394643"/>
            <a:ext cx="743405" cy="74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D0282059-91E9-4847-BDB6-88481511F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914445" y="4012322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60A49AA2-A86D-4D14-90D0-080F97202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3803912" y="394620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81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C05592-7A86-47A5-BAAE-AC3C1C471CE4}"/>
              </a:ext>
            </a:extLst>
          </p:cNvPr>
          <p:cNvSpPr/>
          <p:nvPr/>
        </p:nvSpPr>
        <p:spPr>
          <a:xfrm>
            <a:off x="0" y="953714"/>
            <a:ext cx="12192000" cy="54119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9E34EB-FFC8-488E-98E1-4EB77FEAD837}"/>
              </a:ext>
            </a:extLst>
          </p:cNvPr>
          <p:cNvSpPr txBox="1"/>
          <p:nvPr/>
        </p:nvSpPr>
        <p:spPr>
          <a:xfrm>
            <a:off x="2028092" y="1033175"/>
            <a:ext cx="385689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13910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Ngôi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-Rounded" pitchFamily="34" charset="0"/>
              </a:rPr>
              <a:t>nhà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-Rounded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7305B9-8E68-4278-BD51-C9D81AFD7D58}"/>
              </a:ext>
            </a:extLst>
          </p:cNvPr>
          <p:cNvSpPr txBox="1"/>
          <p:nvPr/>
        </p:nvSpPr>
        <p:spPr>
          <a:xfrm>
            <a:off x="637049" y="1842014"/>
            <a:ext cx="3698632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em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xoan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ngõ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xao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xuyến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nở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mây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chùm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.</a:t>
            </a:r>
          </a:p>
          <a:p>
            <a:pPr algn="just" defTabSz="913910"/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chim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hồi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lảnh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lót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Mái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thơm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phức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algn="just" defTabSz="913910"/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Rạ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đầy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sân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phơi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.</a:t>
            </a:r>
          </a:p>
          <a:p>
            <a:pPr algn="just" defTabSz="913910"/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1E9E2A24-6454-4EF2-A467-B484022979B5}"/>
              </a:ext>
            </a:extLst>
          </p:cNvPr>
          <p:cNvSpPr/>
          <p:nvPr/>
        </p:nvSpPr>
        <p:spPr>
          <a:xfrm>
            <a:off x="4335681" y="4641673"/>
            <a:ext cx="2839461" cy="1094281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-Rounded" pitchFamily="34" charset="0"/>
              </a:rPr>
              <a:t>Đọc mẫu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D00588-9A5D-496F-9DFA-B099C79E92CA}"/>
              </a:ext>
            </a:extLst>
          </p:cNvPr>
          <p:cNvGrpSpPr/>
          <p:nvPr/>
        </p:nvGrpSpPr>
        <p:grpSpPr>
          <a:xfrm>
            <a:off x="7584831" y="1033175"/>
            <a:ext cx="4456315" cy="5093643"/>
            <a:chOff x="5459303" y="945573"/>
            <a:chExt cx="2658636" cy="3725986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1B6A9D95-D0FE-45E9-8869-0ECDC35D14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0" t="56286" r="36527" b="15278"/>
            <a:stretch/>
          </p:blipFill>
          <p:spPr bwMode="auto">
            <a:xfrm>
              <a:off x="5459303" y="2814776"/>
              <a:ext cx="2658636" cy="18567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46398365-0191-4DD6-9838-0F108045FD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2" t="23611" r="36527" b="43713"/>
            <a:stretch/>
          </p:blipFill>
          <p:spPr bwMode="auto">
            <a:xfrm>
              <a:off x="5459303" y="945573"/>
              <a:ext cx="2658636" cy="21336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ED8D19D-BC22-46F4-AD0A-C2DA5F03E138}"/>
              </a:ext>
            </a:extLst>
          </p:cNvPr>
          <p:cNvSpPr txBox="1"/>
          <p:nvPr/>
        </p:nvSpPr>
        <p:spPr>
          <a:xfrm>
            <a:off x="4412296" y="1842014"/>
            <a:ext cx="35445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ngồi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nhà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Gỗ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mộc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mạc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nước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/>
              <a:cs typeface="Arial-Rounded" pitchFamily="34" charset="0"/>
            </a:endParaRP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ca.</a:t>
            </a:r>
          </a:p>
          <a:p>
            <a:pPr marL="0" marR="0" lvl="0" indent="0" algn="just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                     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Tô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/>
                <a:cs typeface="Arial-Rounded" pitchFamily="34" charset="0"/>
              </a:rPr>
              <a:t>)</a:t>
            </a:r>
            <a:endParaRPr lang="en-US" sz="2000" dirty="0">
              <a:latin typeface="+mj-lt"/>
            </a:endParaRPr>
          </a:p>
        </p:txBody>
      </p:sp>
      <p:pic>
        <p:nvPicPr>
          <p:cNvPr id="3" name="Đọc_ Ngôi nhà_HTS">
            <a:hlinkClick r:id="" action="ppaction://media"/>
            <a:extLst>
              <a:ext uri="{FF2B5EF4-FFF2-40B4-BE49-F238E27FC236}">
                <a16:creationId xmlns:a16="http://schemas.microsoft.com/office/drawing/2014/main" id="{B15D948C-6554-4CB7-840D-4D17369A2C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6872" y="5735953"/>
            <a:ext cx="1170451" cy="11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83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1" y="128954"/>
            <a:ext cx="11073639" cy="5831737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752034" y="306863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167E8781-E28E-450C-B814-D45E7B97E5DA}"/>
              </a:ext>
            </a:extLst>
          </p:cNvPr>
          <p:cNvSpPr/>
          <p:nvPr/>
        </p:nvSpPr>
        <p:spPr>
          <a:xfrm>
            <a:off x="3781103" y="1732342"/>
            <a:ext cx="4629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800" b="1" kern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Luyện</a:t>
            </a:r>
            <a:r>
              <a:rPr lang="en-US" sz="4800" b="1" kern="0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đọc</a:t>
            </a:r>
            <a:r>
              <a:rPr lang="en-US" sz="4800" b="1" kern="0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từ</a:t>
            </a:r>
            <a:r>
              <a:rPr lang="en-US" sz="4800" b="1" kern="0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+mj-lt"/>
                <a:ea typeface="杨任东竹石体-Semibold"/>
                <a:cs typeface="Calibri" panose="020F0502020204030204" pitchFamily="34" charset="0"/>
                <a:sym typeface="Arial"/>
              </a:rPr>
              <a:t>khó</a:t>
            </a:r>
            <a:endParaRPr lang="en-US" sz="4800" b="1" kern="0" dirty="0">
              <a:ln w="9525">
                <a:solidFill>
                  <a:srgbClr val="7030A0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+mj-lt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2FA8ED-355C-4E8B-99C4-1DBEBAACADF8}"/>
              </a:ext>
            </a:extLst>
          </p:cNvPr>
          <p:cNvSpPr txBox="1"/>
          <p:nvPr/>
        </p:nvSpPr>
        <p:spPr>
          <a:xfrm>
            <a:off x="3781103" y="2773032"/>
            <a:ext cx="3403393" cy="1943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Xao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xuyến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hồi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Lảnh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lót</a:t>
            </a:r>
            <a:endParaRPr lang="en-US" sz="2800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FD5655-5178-4B68-A979-72C522FFB845}"/>
              </a:ext>
            </a:extLst>
          </p:cNvPr>
          <p:cNvSpPr txBox="1"/>
          <p:nvPr/>
        </p:nvSpPr>
        <p:spPr>
          <a:xfrm>
            <a:off x="6793934" y="2773032"/>
            <a:ext cx="2954214" cy="1943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vàng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Rạ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mạc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Arial-Rounded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72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ần cái nhìn văn hoá làng trong phương hướng kiến trúc cho đô thị hoá nông  thô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38125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-127000"/>
            <a:ext cx="4876800" cy="1143000"/>
          </a:xfrm>
        </p:spPr>
        <p:txBody>
          <a:bodyPr>
            <a:normAutofit/>
          </a:bodyPr>
          <a:lstStyle/>
          <a:p>
            <a:pPr algn="just"/>
            <a:r>
              <a:rPr lang="en-US" sz="4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gỗ, nhà tre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8" name="Picture 4" descr="Kiến trúc Việt cổ từ miền... ký ứ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26422"/>
            <a:ext cx="4368800" cy="290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ong bóng ngôi nhà xưa | Reatimes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6002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18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xoan</a:t>
            </a:r>
          </a:p>
        </p:txBody>
      </p:sp>
      <p:pic>
        <p:nvPicPr>
          <p:cNvPr id="2050" name="Picture 2" descr="Có một loài hoa mùa xuân đẹp dịu dàng khiến ai cũng nhớ về ký ức tuổi thơ |  Kênh Thời T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1" y="1397001"/>
            <a:ext cx="8421511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2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 hồi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4"/>
          <a:stretch/>
        </p:blipFill>
        <p:spPr>
          <a:xfrm>
            <a:off x="3500581" y="1600201"/>
            <a:ext cx="4910667" cy="486525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727200" y="3419764"/>
            <a:ext cx="2392219" cy="17456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924800" y="3715328"/>
            <a:ext cx="2336800" cy="115454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5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3" y="787400"/>
            <a:ext cx="39624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vàng</a:t>
            </a:r>
          </a:p>
        </p:txBody>
      </p:sp>
      <p:sp>
        <p:nvSpPr>
          <p:cNvPr id="3" name="AutoShape 2" descr="hình ảnh : Kiến trúc, cũ, Túp lều, Nhà tranh, Nông nghiệp, vật chất, Nha  gô, Mái vòm, Rơm rạ, Poland, Mái nhà của, Lợp lá, Ngâm, Kiến trúc nông  thôn, khu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8516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hình ảnh : Kiến trúc, cũ, Túp lều, Nhà tranh, Nông nghiệp, vật chất, Nha  gô, Mái vòm, Rơm rạ, Poland, Mái nhà của, Lợp lá, Ngâm, Kiến trúc nông  thôn, khu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8516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8" name="Picture 6" descr="Con đường rơ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1" y="1905000"/>
            <a:ext cx="6405033" cy="425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172"/>
            <a:ext cx="5994400" cy="398900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12000" y="748145"/>
            <a:ext cx="3962400" cy="1143000"/>
          </a:xfrm>
          <a:prstGeom prst="rect">
            <a:avLst/>
          </a:prstGeom>
        </p:spPr>
        <p:txBody>
          <a:bodyPr vert="horz" lIns="121855" tIns="60928" rIns="121855" bIns="60928" rtlCol="0" anchor="ctr">
            <a:normAutofit fontScale="92500"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8516"/>
            <a:r>
              <a:rPr lang="en-US" sz="586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phơi rạ/rơm</a:t>
            </a:r>
          </a:p>
        </p:txBody>
      </p:sp>
    </p:spTree>
    <p:extLst>
      <p:ext uri="{BB962C8B-B14F-4D97-AF65-F5344CB8AC3E}">
        <p14:creationId xmlns:p14="http://schemas.microsoft.com/office/powerpoint/2010/main" val="347704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教育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507</Words>
  <Application>Microsoft Office PowerPoint</Application>
  <PresentationFormat>Widescreen</PresentationFormat>
  <Paragraphs>144</Paragraphs>
  <Slides>19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等线</vt:lpstr>
      <vt:lpstr>Arial</vt:lpstr>
      <vt:lpstr>Arial Rounded MT Bold</vt:lpstr>
      <vt:lpstr>Arial-Rounded</vt:lpstr>
      <vt:lpstr>Calibri</vt:lpstr>
      <vt:lpstr>Verdana</vt:lpstr>
      <vt:lpstr>Wingdings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nhà gỗ, nhà tre</vt:lpstr>
      <vt:lpstr>hoa xoan</vt:lpstr>
      <vt:lpstr>đầu hồi</vt:lpstr>
      <vt:lpstr>mái vàng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Admin</cp:lastModifiedBy>
  <cp:revision>90</cp:revision>
  <dcterms:created xsi:type="dcterms:W3CDTF">2018-10-13T08:45:51Z</dcterms:created>
  <dcterms:modified xsi:type="dcterms:W3CDTF">2025-02-19T03:34:14Z</dcterms:modified>
</cp:coreProperties>
</file>