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674" r:id="rId3"/>
  </p:sldMasterIdLst>
  <p:notesMasterIdLst>
    <p:notesMasterId r:id="rId28"/>
  </p:notesMasterIdLst>
  <p:sldIdLst>
    <p:sldId id="354" r:id="rId4"/>
    <p:sldId id="391" r:id="rId5"/>
    <p:sldId id="358" r:id="rId6"/>
    <p:sldId id="392" r:id="rId7"/>
    <p:sldId id="257" r:id="rId8"/>
    <p:sldId id="359" r:id="rId9"/>
    <p:sldId id="361" r:id="rId10"/>
    <p:sldId id="393" r:id="rId11"/>
    <p:sldId id="370" r:id="rId12"/>
    <p:sldId id="371" r:id="rId13"/>
    <p:sldId id="383" r:id="rId14"/>
    <p:sldId id="384" r:id="rId15"/>
    <p:sldId id="385" r:id="rId16"/>
    <p:sldId id="344" r:id="rId17"/>
    <p:sldId id="386" r:id="rId18"/>
    <p:sldId id="387" r:id="rId19"/>
    <p:sldId id="388" r:id="rId20"/>
    <p:sldId id="394" r:id="rId21"/>
    <p:sldId id="345" r:id="rId22"/>
    <p:sldId id="389" r:id="rId23"/>
    <p:sldId id="395" r:id="rId24"/>
    <p:sldId id="396" r:id="rId25"/>
    <p:sldId id="397" r:id="rId26"/>
    <p:sldId id="30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78" d="100"/>
          <a:sy n="78" d="100"/>
        </p:scale>
        <p:origin x="878" y="1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36FAC-504D-45B4-9C35-0D2DE92E2938}"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EE9FE6-9947-42B7-9D8D-42278F27B6F0}" type="slidenum">
              <a:rPr lang="en-US" smtClean="0"/>
              <a:t>‹#›</a:t>
            </a:fld>
            <a:endParaRPr lang="en-US"/>
          </a:p>
        </p:txBody>
      </p:sp>
    </p:spTree>
    <p:extLst>
      <p:ext uri="{BB962C8B-B14F-4D97-AF65-F5344CB8AC3E}">
        <p14:creationId xmlns:p14="http://schemas.microsoft.com/office/powerpoint/2010/main" val="151439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vừa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thêm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vẫn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a:t>
            </a:r>
            <a:endParaRPr lang="en-US" dirty="0"/>
          </a:p>
        </p:txBody>
      </p:sp>
      <p:sp>
        <p:nvSpPr>
          <p:cNvPr id="4" name="Slide Number Placeholder 3"/>
          <p:cNvSpPr>
            <a:spLocks noGrp="1"/>
          </p:cNvSpPr>
          <p:nvPr>
            <p:ph type="sldNum" sz="quarter" idx="5"/>
          </p:nvPr>
        </p:nvSpPr>
        <p:spPr/>
        <p:txBody>
          <a:bodyPr/>
          <a:lstStyle/>
          <a:p>
            <a:fld id="{C3EE9FE6-9947-42B7-9D8D-42278F27B6F0}" type="slidenum">
              <a:rPr lang="en-US" smtClean="0"/>
              <a:t>5</a:t>
            </a:fld>
            <a:endParaRPr lang="en-US"/>
          </a:p>
        </p:txBody>
      </p:sp>
    </p:spTree>
    <p:extLst>
      <p:ext uri="{BB962C8B-B14F-4D97-AF65-F5344CB8AC3E}">
        <p14:creationId xmlns:p14="http://schemas.microsoft.com/office/powerpoint/2010/main" val="177245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EE9FE6-9947-42B7-9D8D-42278F27B6F0}" type="slidenum">
              <a:rPr lang="en-US" smtClean="0"/>
              <a:t>6</a:t>
            </a:fld>
            <a:endParaRPr lang="en-US"/>
          </a:p>
        </p:txBody>
      </p:sp>
    </p:spTree>
    <p:extLst>
      <p:ext uri="{BB962C8B-B14F-4D97-AF65-F5344CB8AC3E}">
        <p14:creationId xmlns:p14="http://schemas.microsoft.com/office/powerpoint/2010/main" val="815917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2424403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0978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5421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2025/2/16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4269070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2/16/2025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735456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C9A1-6015-18B3-4026-CF77000327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AD6C87-7AD7-06DE-1ACF-6E3A296853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A4663B-FC6B-B612-BB69-F2E54DAA4F2F}"/>
              </a:ext>
            </a:extLst>
          </p:cNvPr>
          <p:cNvSpPr>
            <a:spLocks noGrp="1"/>
          </p:cNvSpPr>
          <p:nvPr>
            <p:ph type="dt" sz="half" idx="10"/>
          </p:nvPr>
        </p:nvSpPr>
        <p:spPr/>
        <p:txBody>
          <a:bodyPr/>
          <a:lstStyle/>
          <a:p>
            <a:fld id="{F656052E-774C-477A-A74B-9B9F81528765}" type="datetimeFigureOut">
              <a:rPr lang="en-US" smtClean="0"/>
              <a:t>2/16/2025</a:t>
            </a:fld>
            <a:endParaRPr lang="en-US"/>
          </a:p>
        </p:txBody>
      </p:sp>
      <p:sp>
        <p:nvSpPr>
          <p:cNvPr id="5" name="Footer Placeholder 4">
            <a:extLst>
              <a:ext uri="{FF2B5EF4-FFF2-40B4-BE49-F238E27FC236}">
                <a16:creationId xmlns:a16="http://schemas.microsoft.com/office/drawing/2014/main" id="{D5399E26-9933-3253-7B07-7084FA87D2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BE7D3-2FE4-082E-0464-2EDCC82411A3}"/>
              </a:ext>
            </a:extLst>
          </p:cNvPr>
          <p:cNvSpPr>
            <a:spLocks noGrp="1"/>
          </p:cNvSpPr>
          <p:nvPr>
            <p:ph type="sldNum" sz="quarter" idx="12"/>
          </p:nvPr>
        </p:nvSpPr>
        <p:spPr/>
        <p:txBody>
          <a:bodyPr/>
          <a:lstStyle/>
          <a:p>
            <a:fld id="{F3289825-0221-4557-84C7-F0EB63680990}" type="slidenum">
              <a:rPr lang="en-US" smtClean="0"/>
              <a:t>‹#›</a:t>
            </a:fld>
            <a:endParaRPr lang="en-US"/>
          </a:p>
        </p:txBody>
      </p:sp>
    </p:spTree>
    <p:extLst>
      <p:ext uri="{BB962C8B-B14F-4D97-AF65-F5344CB8AC3E}">
        <p14:creationId xmlns:p14="http://schemas.microsoft.com/office/powerpoint/2010/main" val="1280512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D11A6-E70B-C010-0A26-72789D6DAC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2712EF-C0EE-3137-9282-E97C9483FD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9F6ED6-3F5E-848D-E1C6-A552856AA51C}"/>
              </a:ext>
            </a:extLst>
          </p:cNvPr>
          <p:cNvSpPr>
            <a:spLocks noGrp="1"/>
          </p:cNvSpPr>
          <p:nvPr>
            <p:ph type="dt" sz="half" idx="10"/>
          </p:nvPr>
        </p:nvSpPr>
        <p:spPr/>
        <p:txBody>
          <a:bodyPr/>
          <a:lstStyle/>
          <a:p>
            <a:fld id="{F656052E-774C-477A-A74B-9B9F81528765}" type="datetimeFigureOut">
              <a:rPr lang="en-US" smtClean="0"/>
              <a:t>2/16/2025</a:t>
            </a:fld>
            <a:endParaRPr lang="en-US"/>
          </a:p>
        </p:txBody>
      </p:sp>
      <p:sp>
        <p:nvSpPr>
          <p:cNvPr id="5" name="Footer Placeholder 4">
            <a:extLst>
              <a:ext uri="{FF2B5EF4-FFF2-40B4-BE49-F238E27FC236}">
                <a16:creationId xmlns:a16="http://schemas.microsoft.com/office/drawing/2014/main" id="{FF7647D2-E374-2D49-FEE1-BABA23CBF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4FA69-6F5E-833D-889F-43B089FE486E}"/>
              </a:ext>
            </a:extLst>
          </p:cNvPr>
          <p:cNvSpPr>
            <a:spLocks noGrp="1"/>
          </p:cNvSpPr>
          <p:nvPr>
            <p:ph type="sldNum" sz="quarter" idx="12"/>
          </p:nvPr>
        </p:nvSpPr>
        <p:spPr/>
        <p:txBody>
          <a:bodyPr/>
          <a:lstStyle/>
          <a:p>
            <a:fld id="{F3289825-0221-4557-84C7-F0EB63680990}" type="slidenum">
              <a:rPr lang="en-US" smtClean="0"/>
              <a:t>‹#›</a:t>
            </a:fld>
            <a:endParaRPr lang="en-US"/>
          </a:p>
        </p:txBody>
      </p:sp>
    </p:spTree>
    <p:extLst>
      <p:ext uri="{BB962C8B-B14F-4D97-AF65-F5344CB8AC3E}">
        <p14:creationId xmlns:p14="http://schemas.microsoft.com/office/powerpoint/2010/main" val="3752056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93282-F3C6-74B1-0C54-3C2A93B754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0405E7-77EC-CD23-0576-B00269083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56C10A-3853-5AC2-AE36-00AA85D8CEF9}"/>
              </a:ext>
            </a:extLst>
          </p:cNvPr>
          <p:cNvSpPr>
            <a:spLocks noGrp="1"/>
          </p:cNvSpPr>
          <p:nvPr>
            <p:ph type="dt" sz="half" idx="10"/>
          </p:nvPr>
        </p:nvSpPr>
        <p:spPr/>
        <p:txBody>
          <a:bodyPr/>
          <a:lstStyle/>
          <a:p>
            <a:fld id="{F656052E-774C-477A-A74B-9B9F81528765}" type="datetimeFigureOut">
              <a:rPr lang="en-US" smtClean="0"/>
              <a:t>2/16/2025</a:t>
            </a:fld>
            <a:endParaRPr lang="en-US"/>
          </a:p>
        </p:txBody>
      </p:sp>
      <p:sp>
        <p:nvSpPr>
          <p:cNvPr id="5" name="Footer Placeholder 4">
            <a:extLst>
              <a:ext uri="{FF2B5EF4-FFF2-40B4-BE49-F238E27FC236}">
                <a16:creationId xmlns:a16="http://schemas.microsoft.com/office/drawing/2014/main" id="{CA368FF5-20BC-ED88-7693-79355200FE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7B2AE3-3C86-4090-884B-7E49FA4596DD}"/>
              </a:ext>
            </a:extLst>
          </p:cNvPr>
          <p:cNvSpPr>
            <a:spLocks noGrp="1"/>
          </p:cNvSpPr>
          <p:nvPr>
            <p:ph type="sldNum" sz="quarter" idx="12"/>
          </p:nvPr>
        </p:nvSpPr>
        <p:spPr/>
        <p:txBody>
          <a:bodyPr/>
          <a:lstStyle/>
          <a:p>
            <a:fld id="{F3289825-0221-4557-84C7-F0EB63680990}" type="slidenum">
              <a:rPr lang="en-US" smtClean="0"/>
              <a:t>‹#›</a:t>
            </a:fld>
            <a:endParaRPr lang="en-US"/>
          </a:p>
        </p:txBody>
      </p:sp>
    </p:spTree>
    <p:extLst>
      <p:ext uri="{BB962C8B-B14F-4D97-AF65-F5344CB8AC3E}">
        <p14:creationId xmlns:p14="http://schemas.microsoft.com/office/powerpoint/2010/main" val="1831620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5FB4-7E5D-9746-C2D0-664448A716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CD15FD-673E-54B2-A7E9-A303D37B0B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7E07BC-CE7D-77DF-153C-640D865345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ADBE8B-BE0E-F040-8B68-2DF414291C00}"/>
              </a:ext>
            </a:extLst>
          </p:cNvPr>
          <p:cNvSpPr>
            <a:spLocks noGrp="1"/>
          </p:cNvSpPr>
          <p:nvPr>
            <p:ph type="dt" sz="half" idx="10"/>
          </p:nvPr>
        </p:nvSpPr>
        <p:spPr/>
        <p:txBody>
          <a:bodyPr/>
          <a:lstStyle/>
          <a:p>
            <a:fld id="{F656052E-774C-477A-A74B-9B9F81528765}" type="datetimeFigureOut">
              <a:rPr lang="en-US" smtClean="0"/>
              <a:t>2/16/2025</a:t>
            </a:fld>
            <a:endParaRPr lang="en-US"/>
          </a:p>
        </p:txBody>
      </p:sp>
      <p:sp>
        <p:nvSpPr>
          <p:cNvPr id="6" name="Footer Placeholder 5">
            <a:extLst>
              <a:ext uri="{FF2B5EF4-FFF2-40B4-BE49-F238E27FC236}">
                <a16:creationId xmlns:a16="http://schemas.microsoft.com/office/drawing/2014/main" id="{9A4A93E7-10CF-1EAC-035F-9BB67FB1F5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7799D6-1D92-4F7E-F45B-277ADF439FF6}"/>
              </a:ext>
            </a:extLst>
          </p:cNvPr>
          <p:cNvSpPr>
            <a:spLocks noGrp="1"/>
          </p:cNvSpPr>
          <p:nvPr>
            <p:ph type="sldNum" sz="quarter" idx="12"/>
          </p:nvPr>
        </p:nvSpPr>
        <p:spPr/>
        <p:txBody>
          <a:bodyPr/>
          <a:lstStyle/>
          <a:p>
            <a:fld id="{F3289825-0221-4557-84C7-F0EB63680990}" type="slidenum">
              <a:rPr lang="en-US" smtClean="0"/>
              <a:t>‹#›</a:t>
            </a:fld>
            <a:endParaRPr lang="en-US"/>
          </a:p>
        </p:txBody>
      </p:sp>
    </p:spTree>
    <p:extLst>
      <p:ext uri="{BB962C8B-B14F-4D97-AF65-F5344CB8AC3E}">
        <p14:creationId xmlns:p14="http://schemas.microsoft.com/office/powerpoint/2010/main" val="1092169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C140-E8E1-1FC6-DB60-9F1C3BD081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C7E4D3-66B4-BEB2-6866-7C13CDF959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61FEC0-45A2-3F26-4E28-40051288A6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785D21-20C8-EC0E-6C28-3A48CF7D5C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4895B8-2D4D-32AC-42DE-64E37F6EBA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B77D78-62E9-AA38-6E5B-574879FE4500}"/>
              </a:ext>
            </a:extLst>
          </p:cNvPr>
          <p:cNvSpPr>
            <a:spLocks noGrp="1"/>
          </p:cNvSpPr>
          <p:nvPr>
            <p:ph type="dt" sz="half" idx="10"/>
          </p:nvPr>
        </p:nvSpPr>
        <p:spPr/>
        <p:txBody>
          <a:bodyPr/>
          <a:lstStyle/>
          <a:p>
            <a:fld id="{F656052E-774C-477A-A74B-9B9F81528765}" type="datetimeFigureOut">
              <a:rPr lang="en-US" smtClean="0"/>
              <a:t>2/16/2025</a:t>
            </a:fld>
            <a:endParaRPr lang="en-US"/>
          </a:p>
        </p:txBody>
      </p:sp>
      <p:sp>
        <p:nvSpPr>
          <p:cNvPr id="8" name="Footer Placeholder 7">
            <a:extLst>
              <a:ext uri="{FF2B5EF4-FFF2-40B4-BE49-F238E27FC236}">
                <a16:creationId xmlns:a16="http://schemas.microsoft.com/office/drawing/2014/main" id="{194E7B99-5DAF-EA9B-0F52-A95DD546F2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0E0894-CBAD-A1B0-738C-87763770DF93}"/>
              </a:ext>
            </a:extLst>
          </p:cNvPr>
          <p:cNvSpPr>
            <a:spLocks noGrp="1"/>
          </p:cNvSpPr>
          <p:nvPr>
            <p:ph type="sldNum" sz="quarter" idx="12"/>
          </p:nvPr>
        </p:nvSpPr>
        <p:spPr/>
        <p:txBody>
          <a:bodyPr/>
          <a:lstStyle/>
          <a:p>
            <a:fld id="{F3289825-0221-4557-84C7-F0EB63680990}" type="slidenum">
              <a:rPr lang="en-US" smtClean="0"/>
              <a:t>‹#›</a:t>
            </a:fld>
            <a:endParaRPr lang="en-US"/>
          </a:p>
        </p:txBody>
      </p:sp>
    </p:spTree>
    <p:extLst>
      <p:ext uri="{BB962C8B-B14F-4D97-AF65-F5344CB8AC3E}">
        <p14:creationId xmlns:p14="http://schemas.microsoft.com/office/powerpoint/2010/main" val="2437940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5F98E-2D8B-C7CE-290A-0852B66768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6BF005-19D5-9A25-FA2C-5061F722066C}"/>
              </a:ext>
            </a:extLst>
          </p:cNvPr>
          <p:cNvSpPr>
            <a:spLocks noGrp="1"/>
          </p:cNvSpPr>
          <p:nvPr>
            <p:ph type="dt" sz="half" idx="10"/>
          </p:nvPr>
        </p:nvSpPr>
        <p:spPr/>
        <p:txBody>
          <a:bodyPr/>
          <a:lstStyle/>
          <a:p>
            <a:fld id="{F656052E-774C-477A-A74B-9B9F81528765}" type="datetimeFigureOut">
              <a:rPr lang="en-US" smtClean="0"/>
              <a:t>2/16/2025</a:t>
            </a:fld>
            <a:endParaRPr lang="en-US"/>
          </a:p>
        </p:txBody>
      </p:sp>
      <p:sp>
        <p:nvSpPr>
          <p:cNvPr id="4" name="Footer Placeholder 3">
            <a:extLst>
              <a:ext uri="{FF2B5EF4-FFF2-40B4-BE49-F238E27FC236}">
                <a16:creationId xmlns:a16="http://schemas.microsoft.com/office/drawing/2014/main" id="{3A5686DF-86BE-1DC0-0BF7-4043CDB6B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B8B103-8EF8-125E-3639-B212B193200E}"/>
              </a:ext>
            </a:extLst>
          </p:cNvPr>
          <p:cNvSpPr>
            <a:spLocks noGrp="1"/>
          </p:cNvSpPr>
          <p:nvPr>
            <p:ph type="sldNum" sz="quarter" idx="12"/>
          </p:nvPr>
        </p:nvSpPr>
        <p:spPr/>
        <p:txBody>
          <a:bodyPr/>
          <a:lstStyle/>
          <a:p>
            <a:fld id="{F3289825-0221-4557-84C7-F0EB63680990}" type="slidenum">
              <a:rPr lang="en-US" smtClean="0"/>
              <a:t>‹#›</a:t>
            </a:fld>
            <a:endParaRPr lang="en-US"/>
          </a:p>
        </p:txBody>
      </p:sp>
    </p:spTree>
    <p:extLst>
      <p:ext uri="{BB962C8B-B14F-4D97-AF65-F5344CB8AC3E}">
        <p14:creationId xmlns:p14="http://schemas.microsoft.com/office/powerpoint/2010/main" val="3707918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67650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10E133-9331-1068-75B5-C6FB95601747}"/>
              </a:ext>
            </a:extLst>
          </p:cNvPr>
          <p:cNvSpPr>
            <a:spLocks noGrp="1"/>
          </p:cNvSpPr>
          <p:nvPr>
            <p:ph type="dt" sz="half" idx="10"/>
          </p:nvPr>
        </p:nvSpPr>
        <p:spPr/>
        <p:txBody>
          <a:bodyPr/>
          <a:lstStyle/>
          <a:p>
            <a:fld id="{F656052E-774C-477A-A74B-9B9F81528765}" type="datetimeFigureOut">
              <a:rPr lang="en-US" smtClean="0"/>
              <a:t>2/16/2025</a:t>
            </a:fld>
            <a:endParaRPr lang="en-US"/>
          </a:p>
        </p:txBody>
      </p:sp>
      <p:sp>
        <p:nvSpPr>
          <p:cNvPr id="3" name="Footer Placeholder 2">
            <a:extLst>
              <a:ext uri="{FF2B5EF4-FFF2-40B4-BE49-F238E27FC236}">
                <a16:creationId xmlns:a16="http://schemas.microsoft.com/office/drawing/2014/main" id="{8C7AE683-D943-904F-7178-7C11C05091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8059B3-A958-D438-8693-FC5F94382094}"/>
              </a:ext>
            </a:extLst>
          </p:cNvPr>
          <p:cNvSpPr>
            <a:spLocks noGrp="1"/>
          </p:cNvSpPr>
          <p:nvPr>
            <p:ph type="sldNum" sz="quarter" idx="12"/>
          </p:nvPr>
        </p:nvSpPr>
        <p:spPr/>
        <p:txBody>
          <a:bodyPr/>
          <a:lstStyle/>
          <a:p>
            <a:fld id="{F3289825-0221-4557-84C7-F0EB63680990}" type="slidenum">
              <a:rPr lang="en-US" smtClean="0"/>
              <a:t>‹#›</a:t>
            </a:fld>
            <a:endParaRPr lang="en-US"/>
          </a:p>
        </p:txBody>
      </p:sp>
    </p:spTree>
    <p:extLst>
      <p:ext uri="{BB962C8B-B14F-4D97-AF65-F5344CB8AC3E}">
        <p14:creationId xmlns:p14="http://schemas.microsoft.com/office/powerpoint/2010/main" val="3644246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9F563-6616-ECD8-CAF2-D96C56C161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2F09AB-93D3-472E-7260-4DF4E39D4F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A5A07-F29F-6FAF-515C-1F8B28405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0DD06C-4AAD-8808-6BD6-45B7ABEB9997}"/>
              </a:ext>
            </a:extLst>
          </p:cNvPr>
          <p:cNvSpPr>
            <a:spLocks noGrp="1"/>
          </p:cNvSpPr>
          <p:nvPr>
            <p:ph type="dt" sz="half" idx="10"/>
          </p:nvPr>
        </p:nvSpPr>
        <p:spPr/>
        <p:txBody>
          <a:bodyPr/>
          <a:lstStyle/>
          <a:p>
            <a:fld id="{F656052E-774C-477A-A74B-9B9F81528765}" type="datetimeFigureOut">
              <a:rPr lang="en-US" smtClean="0"/>
              <a:t>2/16/2025</a:t>
            </a:fld>
            <a:endParaRPr lang="en-US"/>
          </a:p>
        </p:txBody>
      </p:sp>
      <p:sp>
        <p:nvSpPr>
          <p:cNvPr id="6" name="Footer Placeholder 5">
            <a:extLst>
              <a:ext uri="{FF2B5EF4-FFF2-40B4-BE49-F238E27FC236}">
                <a16:creationId xmlns:a16="http://schemas.microsoft.com/office/drawing/2014/main" id="{B8C93E6F-16C5-9ED1-9269-586FBEB4F0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0D98E-5A1B-1655-BE9E-CF8F7050189F}"/>
              </a:ext>
            </a:extLst>
          </p:cNvPr>
          <p:cNvSpPr>
            <a:spLocks noGrp="1"/>
          </p:cNvSpPr>
          <p:nvPr>
            <p:ph type="sldNum" sz="quarter" idx="12"/>
          </p:nvPr>
        </p:nvSpPr>
        <p:spPr/>
        <p:txBody>
          <a:bodyPr/>
          <a:lstStyle/>
          <a:p>
            <a:fld id="{F3289825-0221-4557-84C7-F0EB63680990}" type="slidenum">
              <a:rPr lang="en-US" smtClean="0"/>
              <a:t>‹#›</a:t>
            </a:fld>
            <a:endParaRPr lang="en-US"/>
          </a:p>
        </p:txBody>
      </p:sp>
    </p:spTree>
    <p:extLst>
      <p:ext uri="{BB962C8B-B14F-4D97-AF65-F5344CB8AC3E}">
        <p14:creationId xmlns:p14="http://schemas.microsoft.com/office/powerpoint/2010/main" val="46740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9CA3C-DA82-7422-FABC-3DABD3E139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179ACD-1069-6335-522E-779FCCF7FE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B35FFC-4915-0A5E-D677-C9894CA35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35FA98-5ACA-61EB-AC4C-58CCF1DD3E67}"/>
              </a:ext>
            </a:extLst>
          </p:cNvPr>
          <p:cNvSpPr>
            <a:spLocks noGrp="1"/>
          </p:cNvSpPr>
          <p:nvPr>
            <p:ph type="dt" sz="half" idx="10"/>
          </p:nvPr>
        </p:nvSpPr>
        <p:spPr/>
        <p:txBody>
          <a:bodyPr/>
          <a:lstStyle/>
          <a:p>
            <a:fld id="{F656052E-774C-477A-A74B-9B9F81528765}" type="datetimeFigureOut">
              <a:rPr lang="en-US" smtClean="0"/>
              <a:t>2/16/2025</a:t>
            </a:fld>
            <a:endParaRPr lang="en-US"/>
          </a:p>
        </p:txBody>
      </p:sp>
      <p:sp>
        <p:nvSpPr>
          <p:cNvPr id="6" name="Footer Placeholder 5">
            <a:extLst>
              <a:ext uri="{FF2B5EF4-FFF2-40B4-BE49-F238E27FC236}">
                <a16:creationId xmlns:a16="http://schemas.microsoft.com/office/drawing/2014/main" id="{824E3E36-6ABD-8604-65E3-3E3AA6A6A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A331F-BF44-1427-4986-8C6C14A89D5C}"/>
              </a:ext>
            </a:extLst>
          </p:cNvPr>
          <p:cNvSpPr>
            <a:spLocks noGrp="1"/>
          </p:cNvSpPr>
          <p:nvPr>
            <p:ph type="sldNum" sz="quarter" idx="12"/>
          </p:nvPr>
        </p:nvSpPr>
        <p:spPr/>
        <p:txBody>
          <a:bodyPr/>
          <a:lstStyle/>
          <a:p>
            <a:fld id="{F3289825-0221-4557-84C7-F0EB63680990}" type="slidenum">
              <a:rPr lang="en-US" smtClean="0"/>
              <a:t>‹#›</a:t>
            </a:fld>
            <a:endParaRPr lang="en-US"/>
          </a:p>
        </p:txBody>
      </p:sp>
    </p:spTree>
    <p:extLst>
      <p:ext uri="{BB962C8B-B14F-4D97-AF65-F5344CB8AC3E}">
        <p14:creationId xmlns:p14="http://schemas.microsoft.com/office/powerpoint/2010/main" val="2348921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6AD69-B8FD-4A3C-48EE-708B722594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BE75E1-B995-73B8-BE5D-D56DCF04ED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E7EE6-12BB-E0DD-138D-00C07CA4F0CF}"/>
              </a:ext>
            </a:extLst>
          </p:cNvPr>
          <p:cNvSpPr>
            <a:spLocks noGrp="1"/>
          </p:cNvSpPr>
          <p:nvPr>
            <p:ph type="dt" sz="half" idx="10"/>
          </p:nvPr>
        </p:nvSpPr>
        <p:spPr/>
        <p:txBody>
          <a:bodyPr/>
          <a:lstStyle/>
          <a:p>
            <a:fld id="{F656052E-774C-477A-A74B-9B9F81528765}" type="datetimeFigureOut">
              <a:rPr lang="en-US" smtClean="0"/>
              <a:t>2/16/2025</a:t>
            </a:fld>
            <a:endParaRPr lang="en-US"/>
          </a:p>
        </p:txBody>
      </p:sp>
      <p:sp>
        <p:nvSpPr>
          <p:cNvPr id="5" name="Footer Placeholder 4">
            <a:extLst>
              <a:ext uri="{FF2B5EF4-FFF2-40B4-BE49-F238E27FC236}">
                <a16:creationId xmlns:a16="http://schemas.microsoft.com/office/drawing/2014/main" id="{575073B5-7CDF-59F9-352D-5507002803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90BCC-059A-5D94-8806-3F66B134FE9E}"/>
              </a:ext>
            </a:extLst>
          </p:cNvPr>
          <p:cNvSpPr>
            <a:spLocks noGrp="1"/>
          </p:cNvSpPr>
          <p:nvPr>
            <p:ph type="sldNum" sz="quarter" idx="12"/>
          </p:nvPr>
        </p:nvSpPr>
        <p:spPr/>
        <p:txBody>
          <a:bodyPr/>
          <a:lstStyle/>
          <a:p>
            <a:fld id="{F3289825-0221-4557-84C7-F0EB63680990}" type="slidenum">
              <a:rPr lang="en-US" smtClean="0"/>
              <a:t>‹#›</a:t>
            </a:fld>
            <a:endParaRPr lang="en-US"/>
          </a:p>
        </p:txBody>
      </p:sp>
    </p:spTree>
    <p:extLst>
      <p:ext uri="{BB962C8B-B14F-4D97-AF65-F5344CB8AC3E}">
        <p14:creationId xmlns:p14="http://schemas.microsoft.com/office/powerpoint/2010/main" val="1198008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20A38-6273-BF8F-4C34-444B3CEC0E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30CDF4-53EE-B71F-22E6-90D9AE3AC4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D948A0-11A1-D19C-6988-4C18EF22D08A}"/>
              </a:ext>
            </a:extLst>
          </p:cNvPr>
          <p:cNvSpPr>
            <a:spLocks noGrp="1"/>
          </p:cNvSpPr>
          <p:nvPr>
            <p:ph type="dt" sz="half" idx="10"/>
          </p:nvPr>
        </p:nvSpPr>
        <p:spPr/>
        <p:txBody>
          <a:bodyPr/>
          <a:lstStyle/>
          <a:p>
            <a:fld id="{F656052E-774C-477A-A74B-9B9F81528765}" type="datetimeFigureOut">
              <a:rPr lang="en-US" smtClean="0"/>
              <a:t>2/16/2025</a:t>
            </a:fld>
            <a:endParaRPr lang="en-US"/>
          </a:p>
        </p:txBody>
      </p:sp>
      <p:sp>
        <p:nvSpPr>
          <p:cNvPr id="5" name="Footer Placeholder 4">
            <a:extLst>
              <a:ext uri="{FF2B5EF4-FFF2-40B4-BE49-F238E27FC236}">
                <a16:creationId xmlns:a16="http://schemas.microsoft.com/office/drawing/2014/main" id="{C10A910E-E3C9-C3B8-B393-F3666B6EE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99684-3560-F7E6-3514-1FE4D3D868DD}"/>
              </a:ext>
            </a:extLst>
          </p:cNvPr>
          <p:cNvSpPr>
            <a:spLocks noGrp="1"/>
          </p:cNvSpPr>
          <p:nvPr>
            <p:ph type="sldNum" sz="quarter" idx="12"/>
          </p:nvPr>
        </p:nvSpPr>
        <p:spPr/>
        <p:txBody>
          <a:bodyPr/>
          <a:lstStyle/>
          <a:p>
            <a:fld id="{F3289825-0221-4557-84C7-F0EB63680990}" type="slidenum">
              <a:rPr lang="en-US" smtClean="0"/>
              <a:t>‹#›</a:t>
            </a:fld>
            <a:endParaRPr lang="en-US"/>
          </a:p>
        </p:txBody>
      </p:sp>
    </p:spTree>
    <p:extLst>
      <p:ext uri="{BB962C8B-B14F-4D97-AF65-F5344CB8AC3E}">
        <p14:creationId xmlns:p14="http://schemas.microsoft.com/office/powerpoint/2010/main" val="1397788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785916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9370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95960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9226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917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2149764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915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9202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2141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19885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15296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59789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2025/2/16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225030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2/16/2025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3952990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60670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7749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23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998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2658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1492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72411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4FA3FC-40E6-09B8-5EDB-3DD72B6A6C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492406-1129-302C-48EA-B08D1C8B5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5FC29-8871-4196-333B-7CB08EF3BD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56052E-774C-477A-A74B-9B9F81528765}" type="datetimeFigureOut">
              <a:rPr lang="en-US" smtClean="0"/>
              <a:t>2/16/2025</a:t>
            </a:fld>
            <a:endParaRPr lang="en-US"/>
          </a:p>
        </p:txBody>
      </p:sp>
      <p:sp>
        <p:nvSpPr>
          <p:cNvPr id="5" name="Footer Placeholder 4">
            <a:extLst>
              <a:ext uri="{FF2B5EF4-FFF2-40B4-BE49-F238E27FC236}">
                <a16:creationId xmlns:a16="http://schemas.microsoft.com/office/drawing/2014/main" id="{60FF3BA3-5BA9-EAC0-B1D7-1DE1F83EC5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CC4E32-64D3-10FB-01C8-7FE045C8D0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289825-0221-4557-84C7-F0EB63680990}" type="slidenum">
              <a:rPr lang="en-US" smtClean="0"/>
              <a:t>‹#›</a:t>
            </a:fld>
            <a:endParaRPr lang="en-US"/>
          </a:p>
        </p:txBody>
      </p:sp>
    </p:spTree>
    <p:extLst>
      <p:ext uri="{BB962C8B-B14F-4D97-AF65-F5344CB8AC3E}">
        <p14:creationId xmlns:p14="http://schemas.microsoft.com/office/powerpoint/2010/main" val="115418647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2647267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2.png"/><Relationship Id="rId7" Type="http://schemas.openxmlformats.org/officeDocument/2006/relationships/image" Target="../media/image40.png"/><Relationship Id="rId2" Type="http://schemas.openxmlformats.org/officeDocument/2006/relationships/image" Target="../media/image11.jpeg"/><Relationship Id="rId1" Type="http://schemas.openxmlformats.org/officeDocument/2006/relationships/slideLayout" Target="../slideLayouts/slideLayout2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8.png"/><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8.png"/><Relationship Id="rId4" Type="http://schemas.openxmlformats.org/officeDocument/2006/relationships/image" Target="../media/image7.sv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34.sv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34.sv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png"/><Relationship Id="rId7" Type="http://schemas.openxmlformats.org/officeDocument/2006/relationships/image" Target="../media/image30.sv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594726" y="2158940"/>
            <a:ext cx="1956208" cy="2372360"/>
          </a:xfrm>
          <a:prstGeom prst="rect">
            <a:avLst/>
          </a:prstGeom>
        </p:spPr>
      </p:pic>
      <p:pic>
        <p:nvPicPr>
          <p:cNvPr id="2" name="Picture 1">
            <a:extLst>
              <a:ext uri="{FF2B5EF4-FFF2-40B4-BE49-F238E27FC236}">
                <a16:creationId xmlns:a16="http://schemas.microsoft.com/office/drawing/2014/main" id="{2B31FB22-721C-E963-FB63-BE5192FD657E}"/>
              </a:ext>
            </a:extLst>
          </p:cNvPr>
          <p:cNvPicPr>
            <a:picLocks noChangeAspect="1"/>
          </p:cNvPicPr>
          <p:nvPr/>
        </p:nvPicPr>
        <p:blipFill>
          <a:blip r:embed="rId5"/>
          <a:stretch>
            <a:fillRect/>
          </a:stretch>
        </p:blipFill>
        <p:spPr>
          <a:xfrm>
            <a:off x="3129272" y="1054927"/>
            <a:ext cx="6047756" cy="1414395"/>
          </a:xfrm>
          <a:prstGeom prst="rect">
            <a:avLst/>
          </a:prstGeom>
        </p:spPr>
      </p:pic>
    </p:spTree>
    <p:extLst>
      <p:ext uri="{BB962C8B-B14F-4D97-AF65-F5344CB8AC3E}">
        <p14:creationId xmlns:p14="http://schemas.microsoft.com/office/powerpoint/2010/main" val="328296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id="{F3BC050E-F97A-2D85-DD3A-DBF5214F4A50}"/>
              </a:ext>
            </a:extLst>
          </p:cNvPr>
          <p:cNvPicPr>
            <a:picLocks noChangeAspect="1"/>
          </p:cNvPicPr>
          <p:nvPr/>
        </p:nvPicPr>
        <p:blipFill>
          <a:blip r:embed="rId6"/>
          <a:stretch>
            <a:fillRect/>
          </a:stretch>
        </p:blipFill>
        <p:spPr>
          <a:xfrm>
            <a:off x="1254641" y="1489735"/>
            <a:ext cx="8475041" cy="1554794"/>
          </a:xfrm>
          <a:prstGeom prst="rect">
            <a:avLst/>
          </a:prstGeom>
        </p:spPr>
      </p:pic>
    </p:spTree>
    <p:extLst>
      <p:ext uri="{BB962C8B-B14F-4D97-AF65-F5344CB8AC3E}">
        <p14:creationId xmlns:p14="http://schemas.microsoft.com/office/powerpoint/2010/main" val="41510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122711" y="461089"/>
            <a:ext cx="11887531" cy="6195353"/>
          </a:xfrm>
          <a:prstGeom prst="round2DiagRect">
            <a:avLst>
              <a:gd name="adj1" fmla="val 7659"/>
              <a:gd name="adj2" fmla="val 6715"/>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grpSp>
        <p:nvGrpSpPr>
          <p:cNvPr id="32" name="Group 31">
            <a:extLst>
              <a:ext uri="{FF2B5EF4-FFF2-40B4-BE49-F238E27FC236}">
                <a16:creationId xmlns:a16="http://schemas.microsoft.com/office/drawing/2014/main" id="{BB541FA0-B449-86C4-B81F-D50B32F6C016}"/>
              </a:ext>
            </a:extLst>
          </p:cNvPr>
          <p:cNvGrpSpPr/>
          <p:nvPr/>
        </p:nvGrpSpPr>
        <p:grpSpPr>
          <a:xfrm>
            <a:off x="1625059" y="951054"/>
            <a:ext cx="8596521" cy="1301097"/>
            <a:chOff x="4572476" y="816514"/>
            <a:chExt cx="8997732" cy="1530465"/>
          </a:xfrm>
        </p:grpSpPr>
        <p:grpSp>
          <p:nvGrpSpPr>
            <p:cNvPr id="7" name="Group 6">
              <a:extLst>
                <a:ext uri="{FF2B5EF4-FFF2-40B4-BE49-F238E27FC236}">
                  <a16:creationId xmlns:a16="http://schemas.microsoft.com/office/drawing/2014/main" id="{562DCB92-B5AC-5ACA-CB64-1BC52E7B46AA}"/>
                </a:ext>
              </a:extLst>
            </p:cNvPr>
            <p:cNvGrpSpPr/>
            <p:nvPr/>
          </p:nvGrpSpPr>
          <p:grpSpPr>
            <a:xfrm>
              <a:off x="5369097" y="816514"/>
              <a:ext cx="8201111" cy="1530465"/>
              <a:chOff x="1509606" y="2078495"/>
              <a:chExt cx="7623315" cy="1012545"/>
            </a:xfrm>
          </p:grpSpPr>
          <p:sp>
            <p:nvSpPr>
              <p:cNvPr id="8" name="Rectangle: Rounded Corners 7">
                <a:extLst>
                  <a:ext uri="{FF2B5EF4-FFF2-40B4-BE49-F238E27FC236}">
                    <a16:creationId xmlns:a16="http://schemas.microsoft.com/office/drawing/2014/main" id="{13B452C1-CD7E-01BE-6108-375A7A026234}"/>
                  </a:ext>
                </a:extLst>
              </p:cNvPr>
              <p:cNvSpPr/>
              <p:nvPr/>
            </p:nvSpPr>
            <p:spPr>
              <a:xfrm>
                <a:off x="1542142" y="2078495"/>
                <a:ext cx="7590779" cy="1012545"/>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Rectangle: Rounded Corners 8">
                <a:extLst>
                  <a:ext uri="{FF2B5EF4-FFF2-40B4-BE49-F238E27FC236}">
                    <a16:creationId xmlns:a16="http://schemas.microsoft.com/office/drawing/2014/main" id="{C86DE205-B519-2733-CB3C-555A05ACFD7F}"/>
                  </a:ext>
                </a:extLst>
              </p:cNvPr>
              <p:cNvSpPr/>
              <p:nvPr/>
            </p:nvSpPr>
            <p:spPr>
              <a:xfrm>
                <a:off x="1509606" y="2223269"/>
                <a:ext cx="7433865" cy="851072"/>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12" name="TextBox 11">
                <a:extLst>
                  <a:ext uri="{FF2B5EF4-FFF2-40B4-BE49-F238E27FC236}">
                    <a16:creationId xmlns:a16="http://schemas.microsoft.com/office/drawing/2014/main" id="{69702B83-D1FC-D512-02BA-841D01EE6762}"/>
                  </a:ext>
                </a:extLst>
              </p:cNvPr>
              <p:cNvSpPr txBox="1"/>
              <p:nvPr/>
            </p:nvSpPr>
            <p:spPr>
              <a:xfrm>
                <a:off x="1588511" y="2266173"/>
                <a:ext cx="7174643" cy="7425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Ở khổ thơ đầu, điều gì gây bất ngờ với mọi người khi đến Trường Sa?</a:t>
                </a:r>
                <a:endParaRPr kumimoji="0" lang="vi-VN" sz="2800" b="0" i="0" u="none" strike="noStrike" kern="1200" cap="none" spc="0" normalizeH="0" baseline="0" noProof="0" dirty="0">
                  <a:ln>
                    <a:noFill/>
                  </a:ln>
                  <a:solidFill>
                    <a:srgbClr val="0070C0"/>
                  </a:solidFill>
                  <a:effectLst/>
                  <a:uLnTx/>
                  <a:uFillTx/>
                  <a:ea typeface="+mn-ea"/>
                  <a:cs typeface="+mn-cs"/>
                </a:endParaRPr>
              </a:p>
            </p:txBody>
          </p:sp>
        </p:grpSp>
        <p:grpSp>
          <p:nvGrpSpPr>
            <p:cNvPr id="31" name="Group 30">
              <a:extLst>
                <a:ext uri="{FF2B5EF4-FFF2-40B4-BE49-F238E27FC236}">
                  <a16:creationId xmlns:a16="http://schemas.microsoft.com/office/drawing/2014/main" id="{C2D22602-9A7F-1B52-EA3A-ACC5578F58A7}"/>
                </a:ext>
              </a:extLst>
            </p:cNvPr>
            <p:cNvGrpSpPr/>
            <p:nvPr/>
          </p:nvGrpSpPr>
          <p:grpSpPr>
            <a:xfrm>
              <a:off x="4572476" y="887822"/>
              <a:ext cx="881508" cy="977491"/>
              <a:chOff x="8017613" y="-187445"/>
              <a:chExt cx="3919872" cy="3195480"/>
            </a:xfrm>
          </p:grpSpPr>
          <p:pic>
            <p:nvPicPr>
              <p:cNvPr id="23" name="Picture 3">
                <a:extLst>
                  <a:ext uri="{FF2B5EF4-FFF2-40B4-BE49-F238E27FC236}">
                    <a16:creationId xmlns:a16="http://schemas.microsoft.com/office/drawing/2014/main" id="{932B76F2-2CD1-AD4B-B913-19AC4C7E47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30" name="TextBox 29">
                <a:extLst>
                  <a:ext uri="{FF2B5EF4-FFF2-40B4-BE49-F238E27FC236}">
                    <a16:creationId xmlns:a16="http://schemas.microsoft.com/office/drawing/2014/main" id="{A5560E71-52B3-3836-4DC7-ABD633720811}"/>
                  </a:ext>
                </a:extLst>
              </p:cNvPr>
              <p:cNvSpPr txBox="1"/>
              <p:nvPr/>
            </p:nvSpPr>
            <p:spPr>
              <a:xfrm>
                <a:off x="8085794" y="-187445"/>
                <a:ext cx="3592855" cy="31954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1</a:t>
                </a:r>
              </a:p>
            </p:txBody>
          </p:sp>
        </p:grpSp>
      </p:grpSp>
      <p:grpSp>
        <p:nvGrpSpPr>
          <p:cNvPr id="48" name="Group 47">
            <a:extLst>
              <a:ext uri="{FF2B5EF4-FFF2-40B4-BE49-F238E27FC236}">
                <a16:creationId xmlns:a16="http://schemas.microsoft.com/office/drawing/2014/main" id="{6205D9F2-FC9A-18EA-60FA-90648EA95344}"/>
              </a:ext>
            </a:extLst>
          </p:cNvPr>
          <p:cNvGrpSpPr/>
          <p:nvPr/>
        </p:nvGrpSpPr>
        <p:grpSpPr>
          <a:xfrm>
            <a:off x="188071" y="2443984"/>
            <a:ext cx="5223265" cy="1584378"/>
            <a:chOff x="-135867" y="2692852"/>
            <a:chExt cx="5369419" cy="1584378"/>
          </a:xfrm>
        </p:grpSpPr>
        <p:grpSp>
          <p:nvGrpSpPr>
            <p:cNvPr id="24" name="Group 23">
              <a:extLst>
                <a:ext uri="{FF2B5EF4-FFF2-40B4-BE49-F238E27FC236}">
                  <a16:creationId xmlns:a16="http://schemas.microsoft.com/office/drawing/2014/main" id="{419B4947-1C4F-E8D8-BD61-C4754D5DC131}"/>
                </a:ext>
              </a:extLst>
            </p:cNvPr>
            <p:cNvGrpSpPr/>
            <p:nvPr/>
          </p:nvGrpSpPr>
          <p:grpSpPr>
            <a:xfrm>
              <a:off x="475735" y="2692852"/>
              <a:ext cx="4757817" cy="1584378"/>
              <a:chOff x="2116043" y="4731219"/>
              <a:chExt cx="4757817" cy="1009150"/>
            </a:xfrm>
          </p:grpSpPr>
          <p:sp>
            <p:nvSpPr>
              <p:cNvPr id="25" name="Rectangle: Rounded Corners 24">
                <a:extLst>
                  <a:ext uri="{FF2B5EF4-FFF2-40B4-BE49-F238E27FC236}">
                    <a16:creationId xmlns:a16="http://schemas.microsoft.com/office/drawing/2014/main" id="{8F1E134F-C213-21DD-2A13-049F6C53DD90}"/>
                  </a:ext>
                </a:extLst>
              </p:cNvPr>
              <p:cNvSpPr/>
              <p:nvPr/>
            </p:nvSpPr>
            <p:spPr>
              <a:xfrm>
                <a:off x="2241783" y="4731219"/>
                <a:ext cx="4632077" cy="1009150"/>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id="{19314E88-68E3-50BB-F171-C10FC66DD5E1}"/>
                  </a:ext>
                </a:extLst>
              </p:cNvPr>
              <p:cNvSpPr/>
              <p:nvPr/>
            </p:nvSpPr>
            <p:spPr>
              <a:xfrm>
                <a:off x="2116043" y="4842383"/>
                <a:ext cx="4557648" cy="897986"/>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29" name="TextBox 28">
                <a:extLst>
                  <a:ext uri="{FF2B5EF4-FFF2-40B4-BE49-F238E27FC236}">
                    <a16:creationId xmlns:a16="http://schemas.microsoft.com/office/drawing/2014/main" id="{3B755658-8EC6-FC18-A1D2-3FC21389AC67}"/>
                  </a:ext>
                </a:extLst>
              </p:cNvPr>
              <p:cNvSpPr txBox="1"/>
              <p:nvPr/>
            </p:nvSpPr>
            <p:spPr>
              <a:xfrm>
                <a:off x="2337898" y="4878704"/>
                <a:ext cx="4335793" cy="7645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rPr>
                  <a:t>Ở khổ thơ đầu, điều gì gây bất ngờ với mọi người khi đến Trường Sa?</a:t>
                </a:r>
                <a:endParaRPr kumimoji="0" lang="en-US" sz="2400" b="0" i="0" u="none" strike="noStrike" kern="1200" cap="none" spc="0" normalizeH="0" baseline="0" noProof="0" dirty="0">
                  <a:ln>
                    <a:noFill/>
                  </a:ln>
                  <a:solidFill>
                    <a:srgbClr val="ED7D31"/>
                  </a:solidFill>
                  <a:effectLst/>
                  <a:uLnTx/>
                  <a:uFillTx/>
                  <a:ea typeface="+mn-ea"/>
                  <a:cs typeface="+mn-cs"/>
                </a:endParaRPr>
              </a:p>
            </p:txBody>
          </p:sp>
        </p:grpSp>
        <p:grpSp>
          <p:nvGrpSpPr>
            <p:cNvPr id="37" name="Group 36">
              <a:extLst>
                <a:ext uri="{FF2B5EF4-FFF2-40B4-BE49-F238E27FC236}">
                  <a16:creationId xmlns:a16="http://schemas.microsoft.com/office/drawing/2014/main" id="{E4C5D05B-F16A-0E11-7A2D-9D8E856860D7}"/>
                </a:ext>
              </a:extLst>
            </p:cNvPr>
            <p:cNvGrpSpPr/>
            <p:nvPr/>
          </p:nvGrpSpPr>
          <p:grpSpPr>
            <a:xfrm>
              <a:off x="-135867" y="2769752"/>
              <a:ext cx="886014" cy="830997"/>
              <a:chOff x="7997576" y="83741"/>
              <a:chExt cx="3939909" cy="2716580"/>
            </a:xfrm>
          </p:grpSpPr>
          <p:pic>
            <p:nvPicPr>
              <p:cNvPr id="39" name="Picture 3">
                <a:extLst>
                  <a:ext uri="{FF2B5EF4-FFF2-40B4-BE49-F238E27FC236}">
                    <a16:creationId xmlns:a16="http://schemas.microsoft.com/office/drawing/2014/main" id="{9426CB07-9B32-0B85-0E70-8BA28B2948E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40" name="TextBox 39">
                <a:extLst>
                  <a:ext uri="{FF2B5EF4-FFF2-40B4-BE49-F238E27FC236}">
                    <a16:creationId xmlns:a16="http://schemas.microsoft.com/office/drawing/2014/main" id="{2CDB9084-9B38-908D-6995-F79BB703CCEC}"/>
                  </a:ext>
                </a:extLst>
              </p:cNvPr>
              <p:cNvSpPr txBox="1"/>
              <p:nvPr/>
            </p:nvSpPr>
            <p:spPr>
              <a:xfrm>
                <a:off x="7997576" y="83741"/>
                <a:ext cx="3592856"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2</a:t>
                </a:r>
              </a:p>
            </p:txBody>
          </p:sp>
        </p:grpSp>
      </p:grpSp>
      <p:grpSp>
        <p:nvGrpSpPr>
          <p:cNvPr id="49" name="Group 48">
            <a:extLst>
              <a:ext uri="{FF2B5EF4-FFF2-40B4-BE49-F238E27FC236}">
                <a16:creationId xmlns:a16="http://schemas.microsoft.com/office/drawing/2014/main" id="{9BF8BAC8-CE13-DB5F-3AE2-507577A43E69}"/>
              </a:ext>
            </a:extLst>
          </p:cNvPr>
          <p:cNvGrpSpPr/>
          <p:nvPr/>
        </p:nvGrpSpPr>
        <p:grpSpPr>
          <a:xfrm>
            <a:off x="5656192" y="2381133"/>
            <a:ext cx="6232323" cy="1627373"/>
            <a:chOff x="5371324" y="4419132"/>
            <a:chExt cx="5657529" cy="1627373"/>
          </a:xfrm>
        </p:grpSpPr>
        <p:grpSp>
          <p:nvGrpSpPr>
            <p:cNvPr id="13" name="Group 12">
              <a:extLst>
                <a:ext uri="{FF2B5EF4-FFF2-40B4-BE49-F238E27FC236}">
                  <a16:creationId xmlns:a16="http://schemas.microsoft.com/office/drawing/2014/main" id="{21513501-ED6F-9B21-F98F-D769ABB41481}"/>
                </a:ext>
              </a:extLst>
            </p:cNvPr>
            <p:cNvGrpSpPr/>
            <p:nvPr/>
          </p:nvGrpSpPr>
          <p:grpSpPr>
            <a:xfrm>
              <a:off x="5877201" y="4469157"/>
              <a:ext cx="5151652" cy="1577348"/>
              <a:chOff x="425829" y="3352928"/>
              <a:chExt cx="5151652" cy="1957993"/>
            </a:xfrm>
          </p:grpSpPr>
          <p:sp>
            <p:nvSpPr>
              <p:cNvPr id="14" name="Rectangle: Rounded Corners 13">
                <a:extLst>
                  <a:ext uri="{FF2B5EF4-FFF2-40B4-BE49-F238E27FC236}">
                    <a16:creationId xmlns:a16="http://schemas.microsoft.com/office/drawing/2014/main" id="{31903822-C3D3-7CCD-436E-820A23FE2693}"/>
                  </a:ext>
                </a:extLst>
              </p:cNvPr>
              <p:cNvSpPr/>
              <p:nvPr/>
            </p:nvSpPr>
            <p:spPr>
              <a:xfrm>
                <a:off x="551570" y="3352928"/>
                <a:ext cx="5025911" cy="1899122"/>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5" name="Rectangle: Rounded Corners 14">
                <a:extLst>
                  <a:ext uri="{FF2B5EF4-FFF2-40B4-BE49-F238E27FC236}">
                    <a16:creationId xmlns:a16="http://schemas.microsoft.com/office/drawing/2014/main" id="{41CB46A2-8F02-60B2-CF65-E3EC04E0330E}"/>
                  </a:ext>
                </a:extLst>
              </p:cNvPr>
              <p:cNvSpPr/>
              <p:nvPr/>
            </p:nvSpPr>
            <p:spPr>
              <a:xfrm>
                <a:off x="425829" y="3527178"/>
                <a:ext cx="5018039" cy="1743360"/>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21" name="TextBox 20">
                <a:extLst>
                  <a:ext uri="{FF2B5EF4-FFF2-40B4-BE49-F238E27FC236}">
                    <a16:creationId xmlns:a16="http://schemas.microsoft.com/office/drawing/2014/main" id="{1457E688-58C8-C78A-6C0B-5B8919F56CCD}"/>
                  </a:ext>
                </a:extLst>
              </p:cNvPr>
              <p:cNvSpPr txBox="1"/>
              <p:nvPr/>
            </p:nvSpPr>
            <p:spPr>
              <a:xfrm>
                <a:off x="666572" y="3591701"/>
                <a:ext cx="4681090" cy="1719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Theo em, nhà thơ muốn nói gì qua hình ảnh “Đoá san hô kiêu hãnh/ Vẫn nở hoa bốn mùa”? </a:t>
                </a:r>
                <a:endParaRPr kumimoji="0" lang="vi-VN" sz="2800" b="0" i="0" u="none" strike="noStrike" kern="1200" cap="none" spc="0" normalizeH="0" baseline="0" noProof="0" dirty="0">
                  <a:ln>
                    <a:noFill/>
                  </a:ln>
                  <a:solidFill>
                    <a:srgbClr val="6600FF"/>
                  </a:solidFill>
                  <a:effectLst/>
                  <a:uLnTx/>
                  <a:uFillTx/>
                  <a:ea typeface="+mn-ea"/>
                  <a:cs typeface="+mn-cs"/>
                </a:endParaRPr>
              </a:p>
            </p:txBody>
          </p:sp>
        </p:grpSp>
        <p:grpSp>
          <p:nvGrpSpPr>
            <p:cNvPr id="45" name="Group 44">
              <a:extLst>
                <a:ext uri="{FF2B5EF4-FFF2-40B4-BE49-F238E27FC236}">
                  <a16:creationId xmlns:a16="http://schemas.microsoft.com/office/drawing/2014/main" id="{335B4F2F-FECD-2245-5743-6916C5244842}"/>
                </a:ext>
              </a:extLst>
            </p:cNvPr>
            <p:cNvGrpSpPr/>
            <p:nvPr/>
          </p:nvGrpSpPr>
          <p:grpSpPr>
            <a:xfrm>
              <a:off x="5371324" y="4419132"/>
              <a:ext cx="886014" cy="830997"/>
              <a:chOff x="7997576" y="83741"/>
              <a:chExt cx="3939909" cy="2716580"/>
            </a:xfrm>
          </p:grpSpPr>
          <p:pic>
            <p:nvPicPr>
              <p:cNvPr id="46" name="Picture 3">
                <a:extLst>
                  <a:ext uri="{FF2B5EF4-FFF2-40B4-BE49-F238E27FC236}">
                    <a16:creationId xmlns:a16="http://schemas.microsoft.com/office/drawing/2014/main" id="{39BC9771-CC4D-C27B-9744-80C39E1038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47" name="TextBox 46">
                <a:extLst>
                  <a:ext uri="{FF2B5EF4-FFF2-40B4-BE49-F238E27FC236}">
                    <a16:creationId xmlns:a16="http://schemas.microsoft.com/office/drawing/2014/main" id="{4A316A0C-CF9D-56DD-4587-B2F055E9E3E6}"/>
                  </a:ext>
                </a:extLst>
              </p:cNvPr>
              <p:cNvSpPr txBox="1"/>
              <p:nvPr/>
            </p:nvSpPr>
            <p:spPr>
              <a:xfrm>
                <a:off x="7997576" y="83741"/>
                <a:ext cx="3592856"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3</a:t>
                </a:r>
              </a:p>
            </p:txBody>
          </p:sp>
        </p:grpSp>
      </p:grpSp>
      <p:grpSp>
        <p:nvGrpSpPr>
          <p:cNvPr id="59" name="Group 58">
            <a:extLst>
              <a:ext uri="{FF2B5EF4-FFF2-40B4-BE49-F238E27FC236}">
                <a16:creationId xmlns:a16="http://schemas.microsoft.com/office/drawing/2014/main" id="{81C5DB52-F7A1-7C53-106B-10A609AE30F1}"/>
              </a:ext>
            </a:extLst>
          </p:cNvPr>
          <p:cNvGrpSpPr/>
          <p:nvPr/>
        </p:nvGrpSpPr>
        <p:grpSpPr>
          <a:xfrm>
            <a:off x="104996" y="4027953"/>
            <a:ext cx="5817340" cy="2262842"/>
            <a:chOff x="4716148" y="481472"/>
            <a:chExt cx="6633249" cy="2750965"/>
          </a:xfrm>
        </p:grpSpPr>
        <p:grpSp>
          <p:nvGrpSpPr>
            <p:cNvPr id="60" name="Group 59">
              <a:extLst>
                <a:ext uri="{FF2B5EF4-FFF2-40B4-BE49-F238E27FC236}">
                  <a16:creationId xmlns:a16="http://schemas.microsoft.com/office/drawing/2014/main" id="{993C3B51-B364-1D8E-0191-1FF8DB22C13F}"/>
                </a:ext>
              </a:extLst>
            </p:cNvPr>
            <p:cNvGrpSpPr/>
            <p:nvPr/>
          </p:nvGrpSpPr>
          <p:grpSpPr>
            <a:xfrm>
              <a:off x="5268827" y="806557"/>
              <a:ext cx="6080570" cy="2425880"/>
              <a:chOff x="1416400" y="2071911"/>
              <a:chExt cx="5652172" cy="1604947"/>
            </a:xfrm>
          </p:grpSpPr>
          <p:sp>
            <p:nvSpPr>
              <p:cNvPr id="64" name="Rectangle: Rounded Corners 63">
                <a:extLst>
                  <a:ext uri="{FF2B5EF4-FFF2-40B4-BE49-F238E27FC236}">
                    <a16:creationId xmlns:a16="http://schemas.microsoft.com/office/drawing/2014/main" id="{E2E03CCA-EC31-010A-A01E-382F23095F84}"/>
                  </a:ext>
                </a:extLst>
              </p:cNvPr>
              <p:cNvSpPr/>
              <p:nvPr/>
            </p:nvSpPr>
            <p:spPr>
              <a:xfrm>
                <a:off x="1542141" y="2071911"/>
                <a:ext cx="5526431" cy="1604946"/>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5" name="Rectangle: Rounded Corners 64">
                <a:extLst>
                  <a:ext uri="{FF2B5EF4-FFF2-40B4-BE49-F238E27FC236}">
                    <a16:creationId xmlns:a16="http://schemas.microsoft.com/office/drawing/2014/main" id="{AE5410AE-B0E3-66C4-4C87-706B43A239EC}"/>
                  </a:ext>
                </a:extLst>
              </p:cNvPr>
              <p:cNvSpPr/>
              <p:nvPr/>
            </p:nvSpPr>
            <p:spPr>
              <a:xfrm>
                <a:off x="1416400" y="2246162"/>
                <a:ext cx="5424926" cy="143069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67" name="TextBox 66">
                <a:extLst>
                  <a:ext uri="{FF2B5EF4-FFF2-40B4-BE49-F238E27FC236}">
                    <a16:creationId xmlns:a16="http://schemas.microsoft.com/office/drawing/2014/main" id="{D45A07BB-21B9-49C8-1EDF-419AE51434D6}"/>
                  </a:ext>
                </a:extLst>
              </p:cNvPr>
              <p:cNvSpPr txBox="1"/>
              <p:nvPr/>
            </p:nvSpPr>
            <p:spPr>
              <a:xfrm>
                <a:off x="1532073" y="2301679"/>
                <a:ext cx="5245587" cy="7673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Nêu cảm nghĩ của em về người lính đảo Trường Sa. </a:t>
                </a:r>
                <a:endParaRPr kumimoji="0" lang="vi-VN" sz="2800" b="0" i="0" u="none" strike="noStrike" kern="1200" cap="none" spc="0" normalizeH="0" baseline="0" noProof="0" dirty="0">
                  <a:ln>
                    <a:noFill/>
                  </a:ln>
                  <a:solidFill>
                    <a:srgbClr val="990099"/>
                  </a:solidFill>
                  <a:effectLst/>
                  <a:uLnTx/>
                  <a:uFillTx/>
                  <a:ea typeface="+mn-ea"/>
                  <a:cs typeface="+mn-cs"/>
                </a:endParaRPr>
              </a:p>
            </p:txBody>
          </p:sp>
        </p:grpSp>
        <p:grpSp>
          <p:nvGrpSpPr>
            <p:cNvPr id="61" name="Group 60">
              <a:extLst>
                <a:ext uri="{FF2B5EF4-FFF2-40B4-BE49-F238E27FC236}">
                  <a16:creationId xmlns:a16="http://schemas.microsoft.com/office/drawing/2014/main" id="{6F5D6B42-978D-0308-11CF-B112DDB6BC08}"/>
                </a:ext>
              </a:extLst>
            </p:cNvPr>
            <p:cNvGrpSpPr/>
            <p:nvPr/>
          </p:nvGrpSpPr>
          <p:grpSpPr>
            <a:xfrm>
              <a:off x="4716148" y="481472"/>
              <a:ext cx="964662" cy="1010254"/>
              <a:chOff x="8656490" y="-1515821"/>
              <a:chExt cx="4289640" cy="3302581"/>
            </a:xfrm>
          </p:grpSpPr>
          <p:pic>
            <p:nvPicPr>
              <p:cNvPr id="62" name="Picture 3">
                <a:extLst>
                  <a:ext uri="{FF2B5EF4-FFF2-40B4-BE49-F238E27FC236}">
                    <a16:creationId xmlns:a16="http://schemas.microsoft.com/office/drawing/2014/main" id="{D7505E41-4FCA-D7B1-AA64-2EE623270C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26257" y="-976231"/>
                <a:ext cx="3919873" cy="2520968"/>
              </a:xfrm>
              <a:prstGeom prst="rect">
                <a:avLst/>
              </a:prstGeom>
            </p:spPr>
          </p:pic>
          <p:sp>
            <p:nvSpPr>
              <p:cNvPr id="63" name="TextBox 62">
                <a:extLst>
                  <a:ext uri="{FF2B5EF4-FFF2-40B4-BE49-F238E27FC236}">
                    <a16:creationId xmlns:a16="http://schemas.microsoft.com/office/drawing/2014/main" id="{CCD4C752-63EF-AEAE-3BE4-BD4429F63983}"/>
                  </a:ext>
                </a:extLst>
              </p:cNvPr>
              <p:cNvSpPr txBox="1"/>
              <p:nvPr/>
            </p:nvSpPr>
            <p:spPr>
              <a:xfrm>
                <a:off x="8656490" y="-1515821"/>
                <a:ext cx="3592856" cy="3302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4</a:t>
                </a:r>
              </a:p>
            </p:txBody>
          </p:sp>
        </p:grpSp>
      </p:grpSp>
      <p:grpSp>
        <p:nvGrpSpPr>
          <p:cNvPr id="69" name="Group 68">
            <a:extLst>
              <a:ext uri="{FF2B5EF4-FFF2-40B4-BE49-F238E27FC236}">
                <a16:creationId xmlns:a16="http://schemas.microsoft.com/office/drawing/2014/main" id="{B84A3298-F2D2-67EF-F688-AAF0817D4369}"/>
              </a:ext>
            </a:extLst>
          </p:cNvPr>
          <p:cNvGrpSpPr/>
          <p:nvPr/>
        </p:nvGrpSpPr>
        <p:grpSpPr>
          <a:xfrm>
            <a:off x="6196949" y="4186260"/>
            <a:ext cx="5637088" cy="2069350"/>
            <a:chOff x="160721" y="2122180"/>
            <a:chExt cx="5428022" cy="2069350"/>
          </a:xfrm>
        </p:grpSpPr>
        <p:grpSp>
          <p:nvGrpSpPr>
            <p:cNvPr id="70" name="Group 69">
              <a:extLst>
                <a:ext uri="{FF2B5EF4-FFF2-40B4-BE49-F238E27FC236}">
                  <a16:creationId xmlns:a16="http://schemas.microsoft.com/office/drawing/2014/main" id="{187750ED-1496-51C9-C773-CD15CF76FAFF}"/>
                </a:ext>
              </a:extLst>
            </p:cNvPr>
            <p:cNvGrpSpPr/>
            <p:nvPr/>
          </p:nvGrpSpPr>
          <p:grpSpPr>
            <a:xfrm>
              <a:off x="475735" y="2212901"/>
              <a:ext cx="5113008" cy="1978629"/>
              <a:chOff x="2116043" y="4425523"/>
              <a:chExt cx="5113008" cy="1260264"/>
            </a:xfrm>
          </p:grpSpPr>
          <p:sp>
            <p:nvSpPr>
              <p:cNvPr id="74" name="Rectangle: Rounded Corners 73">
                <a:extLst>
                  <a:ext uri="{FF2B5EF4-FFF2-40B4-BE49-F238E27FC236}">
                    <a16:creationId xmlns:a16="http://schemas.microsoft.com/office/drawing/2014/main" id="{7B58AF02-6E86-70B6-EA03-067CEEC7DE56}"/>
                  </a:ext>
                </a:extLst>
              </p:cNvPr>
              <p:cNvSpPr/>
              <p:nvPr/>
            </p:nvSpPr>
            <p:spPr>
              <a:xfrm>
                <a:off x="2241784" y="4425523"/>
                <a:ext cx="4987267" cy="1260264"/>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5" name="Rectangle: Rounded Corners 74">
                <a:extLst>
                  <a:ext uri="{FF2B5EF4-FFF2-40B4-BE49-F238E27FC236}">
                    <a16:creationId xmlns:a16="http://schemas.microsoft.com/office/drawing/2014/main" id="{D39262A6-A5C9-33D3-BF5A-E8D2473FB2F8}"/>
                  </a:ext>
                </a:extLst>
              </p:cNvPr>
              <p:cNvSpPr/>
              <p:nvPr/>
            </p:nvSpPr>
            <p:spPr>
              <a:xfrm>
                <a:off x="2116043" y="4573537"/>
                <a:ext cx="4994013" cy="1112250"/>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77" name="TextBox 76">
                <a:extLst>
                  <a:ext uri="{FF2B5EF4-FFF2-40B4-BE49-F238E27FC236}">
                    <a16:creationId xmlns:a16="http://schemas.microsoft.com/office/drawing/2014/main" id="{D032A2C3-C475-DCB8-3023-F344770D5C5C}"/>
                  </a:ext>
                </a:extLst>
              </p:cNvPr>
              <p:cNvSpPr txBox="1"/>
              <p:nvPr/>
            </p:nvSpPr>
            <p:spPr>
              <a:xfrm>
                <a:off x="2514716" y="4704958"/>
                <a:ext cx="4511690" cy="8821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8000"/>
                    </a:solidFill>
                    <a:effectLst/>
                    <a:uLnTx/>
                    <a:uFillTx/>
                    <a:ea typeface="+mn-ea"/>
                    <a:cs typeface="+mn-cs"/>
                  </a:rPr>
                  <a:t>Ý nghĩa của khổ thơ cuối là gì? Em chọn ý nào dưới đây? Vì sao?</a:t>
                </a:r>
                <a:endParaRPr kumimoji="0" lang="en-US" sz="2800" b="0" i="0" u="none" strike="noStrike" kern="1200" cap="none" spc="0" normalizeH="0" baseline="0" noProof="0" dirty="0">
                  <a:ln>
                    <a:noFill/>
                  </a:ln>
                  <a:solidFill>
                    <a:srgbClr val="008000"/>
                  </a:solidFill>
                  <a:effectLst/>
                  <a:uLnTx/>
                  <a:uFillTx/>
                  <a:ea typeface="+mn-ea"/>
                  <a:cs typeface="+mn-cs"/>
                </a:endParaRPr>
              </a:p>
            </p:txBody>
          </p:sp>
        </p:grpSp>
        <p:grpSp>
          <p:nvGrpSpPr>
            <p:cNvPr id="71" name="Group 70">
              <a:extLst>
                <a:ext uri="{FF2B5EF4-FFF2-40B4-BE49-F238E27FC236}">
                  <a16:creationId xmlns:a16="http://schemas.microsoft.com/office/drawing/2014/main" id="{5407C380-AE19-80E0-B9FD-A0F91C87CC6B}"/>
                </a:ext>
              </a:extLst>
            </p:cNvPr>
            <p:cNvGrpSpPr/>
            <p:nvPr/>
          </p:nvGrpSpPr>
          <p:grpSpPr>
            <a:xfrm>
              <a:off x="160721" y="2122180"/>
              <a:ext cx="881508" cy="830997"/>
              <a:chOff x="9316442" y="-2033212"/>
              <a:chExt cx="3919872" cy="2716580"/>
            </a:xfrm>
          </p:grpSpPr>
          <p:pic>
            <p:nvPicPr>
              <p:cNvPr id="72" name="Picture 3">
                <a:extLst>
                  <a:ext uri="{FF2B5EF4-FFF2-40B4-BE49-F238E27FC236}">
                    <a16:creationId xmlns:a16="http://schemas.microsoft.com/office/drawing/2014/main" id="{E785803A-D33A-C053-2650-545104D79F0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6442" y="-1837601"/>
                <a:ext cx="3919872" cy="2520969"/>
              </a:xfrm>
              <a:prstGeom prst="rect">
                <a:avLst/>
              </a:prstGeom>
            </p:spPr>
          </p:pic>
          <p:sp>
            <p:nvSpPr>
              <p:cNvPr id="73" name="TextBox 72">
                <a:extLst>
                  <a:ext uri="{FF2B5EF4-FFF2-40B4-BE49-F238E27FC236}">
                    <a16:creationId xmlns:a16="http://schemas.microsoft.com/office/drawing/2014/main" id="{74718A7A-48D8-8029-D9EF-1FCAE7D1D8A5}"/>
                  </a:ext>
                </a:extLst>
              </p:cNvPr>
              <p:cNvSpPr txBox="1"/>
              <p:nvPr/>
            </p:nvSpPr>
            <p:spPr>
              <a:xfrm>
                <a:off x="9427875" y="-2033212"/>
                <a:ext cx="3278798"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5</a:t>
                </a:r>
              </a:p>
            </p:txBody>
          </p:sp>
        </p:grpSp>
      </p:grpSp>
      <p:pic>
        <p:nvPicPr>
          <p:cNvPr id="2" name="Picture 1">
            <a:extLst>
              <a:ext uri="{FF2B5EF4-FFF2-40B4-BE49-F238E27FC236}">
                <a16:creationId xmlns:a16="http://schemas.microsoft.com/office/drawing/2014/main" id="{F683907D-DAC1-1F5D-9304-B4E97BFD7E02}"/>
              </a:ext>
            </a:extLst>
          </p:cNvPr>
          <p:cNvPicPr>
            <a:picLocks noChangeAspect="1"/>
          </p:cNvPicPr>
          <p:nvPr/>
        </p:nvPicPr>
        <p:blipFill>
          <a:blip r:embed="rId6"/>
          <a:stretch>
            <a:fillRect/>
          </a:stretch>
        </p:blipFill>
        <p:spPr>
          <a:xfrm>
            <a:off x="1115136" y="99554"/>
            <a:ext cx="9961727" cy="853514"/>
          </a:xfrm>
          <a:prstGeom prst="rect">
            <a:avLst/>
          </a:prstGeom>
        </p:spPr>
      </p:pic>
    </p:spTree>
    <p:extLst>
      <p:ext uri="{BB962C8B-B14F-4D97-AF65-F5344CB8AC3E}">
        <p14:creationId xmlns:p14="http://schemas.microsoft.com/office/powerpoint/2010/main" val="203598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right)">
                                      <p:cBhvr>
                                        <p:cTn id="10" dur="500"/>
                                        <p:tgtEl>
                                          <p:spTgt spid="48"/>
                                        </p:tgtEl>
                                      </p:cBhvr>
                                    </p:animEffect>
                                  </p:childTnLst>
                                </p:cTn>
                              </p:par>
                              <p:par>
                                <p:cTn id="11" presetID="22" presetClass="entr" presetSubtype="2"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right)">
                                      <p:cBhvr>
                                        <p:cTn id="13" dur="500"/>
                                        <p:tgtEl>
                                          <p:spTgt spid="49"/>
                                        </p:tgtEl>
                                      </p:cBhvr>
                                    </p:animEffect>
                                  </p:childTnLst>
                                </p:cTn>
                              </p:par>
                              <p:par>
                                <p:cTn id="14" presetID="22" presetClass="entr" presetSubtype="2"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right)">
                                      <p:cBhvr>
                                        <p:cTn id="16" dur="500"/>
                                        <p:tgtEl>
                                          <p:spTgt spid="59"/>
                                        </p:tgtEl>
                                      </p:cBhvr>
                                    </p:animEffect>
                                  </p:childTnLst>
                                </p:cTn>
                              </p:par>
                              <p:par>
                                <p:cTn id="17" presetID="22" presetClass="entr" presetSubtype="2"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right)">
                                      <p:cBhvr>
                                        <p:cTn id="1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669851" y="2520688"/>
            <a:ext cx="9548037" cy="3345208"/>
            <a:chOff x="3304695" y="2353896"/>
            <a:chExt cx="7561779" cy="2584614"/>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5" y="2353896"/>
              <a:ext cx="7561779" cy="2584614"/>
            </a:xfrm>
            <a:custGeom>
              <a:avLst/>
              <a:gdLst>
                <a:gd name="connsiteX0" fmla="*/ 0 w 7561779"/>
                <a:gd name="connsiteY0" fmla="*/ 430777 h 2584614"/>
                <a:gd name="connsiteX1" fmla="*/ 430777 w 7561779"/>
                <a:gd name="connsiteY1" fmla="*/ 0 h 2584614"/>
                <a:gd name="connsiteX2" fmla="*/ 7131000 w 7561779"/>
                <a:gd name="connsiteY2" fmla="*/ 0 h 2584614"/>
                <a:gd name="connsiteX3" fmla="*/ 7561779 w 7561779"/>
                <a:gd name="connsiteY3" fmla="*/ 430777 h 2584614"/>
                <a:gd name="connsiteX4" fmla="*/ 7561779 w 7561779"/>
                <a:gd name="connsiteY4" fmla="*/ 2153835 h 2584614"/>
                <a:gd name="connsiteX5" fmla="*/ 7131000 w 7561779"/>
                <a:gd name="connsiteY5" fmla="*/ 2584614 h 2584614"/>
                <a:gd name="connsiteX6" fmla="*/ 430777 w 7561779"/>
                <a:gd name="connsiteY6" fmla="*/ 2584614 h 2584614"/>
                <a:gd name="connsiteX7" fmla="*/ 0 w 7561779"/>
                <a:gd name="connsiteY7" fmla="*/ 2153835 h 2584614"/>
                <a:gd name="connsiteX8" fmla="*/ 0 w 7561779"/>
                <a:gd name="connsiteY8" fmla="*/ 430777 h 258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1779" h="2584614" extrusionOk="0">
                  <a:moveTo>
                    <a:pt x="0" y="430777"/>
                  </a:moveTo>
                  <a:cubicBezTo>
                    <a:pt x="29421" y="258537"/>
                    <a:pt x="199961" y="-52900"/>
                    <a:pt x="430777" y="0"/>
                  </a:cubicBezTo>
                  <a:cubicBezTo>
                    <a:pt x="1947297" y="49037"/>
                    <a:pt x="4772845" y="-210170"/>
                    <a:pt x="7131000" y="0"/>
                  </a:cubicBezTo>
                  <a:cubicBezTo>
                    <a:pt x="7421720" y="41879"/>
                    <a:pt x="7562507" y="275083"/>
                    <a:pt x="7561779" y="430777"/>
                  </a:cubicBezTo>
                  <a:cubicBezTo>
                    <a:pt x="7579328" y="1140436"/>
                    <a:pt x="7499114" y="1831530"/>
                    <a:pt x="7561779" y="2153835"/>
                  </a:cubicBezTo>
                  <a:cubicBezTo>
                    <a:pt x="7613313" y="2417442"/>
                    <a:pt x="7314843" y="2547327"/>
                    <a:pt x="7131000" y="2584614"/>
                  </a:cubicBezTo>
                  <a:cubicBezTo>
                    <a:pt x="5120581" y="2625118"/>
                    <a:pt x="2286573" y="2440529"/>
                    <a:pt x="430777" y="2584614"/>
                  </a:cubicBezTo>
                  <a:cubicBezTo>
                    <a:pt x="146514" y="2620842"/>
                    <a:pt x="-7894" y="2299099"/>
                    <a:pt x="0" y="2153835"/>
                  </a:cubicBezTo>
                  <a:cubicBezTo>
                    <a:pt x="-146631" y="1741276"/>
                    <a:pt x="-75764" y="820053"/>
                    <a:pt x="0" y="430777"/>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9548037"/>
                        <a:gd name="connsiteY0" fmla="*/ 557546 h 3345208"/>
                        <a:gd name="connsiteX1" fmla="*/ 543930 w 9548037"/>
                        <a:gd name="connsiteY1" fmla="*/ 0 h 3345208"/>
                        <a:gd name="connsiteX2" fmla="*/ 9004106 w 9548037"/>
                        <a:gd name="connsiteY2" fmla="*/ 0 h 3345208"/>
                        <a:gd name="connsiteX3" fmla="*/ 9548037 w 9548037"/>
                        <a:gd name="connsiteY3" fmla="*/ 557546 h 3345208"/>
                        <a:gd name="connsiteX4" fmla="*/ 9548037 w 9548037"/>
                        <a:gd name="connsiteY4" fmla="*/ 2787661 h 3345208"/>
                        <a:gd name="connsiteX5" fmla="*/ 9004106 w 9548037"/>
                        <a:gd name="connsiteY5" fmla="*/ 3345208 h 3345208"/>
                        <a:gd name="connsiteX6" fmla="*/ 543930 w 9548037"/>
                        <a:gd name="connsiteY6" fmla="*/ 3345208 h 3345208"/>
                        <a:gd name="connsiteX7" fmla="*/ 0 w 9548037"/>
                        <a:gd name="connsiteY7" fmla="*/ 2787661 h 3345208"/>
                        <a:gd name="connsiteX8" fmla="*/ 0 w 9548037"/>
                        <a:gd name="connsiteY8" fmla="*/ 557546 h 334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8037" h="3345208" extrusionOk="0">
                          <a:moveTo>
                            <a:pt x="0" y="557546"/>
                          </a:moveTo>
                          <a:cubicBezTo>
                            <a:pt x="26491" y="310122"/>
                            <a:pt x="245443" y="-14455"/>
                            <a:pt x="543930" y="0"/>
                          </a:cubicBezTo>
                          <a:cubicBezTo>
                            <a:pt x="2647214" y="70760"/>
                            <a:pt x="5733449" y="19420"/>
                            <a:pt x="9004106" y="0"/>
                          </a:cubicBezTo>
                          <a:cubicBezTo>
                            <a:pt x="9343276" y="31470"/>
                            <a:pt x="9548936" y="353466"/>
                            <a:pt x="9548037" y="557546"/>
                          </a:cubicBezTo>
                          <a:cubicBezTo>
                            <a:pt x="9572476" y="1485995"/>
                            <a:pt x="9470905" y="2395910"/>
                            <a:pt x="9548037" y="2787661"/>
                          </a:cubicBezTo>
                          <a:cubicBezTo>
                            <a:pt x="9584923" y="3114262"/>
                            <a:pt x="9256345" y="3311323"/>
                            <a:pt x="9004106" y="3345208"/>
                          </a:cubicBezTo>
                          <a:cubicBezTo>
                            <a:pt x="6376840" y="3303055"/>
                            <a:pt x="3165884" y="3201056"/>
                            <a:pt x="543930" y="3345208"/>
                          </a:cubicBezTo>
                          <a:cubicBezTo>
                            <a:pt x="217301" y="3366130"/>
                            <a:pt x="-7845" y="3001404"/>
                            <a:pt x="0" y="2787661"/>
                          </a:cubicBezTo>
                          <a:cubicBezTo>
                            <a:pt x="-128048" y="2310004"/>
                            <a:pt x="-43847" y="1009736"/>
                            <a:pt x="0" y="5575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551275" y="2629128"/>
              <a:ext cx="7113551" cy="19737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Trường Sa là nơi đầu sóng ngọn gió rất khó khăn vất vả bão tố, nắng gắt thiếu nước ngọt. Nhưng khi đến Trường Sa ai cũng ngạc nhiên, bất ngờ gặp mầu hoa muống biển sác màu tím gợi lên Trường Sa thân quen, yên bình</a:t>
              </a:r>
              <a:r>
                <a:rPr kumimoji="0" lang="en-US"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039FD742-DF76-44FC-8B51-7B82EED956D0}"/>
              </a:ext>
            </a:extLst>
          </p:cNvPr>
          <p:cNvGrpSpPr/>
          <p:nvPr/>
        </p:nvGrpSpPr>
        <p:grpSpPr>
          <a:xfrm>
            <a:off x="1258219" y="446884"/>
            <a:ext cx="9365535" cy="1398889"/>
            <a:chOff x="4572476" y="795210"/>
            <a:chExt cx="9738925" cy="1656288"/>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10"/>
              <a:ext cx="8942305" cy="1656288"/>
              <a:chOff x="1509605" y="2064399"/>
              <a:chExt cx="8312289" cy="1095788"/>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729855" y="2219937"/>
                <a:ext cx="8080213" cy="9402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Ở khổ thơ đầu, điều gì gây bất ngờ với mọi người khi đến Trường Sa?</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1</a:t>
                </a:r>
              </a:p>
            </p:txBody>
          </p:sp>
        </p:grpSp>
      </p:grpSp>
      <p:pic>
        <p:nvPicPr>
          <p:cNvPr id="2" name="Picture 8">
            <a:extLst>
              <a:ext uri="{FF2B5EF4-FFF2-40B4-BE49-F238E27FC236}">
                <a16:creationId xmlns:a16="http://schemas.microsoft.com/office/drawing/2014/main" id="{965CD206-AF1E-BE96-B69D-F36D3740BCF1}"/>
              </a:ext>
            </a:extLst>
          </p:cNvPr>
          <p:cNvPicPr>
            <a:picLocks noChangeAspect="1"/>
          </p:cNvPicPr>
          <p:nvPr/>
        </p:nvPicPr>
        <p:blipFill>
          <a:blip r:embed="rId6"/>
          <a:srcRect/>
          <a:stretch>
            <a:fillRect/>
          </a:stretch>
        </p:blipFill>
        <p:spPr>
          <a:xfrm>
            <a:off x="10207256" y="3627958"/>
            <a:ext cx="2382156" cy="3230042"/>
          </a:xfrm>
          <a:prstGeom prst="rect">
            <a:avLst/>
          </a:prstGeom>
        </p:spPr>
      </p:pic>
    </p:spTree>
    <p:extLst>
      <p:ext uri="{BB962C8B-B14F-4D97-AF65-F5344CB8AC3E}">
        <p14:creationId xmlns:p14="http://schemas.microsoft.com/office/powerpoint/2010/main" val="354339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A2DBB59-FDB8-4B5C-9913-1CD2D77A5AC3}"/>
              </a:ext>
            </a:extLst>
          </p:cNvPr>
          <p:cNvGrpSpPr/>
          <p:nvPr/>
        </p:nvGrpSpPr>
        <p:grpSpPr>
          <a:xfrm>
            <a:off x="533565" y="642041"/>
            <a:ext cx="10513663" cy="5365353"/>
            <a:chOff x="129248" y="2416791"/>
            <a:chExt cx="5104304" cy="5416791"/>
          </a:xfrm>
        </p:grpSpPr>
        <p:grpSp>
          <p:nvGrpSpPr>
            <p:cNvPr id="34" name="Group 33">
              <a:extLst>
                <a:ext uri="{FF2B5EF4-FFF2-40B4-BE49-F238E27FC236}">
                  <a16:creationId xmlns:a16="http://schemas.microsoft.com/office/drawing/2014/main" id="{7E65819A-5B37-4B31-9361-5961F3B057C0}"/>
                </a:ext>
              </a:extLst>
            </p:cNvPr>
            <p:cNvGrpSpPr/>
            <p:nvPr/>
          </p:nvGrpSpPr>
          <p:grpSpPr>
            <a:xfrm>
              <a:off x="475735" y="2692853"/>
              <a:ext cx="4757817" cy="5140729"/>
              <a:chOff x="2116043" y="4731219"/>
              <a:chExt cx="4757817" cy="3274323"/>
            </a:xfrm>
          </p:grpSpPr>
          <p:sp>
            <p:nvSpPr>
              <p:cNvPr id="38" name="Rectangle: Rounded Corners 37">
                <a:extLst>
                  <a:ext uri="{FF2B5EF4-FFF2-40B4-BE49-F238E27FC236}">
                    <a16:creationId xmlns:a16="http://schemas.microsoft.com/office/drawing/2014/main" id="{9910AD54-3087-43BE-88BE-292644C392FF}"/>
                  </a:ext>
                </a:extLst>
              </p:cNvPr>
              <p:cNvSpPr/>
              <p:nvPr/>
            </p:nvSpPr>
            <p:spPr>
              <a:xfrm>
                <a:off x="2241783" y="4731219"/>
                <a:ext cx="4632077" cy="3274323"/>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A27DFA7A-BD3B-42E0-B72F-F4938DB022E4}"/>
                  </a:ext>
                </a:extLst>
              </p:cNvPr>
              <p:cNvSpPr/>
              <p:nvPr/>
            </p:nvSpPr>
            <p:spPr>
              <a:xfrm>
                <a:off x="2116043" y="4842383"/>
                <a:ext cx="4649414" cy="2999066"/>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B1C5742-E0E0-4C89-96DF-448703520173}"/>
                  </a:ext>
                </a:extLst>
              </p:cNvPr>
              <p:cNvSpPr txBox="1"/>
              <p:nvPr/>
            </p:nvSpPr>
            <p:spPr>
              <a:xfrm>
                <a:off x="2332949" y="4861546"/>
                <a:ext cx="4335793" cy="2909333"/>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2</a:t>
                </a:r>
                <a:r>
                  <a:rPr lang="vi-VN" sz="3200" b="1" i="0" dirty="0">
                    <a:solidFill>
                      <a:srgbClr val="000000"/>
                    </a:solidFill>
                    <a:effectLst/>
                    <a:latin typeface="Cambria" panose="02040503050406030204" pitchFamily="18" charset="0"/>
                    <a:ea typeface="Cambria" panose="02040503050406030204" pitchFamily="18" charset="0"/>
                  </a:rPr>
                  <a:t>. Em hiểu thế nào về hai dòng thơ “Những nhà gi</a:t>
                </a:r>
                <a:r>
                  <a:rPr lang="en-US" sz="3200" b="1" dirty="0">
                    <a:solidFill>
                      <a:srgbClr val="000000"/>
                    </a:solidFill>
                    <a:latin typeface="Cambria" panose="02040503050406030204" pitchFamily="18" charset="0"/>
                    <a:ea typeface="Cambria" panose="02040503050406030204" pitchFamily="18" charset="0"/>
                  </a:rPr>
                  <a:t>à</a:t>
                </a:r>
                <a:r>
                  <a:rPr lang="vi-VN" sz="3200" b="1" i="0" dirty="0">
                    <a:solidFill>
                      <a:srgbClr val="000000"/>
                    </a:solidFill>
                    <a:effectLst/>
                    <a:latin typeface="Cambria" panose="02040503050406030204" pitchFamily="18" charset="0"/>
                    <a:ea typeface="Cambria" panose="02040503050406030204" pitchFamily="18" charset="0"/>
                  </a:rPr>
                  <a:t>n giữ đảo/ Neo cả nhịp tim người"? Chọn câu trả lời dưới đây hoặc nêu ý kiến của em.</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A. Sự thấu hiểu của người dân trước những gian nguy mà người lính nhà giàn phải đương đầu.</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Cảm xúc thương yêu, lo lắng của người ra thăm đảo dành cho người lính Trường Sa.</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Tình yêu tha thiết của người dân đất Việt đối với biển đảo quê hương.</a:t>
                </a:r>
              </a:p>
            </p:txBody>
          </p:sp>
        </p:grpSp>
        <p:grpSp>
          <p:nvGrpSpPr>
            <p:cNvPr id="35" name="Group 34">
              <a:extLst>
                <a:ext uri="{FF2B5EF4-FFF2-40B4-BE49-F238E27FC236}">
                  <a16:creationId xmlns:a16="http://schemas.microsoft.com/office/drawing/2014/main" id="{D03BB5BE-1B2A-4480-8A05-843133AABCEF}"/>
                </a:ext>
              </a:extLst>
            </p:cNvPr>
            <p:cNvGrpSpPr/>
            <p:nvPr/>
          </p:nvGrpSpPr>
          <p:grpSpPr>
            <a:xfrm>
              <a:off x="129248" y="2416791"/>
              <a:ext cx="671599" cy="838965"/>
              <a:chOff x="9176472" y="-1070108"/>
              <a:chExt cx="2986448" cy="2742626"/>
            </a:xfrm>
          </p:grpSpPr>
          <p:pic>
            <p:nvPicPr>
              <p:cNvPr id="36" name="Picture 3">
                <a:extLst>
                  <a:ext uri="{FF2B5EF4-FFF2-40B4-BE49-F238E27FC236}">
                    <a16:creationId xmlns:a16="http://schemas.microsoft.com/office/drawing/2014/main" id="{11D014D7-1C24-4337-A27A-5723A46F45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64407" y="-666063"/>
                <a:ext cx="2698513" cy="2324340"/>
              </a:xfrm>
              <a:prstGeom prst="rect">
                <a:avLst/>
              </a:prstGeom>
            </p:spPr>
          </p:pic>
          <p:sp>
            <p:nvSpPr>
              <p:cNvPr id="37" name="TextBox 36">
                <a:extLst>
                  <a:ext uri="{FF2B5EF4-FFF2-40B4-BE49-F238E27FC236}">
                    <a16:creationId xmlns:a16="http://schemas.microsoft.com/office/drawing/2014/main" id="{68763E7B-C479-453D-BF18-D86742AF8709}"/>
                  </a:ext>
                </a:extLst>
              </p:cNvPr>
              <p:cNvSpPr txBox="1"/>
              <p:nvPr/>
            </p:nvSpPr>
            <p:spPr>
              <a:xfrm>
                <a:off x="9176472" y="-1070108"/>
                <a:ext cx="2816093" cy="2742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rPr>
                  <a:t>2</a:t>
                </a:r>
              </a:p>
            </p:txBody>
          </p:sp>
        </p:grpSp>
      </p:grpSp>
      <p:sp>
        <p:nvSpPr>
          <p:cNvPr id="2" name="Oval 1">
            <a:extLst>
              <a:ext uri="{FF2B5EF4-FFF2-40B4-BE49-F238E27FC236}">
                <a16:creationId xmlns:a16="http://schemas.microsoft.com/office/drawing/2014/main" id="{86B6306D-8D79-E480-7E12-F08C76064ADA}"/>
              </a:ext>
            </a:extLst>
          </p:cNvPr>
          <p:cNvSpPr/>
          <p:nvPr/>
        </p:nvSpPr>
        <p:spPr>
          <a:xfrm>
            <a:off x="1679944" y="2636874"/>
            <a:ext cx="563526" cy="531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94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8" name="Picture 9">
            <a:extLst>
              <a:ext uri="{FF2B5EF4-FFF2-40B4-BE49-F238E27FC236}">
                <a16:creationId xmlns:a16="http://schemas.microsoft.com/office/drawing/2014/main" id="{E162E2BE-A252-917E-489D-AC69CB7BBD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26" y="3727559"/>
            <a:ext cx="3132760" cy="2944795"/>
          </a:xfrm>
          <a:prstGeom prst="rect">
            <a:avLst/>
          </a:prstGeom>
        </p:spPr>
      </p:pic>
      <p:grpSp>
        <p:nvGrpSpPr>
          <p:cNvPr id="25" name="Group 24">
            <a:extLst>
              <a:ext uri="{FF2B5EF4-FFF2-40B4-BE49-F238E27FC236}">
                <a16:creationId xmlns:a16="http://schemas.microsoft.com/office/drawing/2014/main" id="{6B162634-D472-6CA6-2218-137B6610EFCD}"/>
              </a:ext>
            </a:extLst>
          </p:cNvPr>
          <p:cNvGrpSpPr/>
          <p:nvPr/>
        </p:nvGrpSpPr>
        <p:grpSpPr>
          <a:xfrm>
            <a:off x="3062177" y="783502"/>
            <a:ext cx="8503446" cy="4800011"/>
            <a:chOff x="5960916" y="605983"/>
            <a:chExt cx="5200678" cy="4524315"/>
          </a:xfrm>
        </p:grpSpPr>
        <p:sp>
          <p:nvSpPr>
            <p:cNvPr id="24" name="Rectangle: Diagonal Corners Rounded 23">
              <a:extLst>
                <a:ext uri="{FF2B5EF4-FFF2-40B4-BE49-F238E27FC236}">
                  <a16:creationId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ABA368BB-D843-B6CA-753A-56C2F4429BF5}"/>
                </a:ext>
              </a:extLst>
            </p:cNvPr>
            <p:cNvSpPr txBox="1"/>
            <p:nvPr/>
          </p:nvSpPr>
          <p:spPr>
            <a:xfrm>
              <a:off x="6165503" y="794073"/>
              <a:ext cx="4841613" cy="42644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Hai câu thơ cho thấy sự thấu hiểu của người dân trước những gian nguy mà người lính nhà giàn phải đương đầu. Những chiến sĩ bán trụ trên những nhà giàn giữa biển khơi bao la, phải trải qua những thiếu thốn trong sinh hoạt hàng ngày, không những thế còn phải chống chọi với sự khắc nghiệt của thiên nhiên.</a:t>
              </a:r>
              <a:endParaRPr kumimoji="0" lang="en-US" sz="32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68170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2581969" y="2445712"/>
            <a:ext cx="8824122" cy="3324459"/>
            <a:chOff x="3039853" y="2528814"/>
            <a:chExt cx="8824122" cy="3324459"/>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ask="http://schemas.microsoft.com/office/drawing/2018/sketchyshapes" sd="206502089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3159354"/>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Nói lên sức mãnh kiệt của thiên nhiên và con người ở Trường Sa</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Nói lên tinh thần kiên cường bất khuất của những người lính ở Trường Sa.....</a:t>
              </a:r>
            </a:p>
          </p:txBody>
        </p:sp>
      </p:grpSp>
      <p:pic>
        <p:nvPicPr>
          <p:cNvPr id="41" name="Picture 8">
            <a:extLst>
              <a:ext uri="{FF2B5EF4-FFF2-40B4-BE49-F238E27FC236}">
                <a16:creationId xmlns:a16="http://schemas.microsoft.com/office/drawing/2014/main" id="{4F4FC09C-6728-4C18-A2EA-E2583D18FDF3}"/>
              </a:ext>
            </a:extLst>
          </p:cNvPr>
          <p:cNvPicPr>
            <a:picLocks noChangeAspect="1"/>
          </p:cNvPicPr>
          <p:nvPr/>
        </p:nvPicPr>
        <p:blipFill>
          <a:blip r:embed="rId4"/>
          <a:srcRect/>
          <a:stretch>
            <a:fillRect/>
          </a:stretch>
        </p:blipFill>
        <p:spPr>
          <a:xfrm>
            <a:off x="-265369" y="2907381"/>
            <a:ext cx="2855877" cy="3872376"/>
          </a:xfrm>
          <a:prstGeom prst="rect">
            <a:avLst/>
          </a:prstGeom>
        </p:spPr>
      </p:pic>
      <p:grpSp>
        <p:nvGrpSpPr>
          <p:cNvPr id="21" name="Group 20">
            <a:extLst>
              <a:ext uri="{FF2B5EF4-FFF2-40B4-BE49-F238E27FC236}">
                <a16:creationId xmlns:a16="http://schemas.microsoft.com/office/drawing/2014/main" id="{B88AC1AE-CCC7-446B-BCD5-7CE1BAE36B23}"/>
              </a:ext>
            </a:extLst>
          </p:cNvPr>
          <p:cNvGrpSpPr/>
          <p:nvPr/>
        </p:nvGrpSpPr>
        <p:grpSpPr>
          <a:xfrm>
            <a:off x="903767" y="294864"/>
            <a:ext cx="9952075" cy="2116203"/>
            <a:chOff x="5407246" y="4046829"/>
            <a:chExt cx="5611822" cy="2519536"/>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080533"/>
              <a:chOff x="433701" y="3373625"/>
              <a:chExt cx="5133995" cy="2582605"/>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80"/>
                <a:ext cx="5018039" cy="1743361"/>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23198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00FF"/>
                    </a:solidFill>
                    <a:effectLst/>
                    <a:uLnTx/>
                    <a:uFillTx/>
                    <a:latin typeface="Cambria" panose="02040503050406030204" pitchFamily="18" charset="0"/>
                    <a:ea typeface="Cambria" panose="02040503050406030204" pitchFamily="18" charset="0"/>
                  </a:rPr>
                  <a:t>3. Theo em, nhà thơ muốn nói gì qua hình ảnh “Đoá san hô kiêu hãnh/ Vẫn nở hoa bốn mùa”? </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3</a:t>
                </a:r>
              </a:p>
            </p:txBody>
          </p:sp>
        </p:grpSp>
      </p:grpSp>
    </p:spTree>
    <p:extLst>
      <p:ext uri="{BB962C8B-B14F-4D97-AF65-F5344CB8AC3E}">
        <p14:creationId xmlns:p14="http://schemas.microsoft.com/office/powerpoint/2010/main" val="208210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84578"/>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661383" y="2750816"/>
            <a:ext cx="8427854" cy="2980133"/>
            <a:chOff x="3304696" y="2433450"/>
            <a:chExt cx="8427854" cy="3332961"/>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6" y="2433450"/>
              <a:ext cx="8427854" cy="3332961"/>
            </a:xfrm>
            <a:custGeom>
              <a:avLst/>
              <a:gdLst>
                <a:gd name="connsiteX0" fmla="*/ 0 w 8427854"/>
                <a:gd name="connsiteY0" fmla="*/ 555504 h 3332961"/>
                <a:gd name="connsiteX1" fmla="*/ 496699 w 8427854"/>
                <a:gd name="connsiteY1" fmla="*/ 0 h 3332961"/>
                <a:gd name="connsiteX2" fmla="*/ 7931155 w 8427854"/>
                <a:gd name="connsiteY2" fmla="*/ 0 h 3332961"/>
                <a:gd name="connsiteX3" fmla="*/ 8427854 w 8427854"/>
                <a:gd name="connsiteY3" fmla="*/ 555504 h 3332961"/>
                <a:gd name="connsiteX4" fmla="*/ 8427854 w 8427854"/>
                <a:gd name="connsiteY4" fmla="*/ 2777456 h 3332961"/>
                <a:gd name="connsiteX5" fmla="*/ 7931155 w 8427854"/>
                <a:gd name="connsiteY5" fmla="*/ 3332960 h 3332961"/>
                <a:gd name="connsiteX6" fmla="*/ 496699 w 8427854"/>
                <a:gd name="connsiteY6" fmla="*/ 3332960 h 3332961"/>
                <a:gd name="connsiteX7" fmla="*/ 0 w 8427854"/>
                <a:gd name="connsiteY7" fmla="*/ 2777456 h 3332961"/>
                <a:gd name="connsiteX8" fmla="*/ 0 w 8427854"/>
                <a:gd name="connsiteY8" fmla="*/ 555504 h 333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7854" h="3332961" extrusionOk="0">
                  <a:moveTo>
                    <a:pt x="0" y="555504"/>
                  </a:moveTo>
                  <a:cubicBezTo>
                    <a:pt x="23404" y="305843"/>
                    <a:pt x="229144" y="-55363"/>
                    <a:pt x="496699" y="0"/>
                  </a:cubicBezTo>
                  <a:cubicBezTo>
                    <a:pt x="2369504" y="69600"/>
                    <a:pt x="5422839" y="-145717"/>
                    <a:pt x="7931155" y="0"/>
                  </a:cubicBezTo>
                  <a:cubicBezTo>
                    <a:pt x="8218175" y="10538"/>
                    <a:pt x="8428181" y="289322"/>
                    <a:pt x="8427854" y="555504"/>
                  </a:cubicBezTo>
                  <a:cubicBezTo>
                    <a:pt x="8380965" y="1143178"/>
                    <a:pt x="8484735" y="1907350"/>
                    <a:pt x="8427854" y="2777456"/>
                  </a:cubicBezTo>
                  <a:cubicBezTo>
                    <a:pt x="8489519" y="3117011"/>
                    <a:pt x="8145310" y="3287899"/>
                    <a:pt x="7931155" y="3332960"/>
                  </a:cubicBezTo>
                  <a:cubicBezTo>
                    <a:pt x="4506422" y="3273719"/>
                    <a:pt x="2822534" y="3211604"/>
                    <a:pt x="496699" y="3332960"/>
                  </a:cubicBezTo>
                  <a:cubicBezTo>
                    <a:pt x="209986" y="3343409"/>
                    <a:pt x="-3636" y="3037880"/>
                    <a:pt x="0" y="2777456"/>
                  </a:cubicBezTo>
                  <a:cubicBezTo>
                    <a:pt x="131421" y="2189068"/>
                    <a:pt x="67265" y="871124"/>
                    <a:pt x="0" y="555504"/>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8427854"/>
                        <a:gd name="connsiteY0" fmla="*/ 496699 h 2980133"/>
                        <a:gd name="connsiteX1" fmla="*/ 496699 w 8427854"/>
                        <a:gd name="connsiteY1" fmla="*/ 0 h 2980133"/>
                        <a:gd name="connsiteX2" fmla="*/ 7931155 w 8427854"/>
                        <a:gd name="connsiteY2" fmla="*/ 0 h 2980133"/>
                        <a:gd name="connsiteX3" fmla="*/ 8427854 w 8427854"/>
                        <a:gd name="connsiteY3" fmla="*/ 496699 h 2980133"/>
                        <a:gd name="connsiteX4" fmla="*/ 8427854 w 8427854"/>
                        <a:gd name="connsiteY4" fmla="*/ 2483434 h 2980133"/>
                        <a:gd name="connsiteX5" fmla="*/ 7931155 w 8427854"/>
                        <a:gd name="connsiteY5" fmla="*/ 2980133 h 2980133"/>
                        <a:gd name="connsiteX6" fmla="*/ 496699 w 8427854"/>
                        <a:gd name="connsiteY6" fmla="*/ 2980133 h 2980133"/>
                        <a:gd name="connsiteX7" fmla="*/ 0 w 8427854"/>
                        <a:gd name="connsiteY7" fmla="*/ 2483434 h 2980133"/>
                        <a:gd name="connsiteX8" fmla="*/ 0 w 8427854"/>
                        <a:gd name="connsiteY8" fmla="*/ 496699 h 298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7854" h="2980133" extrusionOk="0">
                          <a:moveTo>
                            <a:pt x="0" y="496699"/>
                          </a:moveTo>
                          <a:cubicBezTo>
                            <a:pt x="17551" y="261733"/>
                            <a:pt x="227738" y="-40094"/>
                            <a:pt x="496699" y="0"/>
                          </a:cubicBezTo>
                          <a:cubicBezTo>
                            <a:pt x="2491705" y="66358"/>
                            <a:pt x="5119931" y="132452"/>
                            <a:pt x="7931155" y="0"/>
                          </a:cubicBezTo>
                          <a:cubicBezTo>
                            <a:pt x="8210225" y="3775"/>
                            <a:pt x="8428106" y="251100"/>
                            <a:pt x="8427854" y="496699"/>
                          </a:cubicBezTo>
                          <a:cubicBezTo>
                            <a:pt x="8391751" y="1063237"/>
                            <a:pt x="8487460" y="1735744"/>
                            <a:pt x="8427854" y="2483434"/>
                          </a:cubicBezTo>
                          <a:cubicBezTo>
                            <a:pt x="8455307" y="2771607"/>
                            <a:pt x="8167949" y="2953960"/>
                            <a:pt x="7931155" y="2980133"/>
                          </a:cubicBezTo>
                          <a:cubicBezTo>
                            <a:pt x="4449934" y="2874663"/>
                            <a:pt x="2919217" y="2884435"/>
                            <a:pt x="496699" y="2980133"/>
                          </a:cubicBezTo>
                          <a:cubicBezTo>
                            <a:pt x="214530" y="2986289"/>
                            <a:pt x="-2398" y="2729385"/>
                            <a:pt x="0" y="2483434"/>
                          </a:cubicBezTo>
                          <a:cubicBezTo>
                            <a:pt x="145605" y="1969535"/>
                            <a:pt x="95325" y="754514"/>
                            <a:pt x="0" y="49669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467796" y="2615869"/>
              <a:ext cx="8077979" cy="2856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VD: Em t</a:t>
              </a:r>
              <a:r>
                <a:rPr kumimoji="0" lang="en-US" sz="4000" b="0" i="0" u="none" strike="noStrike" kern="1200" cap="none" spc="0" normalizeH="0" baseline="0" noProof="0" dirty="0" err="1">
                  <a:ln>
                    <a:noFill/>
                  </a:ln>
                  <a:solidFill>
                    <a:srgbClr val="008000"/>
                  </a:solidFill>
                  <a:effectLst/>
                  <a:uLnTx/>
                  <a:uFillTx/>
                  <a:latin typeface="Cambria" panose="02040503050406030204" pitchFamily="18" charset="0"/>
                  <a:ea typeface="Cambria" panose="02040503050406030204" pitchFamily="18" charset="0"/>
                </a:rPr>
                <a:t>hấy</a:t>
              </a: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 người lính dũng cảm kiên cường, hiền lành giản dị. Họ cống hiến tuổi trẻ của mình để bảo vệ Tô quốc……</a:t>
              </a:r>
            </a:p>
          </p:txBody>
        </p:sp>
      </p:grpSp>
      <p:pic>
        <p:nvPicPr>
          <p:cNvPr id="41" name="Picture 8">
            <a:extLst>
              <a:ext uri="{FF2B5EF4-FFF2-40B4-BE49-F238E27FC236}">
                <a16:creationId xmlns:a16="http://schemas.microsoft.com/office/drawing/2014/main" id="{4F4FC09C-6728-4C18-A2EA-E2583D18FDF3}"/>
              </a:ext>
            </a:extLst>
          </p:cNvPr>
          <p:cNvPicPr>
            <a:picLocks noChangeAspect="1"/>
          </p:cNvPicPr>
          <p:nvPr/>
        </p:nvPicPr>
        <p:blipFill>
          <a:blip r:embed="rId4"/>
          <a:srcRect/>
          <a:stretch>
            <a:fillRect/>
          </a:stretch>
        </p:blipFill>
        <p:spPr>
          <a:xfrm>
            <a:off x="9373431" y="2653997"/>
            <a:ext cx="2855877" cy="3872376"/>
          </a:xfrm>
          <a:prstGeom prst="rect">
            <a:avLst/>
          </a:prstGeom>
        </p:spPr>
      </p:pic>
      <p:grpSp>
        <p:nvGrpSpPr>
          <p:cNvPr id="22" name="Group 21">
            <a:extLst>
              <a:ext uri="{FF2B5EF4-FFF2-40B4-BE49-F238E27FC236}">
                <a16:creationId xmlns:a16="http://schemas.microsoft.com/office/drawing/2014/main" id="{8C5B4D73-2762-4C3A-B6F4-F44B81D80DCC}"/>
              </a:ext>
            </a:extLst>
          </p:cNvPr>
          <p:cNvGrpSpPr/>
          <p:nvPr/>
        </p:nvGrpSpPr>
        <p:grpSpPr>
          <a:xfrm>
            <a:off x="1334320" y="302410"/>
            <a:ext cx="9030580" cy="1996974"/>
            <a:chOff x="4646461" y="627886"/>
            <a:chExt cx="6552587" cy="2418052"/>
          </a:xfrm>
        </p:grpSpPr>
        <p:grpSp>
          <p:nvGrpSpPr>
            <p:cNvPr id="23" name="Group 22">
              <a:extLst>
                <a:ext uri="{FF2B5EF4-FFF2-40B4-BE49-F238E27FC236}">
                  <a16:creationId xmlns:a16="http://schemas.microsoft.com/office/drawing/2014/main" id="{3B356A0A-34E9-47B8-8E43-B4C039008A9C}"/>
                </a:ext>
              </a:extLst>
            </p:cNvPr>
            <p:cNvGrpSpPr/>
            <p:nvPr/>
          </p:nvGrpSpPr>
          <p:grpSpPr>
            <a:xfrm>
              <a:off x="5268827" y="806558"/>
              <a:ext cx="5930221" cy="2239380"/>
              <a:chOff x="1416400" y="2071912"/>
              <a:chExt cx="5512416" cy="1481560"/>
            </a:xfrm>
          </p:grpSpPr>
          <p:sp>
            <p:nvSpPr>
              <p:cNvPr id="27" name="Rectangle: Rounded Corners 26">
                <a:extLst>
                  <a:ext uri="{FF2B5EF4-FFF2-40B4-BE49-F238E27FC236}">
                    <a16:creationId xmlns:a16="http://schemas.microsoft.com/office/drawing/2014/main" id="{B6AB4CEF-49F0-43B4-B368-DEE4FC3F190B}"/>
                  </a:ext>
                </a:extLst>
              </p:cNvPr>
              <p:cNvSpPr/>
              <p:nvPr/>
            </p:nvSpPr>
            <p:spPr>
              <a:xfrm>
                <a:off x="1542141" y="2071912"/>
                <a:ext cx="5386675" cy="148156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8BCF0668-E1E6-4828-A28D-ECF39F551570}"/>
                  </a:ext>
                </a:extLst>
              </p:cNvPr>
              <p:cNvSpPr/>
              <p:nvPr/>
            </p:nvSpPr>
            <p:spPr>
              <a:xfrm>
                <a:off x="1416400" y="2246163"/>
                <a:ext cx="5381081" cy="1307309"/>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063BF089-9794-4811-A5E6-B260B297FD5A}"/>
                  </a:ext>
                </a:extLst>
              </p:cNvPr>
              <p:cNvSpPr txBox="1"/>
              <p:nvPr/>
            </p:nvSpPr>
            <p:spPr>
              <a:xfrm>
                <a:off x="1551894" y="2266077"/>
                <a:ext cx="5245587" cy="10602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990099"/>
                    </a:solidFill>
                    <a:effectLst/>
                    <a:uLnTx/>
                    <a:uFillTx/>
                    <a:latin typeface="Cambria" panose="02040503050406030204" pitchFamily="18" charset="0"/>
                    <a:ea typeface="Cambria" panose="02040503050406030204" pitchFamily="18" charset="0"/>
                  </a:rPr>
                  <a:t>4. Nêu cảm nghĩ của em về người lính đảo Trường Sa. </a:t>
                </a:r>
              </a:p>
            </p:txBody>
          </p:sp>
        </p:grpSp>
        <p:grpSp>
          <p:nvGrpSpPr>
            <p:cNvPr id="24" name="Group 23">
              <a:extLst>
                <a:ext uri="{FF2B5EF4-FFF2-40B4-BE49-F238E27FC236}">
                  <a16:creationId xmlns:a16="http://schemas.microsoft.com/office/drawing/2014/main" id="{75E24AE5-839F-48FB-AF28-6F8A406C5567}"/>
                </a:ext>
              </a:extLst>
            </p:cNvPr>
            <p:cNvGrpSpPr/>
            <p:nvPr/>
          </p:nvGrpSpPr>
          <p:grpSpPr>
            <a:xfrm>
              <a:off x="4646461" y="627886"/>
              <a:ext cx="863373" cy="1015661"/>
              <a:chOff x="8346615" y="-1037187"/>
              <a:chExt cx="3839235" cy="3320255"/>
            </a:xfrm>
          </p:grpSpPr>
          <p:pic>
            <p:nvPicPr>
              <p:cNvPr id="25" name="Picture 3">
                <a:extLst>
                  <a:ext uri="{FF2B5EF4-FFF2-40B4-BE49-F238E27FC236}">
                    <a16:creationId xmlns:a16="http://schemas.microsoft.com/office/drawing/2014/main" id="{5CB077BE-94E8-461F-8A69-DA587402AC7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67526" y="-882007"/>
                <a:ext cx="3418324" cy="3165075"/>
              </a:xfrm>
              <a:prstGeom prst="rect">
                <a:avLst/>
              </a:prstGeom>
            </p:spPr>
          </p:pic>
          <p:sp>
            <p:nvSpPr>
              <p:cNvPr id="26" name="TextBox 25">
                <a:extLst>
                  <a:ext uri="{FF2B5EF4-FFF2-40B4-BE49-F238E27FC236}">
                    <a16:creationId xmlns:a16="http://schemas.microsoft.com/office/drawing/2014/main" id="{D2BC2DF2-019A-450D-A335-1C864960487F}"/>
                  </a:ext>
                </a:extLst>
              </p:cNvPr>
              <p:cNvSpPr txBox="1"/>
              <p:nvPr/>
            </p:nvSpPr>
            <p:spPr>
              <a:xfrm>
                <a:off x="8346615" y="-1037187"/>
                <a:ext cx="3592857" cy="3302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4</a:t>
                </a:r>
              </a:p>
            </p:txBody>
          </p:sp>
        </p:grpSp>
      </p:grpSp>
    </p:spTree>
    <p:extLst>
      <p:ext uri="{BB962C8B-B14F-4D97-AF65-F5344CB8AC3E}">
        <p14:creationId xmlns:p14="http://schemas.microsoft.com/office/powerpoint/2010/main" val="2965871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92280" y="253570"/>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88AA7749-B96A-43A9-938F-8F0199ED0B03}"/>
              </a:ext>
            </a:extLst>
          </p:cNvPr>
          <p:cNvGrpSpPr/>
          <p:nvPr/>
        </p:nvGrpSpPr>
        <p:grpSpPr>
          <a:xfrm>
            <a:off x="1042948" y="336777"/>
            <a:ext cx="9115555" cy="1436092"/>
            <a:chOff x="66815" y="2076161"/>
            <a:chExt cx="5330415" cy="1546152"/>
          </a:xfrm>
        </p:grpSpPr>
        <p:grpSp>
          <p:nvGrpSpPr>
            <p:cNvPr id="31" name="Group 30">
              <a:extLst>
                <a:ext uri="{FF2B5EF4-FFF2-40B4-BE49-F238E27FC236}">
                  <a16:creationId xmlns:a16="http://schemas.microsoft.com/office/drawing/2014/main" id="{6A4B72EC-E810-4EB8-A946-7F7BC05AED9E}"/>
                </a:ext>
              </a:extLst>
            </p:cNvPr>
            <p:cNvGrpSpPr/>
            <p:nvPr/>
          </p:nvGrpSpPr>
          <p:grpSpPr>
            <a:xfrm>
              <a:off x="475735" y="2212901"/>
              <a:ext cx="4921495" cy="1409412"/>
              <a:chOff x="2116043" y="4425523"/>
              <a:chExt cx="4921495" cy="897708"/>
            </a:xfrm>
          </p:grpSpPr>
          <p:sp>
            <p:nvSpPr>
              <p:cNvPr id="35" name="Rectangle: Rounded Corners 34">
                <a:extLst>
                  <a:ext uri="{FF2B5EF4-FFF2-40B4-BE49-F238E27FC236}">
                    <a16:creationId xmlns:a16="http://schemas.microsoft.com/office/drawing/2014/main" id="{CD5DDF6A-66D2-4347-B68C-DBE07CD1DFE8}"/>
                  </a:ext>
                </a:extLst>
              </p:cNvPr>
              <p:cNvSpPr/>
              <p:nvPr/>
            </p:nvSpPr>
            <p:spPr>
              <a:xfrm>
                <a:off x="2241785" y="4425523"/>
                <a:ext cx="4795753" cy="897708"/>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CD8E2317-15CC-4FC5-8CEA-3E7A2B00EB66}"/>
                  </a:ext>
                </a:extLst>
              </p:cNvPr>
              <p:cNvSpPr/>
              <p:nvPr/>
            </p:nvSpPr>
            <p:spPr>
              <a:xfrm>
                <a:off x="2116043" y="4573538"/>
                <a:ext cx="4795752" cy="738705"/>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4461AD0E-1004-478B-B575-F3FCA7402843}"/>
                  </a:ext>
                </a:extLst>
              </p:cNvPr>
              <p:cNvSpPr txBox="1"/>
              <p:nvPr/>
            </p:nvSpPr>
            <p:spPr>
              <a:xfrm>
                <a:off x="2400105" y="4578914"/>
                <a:ext cx="4511690" cy="7387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rPr>
                  <a:t>Ý nghĩa của khổ thơ cuối là gì? Em chọn ý nào dưới đây? Vì sao?</a:t>
                </a:r>
                <a:endParaRPr kumimoji="0" lang="en-US"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09704CFC-2A84-4606-B890-AB95352D432B}"/>
                </a:ext>
              </a:extLst>
            </p:cNvPr>
            <p:cNvGrpSpPr/>
            <p:nvPr/>
          </p:nvGrpSpPr>
          <p:grpSpPr>
            <a:xfrm>
              <a:off x="66815" y="2076161"/>
              <a:ext cx="770768" cy="1093502"/>
              <a:chOff x="8898865" y="-2183651"/>
              <a:chExt cx="3427437" cy="3574725"/>
            </a:xfrm>
          </p:grpSpPr>
          <p:pic>
            <p:nvPicPr>
              <p:cNvPr id="33" name="Picture 3">
                <a:extLst>
                  <a:ext uri="{FF2B5EF4-FFF2-40B4-BE49-F238E27FC236}">
                    <a16:creationId xmlns:a16="http://schemas.microsoft.com/office/drawing/2014/main" id="{A2F0581E-D24E-41AD-9065-8660BC52CDD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6445" y="-1829568"/>
                <a:ext cx="3009857" cy="2512939"/>
              </a:xfrm>
              <a:prstGeom prst="rect">
                <a:avLst/>
              </a:prstGeom>
            </p:spPr>
          </p:pic>
          <p:sp>
            <p:nvSpPr>
              <p:cNvPr id="34" name="TextBox 33">
                <a:extLst>
                  <a:ext uri="{FF2B5EF4-FFF2-40B4-BE49-F238E27FC236}">
                    <a16:creationId xmlns:a16="http://schemas.microsoft.com/office/drawing/2014/main" id="{3D8DF096-6B0B-4D6C-AF86-004D39AE0D8A}"/>
                  </a:ext>
                </a:extLst>
              </p:cNvPr>
              <p:cNvSpPr txBox="1"/>
              <p:nvPr/>
            </p:nvSpPr>
            <p:spPr>
              <a:xfrm>
                <a:off x="8898865" y="-2183651"/>
                <a:ext cx="3278798" cy="35747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5</a:t>
                </a:r>
              </a:p>
            </p:txBody>
          </p:sp>
        </p:grpSp>
      </p:grpSp>
      <p:sp>
        <p:nvSpPr>
          <p:cNvPr id="2" name="Rectangle 1">
            <a:extLst>
              <a:ext uri="{FF2B5EF4-FFF2-40B4-BE49-F238E27FC236}">
                <a16:creationId xmlns:a16="http://schemas.microsoft.com/office/drawing/2014/main" id="{0B9C5DC2-B70C-5ED6-3702-6946A5E8923A}"/>
              </a:ext>
            </a:extLst>
          </p:cNvPr>
          <p:cNvSpPr/>
          <p:nvPr/>
        </p:nvSpPr>
        <p:spPr>
          <a:xfrm>
            <a:off x="871869" y="2381693"/>
            <a:ext cx="3253564"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Cambria" panose="02040503050406030204" pitchFamily="18" charset="0"/>
                <a:ea typeface="Cambria" panose="02040503050406030204" pitchFamily="18" charset="0"/>
              </a:rPr>
              <a:t>A. Quần đảo Trường Sa thuộc chủ quyền thiêng liêng của Tổ quốc ta.</a:t>
            </a:r>
            <a:endParaRPr lang="en-US" sz="2800" dirty="0">
              <a:solidFill>
                <a:srgbClr val="00206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43A1B58A-B457-4BC5-C433-0E0D2FD4D053}"/>
              </a:ext>
            </a:extLst>
          </p:cNvPr>
          <p:cNvSpPr/>
          <p:nvPr/>
        </p:nvSpPr>
        <p:spPr>
          <a:xfrm>
            <a:off x="4529469" y="2360428"/>
            <a:ext cx="3221665"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2060"/>
                </a:solidFill>
                <a:effectLst/>
                <a:latin typeface="Cambria" panose="02040503050406030204" pitchFamily="18" charset="0"/>
                <a:ea typeface="Cambria" panose="02040503050406030204" pitchFamily="18" charset="0"/>
              </a:rPr>
              <a:t>B. Những tên đảo, tên người ở Trường Sa góp phần làm nền Tổ quốc vẹn toàn.</a:t>
            </a:r>
            <a:endParaRPr lang="en-US" sz="2800" dirty="0">
              <a:solidFill>
                <a:srgbClr val="00206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F375911B-BB9C-E595-13B7-A8152CDA407C}"/>
              </a:ext>
            </a:extLst>
          </p:cNvPr>
          <p:cNvSpPr/>
          <p:nvPr/>
        </p:nvSpPr>
        <p:spPr>
          <a:xfrm>
            <a:off x="8144538" y="2349796"/>
            <a:ext cx="3221665"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2060"/>
                </a:solidFill>
                <a:effectLst/>
                <a:latin typeface="Cambria" panose="02040503050406030204" pitchFamily="18" charset="0"/>
                <a:ea typeface="Cambria" panose="02040503050406030204" pitchFamily="18" charset="0"/>
              </a:rPr>
              <a:t>C. Những người thầm lặng bảo vệ biển trời Tổ quốc đáng được tôn vinh. </a:t>
            </a:r>
            <a:endParaRPr lang="en-US" sz="2800" dirty="0">
              <a:solidFill>
                <a:srgbClr val="002060"/>
              </a:solidFill>
              <a:latin typeface="Cambria" panose="02040503050406030204" pitchFamily="18" charset="0"/>
              <a:ea typeface="Cambria" panose="02040503050406030204" pitchFamily="18" charset="0"/>
            </a:endParaRPr>
          </a:p>
        </p:txBody>
      </p:sp>
      <p:pic>
        <p:nvPicPr>
          <p:cNvPr id="9" name="Picture 8" descr="A green tick mark on a black background&#10;&#10;Description automatically generated">
            <a:extLst>
              <a:ext uri="{FF2B5EF4-FFF2-40B4-BE49-F238E27FC236}">
                <a16:creationId xmlns:a16="http://schemas.microsoft.com/office/drawing/2014/main" id="{512A1C1F-8B4F-4FB5-87DC-E46172B142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6414" y="1807535"/>
            <a:ext cx="1368816" cy="1158949"/>
          </a:xfrm>
          <a:prstGeom prst="rect">
            <a:avLst/>
          </a:prstGeom>
        </p:spPr>
      </p:pic>
    </p:spTree>
    <p:extLst>
      <p:ext uri="{BB962C8B-B14F-4D97-AF65-F5344CB8AC3E}">
        <p14:creationId xmlns:p14="http://schemas.microsoft.com/office/powerpoint/2010/main" val="1384744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8" name="Picture 9">
            <a:extLst>
              <a:ext uri="{FF2B5EF4-FFF2-40B4-BE49-F238E27FC236}">
                <a16:creationId xmlns:a16="http://schemas.microsoft.com/office/drawing/2014/main" id="{E162E2BE-A252-917E-489D-AC69CB7BBD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26" y="3727559"/>
            <a:ext cx="3132760" cy="2944795"/>
          </a:xfrm>
          <a:prstGeom prst="rect">
            <a:avLst/>
          </a:prstGeom>
        </p:spPr>
      </p:pic>
      <p:pic>
        <p:nvPicPr>
          <p:cNvPr id="9" name="Picture 4">
            <a:extLst>
              <a:ext uri="{FF2B5EF4-FFF2-40B4-BE49-F238E27FC236}">
                <a16:creationId xmlns:a16="http://schemas.microsoft.com/office/drawing/2014/main" id="{E76A83AC-D36C-8B19-A99C-0CBC5C1612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0110" y="416897"/>
            <a:ext cx="3903518" cy="3533978"/>
          </a:xfrm>
          <a:prstGeom prst="rect">
            <a:avLst/>
          </a:prstGeom>
        </p:spPr>
      </p:pic>
      <p:sp>
        <p:nvSpPr>
          <p:cNvPr id="11" name="TextBox 10">
            <a:extLst>
              <a:ext uri="{FF2B5EF4-FFF2-40B4-BE49-F238E27FC236}">
                <a16:creationId xmlns:a16="http://schemas.microsoft.com/office/drawing/2014/main" id="{B2D709D6-E34C-A283-BDB5-122528CDCC6F}"/>
              </a:ext>
            </a:extLst>
          </p:cNvPr>
          <p:cNvSpPr txBox="1"/>
          <p:nvPr/>
        </p:nvSpPr>
        <p:spPr>
          <a:xfrm>
            <a:off x="1632557" y="783502"/>
            <a:ext cx="321589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Calibri"/>
                <a:ea typeface="+mn-ea"/>
                <a:cs typeface="+mn-cs"/>
              </a:rPr>
              <a:t>Theo em nội dung chính của bài học là gì?</a:t>
            </a:r>
          </a:p>
        </p:txBody>
      </p:sp>
      <p:grpSp>
        <p:nvGrpSpPr>
          <p:cNvPr id="25" name="Group 24">
            <a:extLst>
              <a:ext uri="{FF2B5EF4-FFF2-40B4-BE49-F238E27FC236}">
                <a16:creationId xmlns:a16="http://schemas.microsoft.com/office/drawing/2014/main" id="{6B162634-D472-6CA6-2218-137B6610EFCD}"/>
              </a:ext>
            </a:extLst>
          </p:cNvPr>
          <p:cNvGrpSpPr/>
          <p:nvPr/>
        </p:nvGrpSpPr>
        <p:grpSpPr>
          <a:xfrm>
            <a:off x="5135526" y="783502"/>
            <a:ext cx="6815469" cy="4800011"/>
            <a:chOff x="5960916" y="605983"/>
            <a:chExt cx="5200678" cy="4524315"/>
          </a:xfrm>
        </p:grpSpPr>
        <p:sp>
          <p:nvSpPr>
            <p:cNvPr id="24" name="Rectangle: Diagonal Corners Rounded 23">
              <a:extLst>
                <a:ext uri="{FF2B5EF4-FFF2-40B4-BE49-F238E27FC236}">
                  <a16:creationId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ABA368BB-D843-B6CA-753A-56C2F4429BF5}"/>
                </a:ext>
              </a:extLst>
            </p:cNvPr>
            <p:cNvSpPr txBox="1"/>
            <p:nvPr/>
          </p:nvSpPr>
          <p:spPr>
            <a:xfrm>
              <a:off x="6165503" y="794073"/>
              <a:ext cx="4757438" cy="42644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Đất nước Việt Nam bao gồm cả những hòn đảo, quần đảo lớn, nhỏ, cả vùng biển vùng trời ngoài khơi xa, nơi hàng ngày, hàng giờ có biết bao con người thầm lặng hi sinh, chịu muôn vàn gian nguy để bảo vệ vẹn toàn lãnh thổ của chúng ta.</a:t>
              </a:r>
              <a:endParaRPr kumimoji="0" lang="en-US" sz="32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09160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261">
                                          <p:stCondLst>
                                            <p:cond delay="0"/>
                                          </p:stCondLst>
                                        </p:cTn>
                                        <p:tgtEl>
                                          <p:spTgt spid="11"/>
                                        </p:tgtEl>
                                      </p:cBhvr>
                                    </p:animEffect>
                                    <p:anim calcmode="lin" valueType="num">
                                      <p:cBhvr>
                                        <p:cTn id="24" dur="820"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11"/>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11"/>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11"/>
                                        </p:tgtEl>
                                        <p:attrNameLst>
                                          <p:attrName>ppt_y</p:attrName>
                                        </p:attrNameLst>
                                      </p:cBhvr>
                                      <p:tavLst>
                                        <p:tav tm="0" fmla="#ppt_y-sin(pi*$)/81">
                                          <p:val>
                                            <p:fltVal val="0"/>
                                          </p:val>
                                        </p:tav>
                                        <p:tav tm="100000">
                                          <p:val>
                                            <p:fltVal val="1"/>
                                          </p:val>
                                        </p:tav>
                                      </p:tavLst>
                                    </p:anim>
                                    <p:animScale>
                                      <p:cBhvr>
                                        <p:cTn id="29" dur="12">
                                          <p:stCondLst>
                                            <p:cond delay="293"/>
                                          </p:stCondLst>
                                        </p:cTn>
                                        <p:tgtEl>
                                          <p:spTgt spid="11"/>
                                        </p:tgtEl>
                                      </p:cBhvr>
                                      <p:to x="100000" y="60000"/>
                                    </p:animScale>
                                    <p:animScale>
                                      <p:cBhvr>
                                        <p:cTn id="30" dur="75" decel="50000">
                                          <p:stCondLst>
                                            <p:cond delay="304"/>
                                          </p:stCondLst>
                                        </p:cTn>
                                        <p:tgtEl>
                                          <p:spTgt spid="11"/>
                                        </p:tgtEl>
                                      </p:cBhvr>
                                      <p:to x="100000" y="100000"/>
                                    </p:animScale>
                                    <p:animScale>
                                      <p:cBhvr>
                                        <p:cTn id="31" dur="12">
                                          <p:stCondLst>
                                            <p:cond delay="590"/>
                                          </p:stCondLst>
                                        </p:cTn>
                                        <p:tgtEl>
                                          <p:spTgt spid="11"/>
                                        </p:tgtEl>
                                      </p:cBhvr>
                                      <p:to x="100000" y="80000"/>
                                    </p:animScale>
                                    <p:animScale>
                                      <p:cBhvr>
                                        <p:cTn id="32" dur="75" decel="50000">
                                          <p:stCondLst>
                                            <p:cond delay="602"/>
                                          </p:stCondLst>
                                        </p:cTn>
                                        <p:tgtEl>
                                          <p:spTgt spid="11"/>
                                        </p:tgtEl>
                                      </p:cBhvr>
                                      <p:to x="100000" y="100000"/>
                                    </p:animScale>
                                    <p:animScale>
                                      <p:cBhvr>
                                        <p:cTn id="33" dur="12">
                                          <p:stCondLst>
                                            <p:cond delay="739"/>
                                          </p:stCondLst>
                                        </p:cTn>
                                        <p:tgtEl>
                                          <p:spTgt spid="11"/>
                                        </p:tgtEl>
                                      </p:cBhvr>
                                      <p:to x="100000" y="90000"/>
                                    </p:animScale>
                                    <p:animScale>
                                      <p:cBhvr>
                                        <p:cTn id="34" dur="75" decel="50000">
                                          <p:stCondLst>
                                            <p:cond delay="751"/>
                                          </p:stCondLst>
                                        </p:cTn>
                                        <p:tgtEl>
                                          <p:spTgt spid="11"/>
                                        </p:tgtEl>
                                      </p:cBhvr>
                                      <p:to x="100000" y="100000"/>
                                    </p:animScale>
                                    <p:animScale>
                                      <p:cBhvr>
                                        <p:cTn id="35" dur="12">
                                          <p:stCondLst>
                                            <p:cond delay="814"/>
                                          </p:stCondLst>
                                        </p:cTn>
                                        <p:tgtEl>
                                          <p:spTgt spid="11"/>
                                        </p:tgtEl>
                                      </p:cBhvr>
                                      <p:to x="100000" y="95000"/>
                                    </p:animScale>
                                    <p:animScale>
                                      <p:cBhvr>
                                        <p:cTn id="36" dur="75" decel="50000">
                                          <p:stCondLst>
                                            <p:cond delay="825"/>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261">
                                          <p:stCondLst>
                                            <p:cond delay="0"/>
                                          </p:stCondLst>
                                        </p:cTn>
                                        <p:tgtEl>
                                          <p:spTgt spid="9"/>
                                        </p:tgtEl>
                                      </p:cBhvr>
                                    </p:animEffect>
                                    <p:anim calcmode="lin" valueType="num">
                                      <p:cBhvr>
                                        <p:cTn id="40" dur="820"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9"/>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9"/>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9"/>
                                        </p:tgtEl>
                                        <p:attrNameLst>
                                          <p:attrName>ppt_y</p:attrName>
                                        </p:attrNameLst>
                                      </p:cBhvr>
                                      <p:tavLst>
                                        <p:tav tm="0" fmla="#ppt_y-sin(pi*$)/81">
                                          <p:val>
                                            <p:fltVal val="0"/>
                                          </p:val>
                                        </p:tav>
                                        <p:tav tm="100000">
                                          <p:val>
                                            <p:fltVal val="1"/>
                                          </p:val>
                                        </p:tav>
                                      </p:tavLst>
                                    </p:anim>
                                    <p:animScale>
                                      <p:cBhvr>
                                        <p:cTn id="45" dur="12">
                                          <p:stCondLst>
                                            <p:cond delay="293"/>
                                          </p:stCondLst>
                                        </p:cTn>
                                        <p:tgtEl>
                                          <p:spTgt spid="9"/>
                                        </p:tgtEl>
                                      </p:cBhvr>
                                      <p:to x="100000" y="60000"/>
                                    </p:animScale>
                                    <p:animScale>
                                      <p:cBhvr>
                                        <p:cTn id="46" dur="75" decel="50000">
                                          <p:stCondLst>
                                            <p:cond delay="304"/>
                                          </p:stCondLst>
                                        </p:cTn>
                                        <p:tgtEl>
                                          <p:spTgt spid="9"/>
                                        </p:tgtEl>
                                      </p:cBhvr>
                                      <p:to x="100000" y="100000"/>
                                    </p:animScale>
                                    <p:animScale>
                                      <p:cBhvr>
                                        <p:cTn id="47" dur="12">
                                          <p:stCondLst>
                                            <p:cond delay="590"/>
                                          </p:stCondLst>
                                        </p:cTn>
                                        <p:tgtEl>
                                          <p:spTgt spid="9"/>
                                        </p:tgtEl>
                                      </p:cBhvr>
                                      <p:to x="100000" y="80000"/>
                                    </p:animScale>
                                    <p:animScale>
                                      <p:cBhvr>
                                        <p:cTn id="48" dur="75" decel="50000">
                                          <p:stCondLst>
                                            <p:cond delay="602"/>
                                          </p:stCondLst>
                                        </p:cTn>
                                        <p:tgtEl>
                                          <p:spTgt spid="9"/>
                                        </p:tgtEl>
                                      </p:cBhvr>
                                      <p:to x="100000" y="100000"/>
                                    </p:animScale>
                                    <p:animScale>
                                      <p:cBhvr>
                                        <p:cTn id="49" dur="12">
                                          <p:stCondLst>
                                            <p:cond delay="739"/>
                                          </p:stCondLst>
                                        </p:cTn>
                                        <p:tgtEl>
                                          <p:spTgt spid="9"/>
                                        </p:tgtEl>
                                      </p:cBhvr>
                                      <p:to x="100000" y="90000"/>
                                    </p:animScale>
                                    <p:animScale>
                                      <p:cBhvr>
                                        <p:cTn id="50" dur="75" decel="50000">
                                          <p:stCondLst>
                                            <p:cond delay="751"/>
                                          </p:stCondLst>
                                        </p:cTn>
                                        <p:tgtEl>
                                          <p:spTgt spid="9"/>
                                        </p:tgtEl>
                                      </p:cBhvr>
                                      <p:to x="100000" y="100000"/>
                                    </p:animScale>
                                    <p:animScale>
                                      <p:cBhvr>
                                        <p:cTn id="51" dur="12">
                                          <p:stCondLst>
                                            <p:cond delay="814"/>
                                          </p:stCondLst>
                                        </p:cTn>
                                        <p:tgtEl>
                                          <p:spTgt spid="9"/>
                                        </p:tgtEl>
                                      </p:cBhvr>
                                      <p:to x="100000" y="95000"/>
                                    </p:animScale>
                                    <p:animScale>
                                      <p:cBhvr>
                                        <p:cTn id="52" dur="75" decel="50000">
                                          <p:stCondLst>
                                            <p:cond delay="825"/>
                                          </p:stCondLst>
                                        </p:cTn>
                                        <p:tgtEl>
                                          <p:spTgt spid="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id="{8DD44FD2-D445-C3CD-B7E0-6A0E01832A59}"/>
              </a:ext>
            </a:extLst>
          </p:cNvPr>
          <p:cNvPicPr>
            <a:picLocks noChangeAspect="1"/>
          </p:cNvPicPr>
          <p:nvPr/>
        </p:nvPicPr>
        <p:blipFill>
          <a:blip r:embed="rId6"/>
          <a:stretch>
            <a:fillRect/>
          </a:stretch>
        </p:blipFill>
        <p:spPr>
          <a:xfrm>
            <a:off x="1417464" y="1491329"/>
            <a:ext cx="8144962" cy="1493649"/>
          </a:xfrm>
          <a:prstGeom prst="rect">
            <a:avLst/>
          </a:prstGeom>
        </p:spPr>
      </p:pic>
    </p:spTree>
    <p:extLst>
      <p:ext uri="{BB962C8B-B14F-4D97-AF65-F5344CB8AC3E}">
        <p14:creationId xmlns:p14="http://schemas.microsoft.com/office/powerpoint/2010/main" val="353527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87FD32C0-9A81-F88E-8F07-8ADA2F25F2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7286625"/>
          </a:xfrm>
          <a:prstGeom prst="rect">
            <a:avLst/>
          </a:prstGeom>
        </p:spPr>
      </p:pic>
    </p:spTree>
    <p:extLst>
      <p:ext uri="{BB962C8B-B14F-4D97-AF65-F5344CB8AC3E}">
        <p14:creationId xmlns:p14="http://schemas.microsoft.com/office/powerpoint/2010/main" val="200008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88913"/>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E2B9C829-971B-4B45-A9A5-0132FC53FF2D}"/>
              </a:ext>
            </a:extLst>
          </p:cNvPr>
          <p:cNvSpPr txBox="1"/>
          <p:nvPr/>
        </p:nvSpPr>
        <p:spPr>
          <a:xfrm>
            <a:off x="2555869" y="2379337"/>
            <a:ext cx="8932473" cy="2308324"/>
          </a:xfrm>
          <a:prstGeom prst="rect">
            <a:avLst/>
          </a:prstGeom>
          <a:noFill/>
        </p:spPr>
        <p:txBody>
          <a:bodyPr wrap="square" rtlCol="0">
            <a:spAutoFit/>
          </a:bodyPr>
          <a:lstStyle/>
          <a:p>
            <a:pPr lvl="0" algn="just">
              <a:defRPr/>
            </a:pPr>
            <a:r>
              <a:rPr lang="vi-VN" sz="4800" b="1" dirty="0">
                <a:solidFill>
                  <a:srgbClr val="002060"/>
                </a:solidFill>
                <a:latin typeface="Calibri" panose="020F0502020204030204" pitchFamily="34" charset="0"/>
                <a:cs typeface="Calibri" panose="020F0502020204030204" pitchFamily="34" charset="0"/>
              </a:rPr>
              <a:t>Đọc diễn cảm toàn bài, nhấn giọng vào những từ ngữ thể hiện cảm xúc của vào Trường Sa</a:t>
            </a:r>
            <a:endParaRPr kumimoji="0" lang="en-US" sz="1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1" name="Picture 6" descr="Silly Sea Animals | Baamboozle">
            <a:extLst>
              <a:ext uri="{FF2B5EF4-FFF2-40B4-BE49-F238E27FC236}">
                <a16:creationId xmlns:a16="http://schemas.microsoft.com/office/drawing/2014/main" id="{E2AC1709-AC00-4DC8-A291-62E0E916F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73" y="2122091"/>
            <a:ext cx="1727701" cy="17277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4F2214B-B712-0AB8-1E18-8F885C06D22A}"/>
              </a:ext>
            </a:extLst>
          </p:cNvPr>
          <p:cNvPicPr>
            <a:picLocks noChangeAspect="1"/>
          </p:cNvPicPr>
          <p:nvPr/>
        </p:nvPicPr>
        <p:blipFill>
          <a:blip r:embed="rId6"/>
          <a:stretch>
            <a:fillRect/>
          </a:stretch>
        </p:blipFill>
        <p:spPr>
          <a:xfrm>
            <a:off x="3223292" y="764725"/>
            <a:ext cx="8254699" cy="926672"/>
          </a:xfrm>
          <a:prstGeom prst="rect">
            <a:avLst/>
          </a:prstGeom>
        </p:spPr>
      </p:pic>
    </p:spTree>
    <p:extLst>
      <p:ext uri="{BB962C8B-B14F-4D97-AF65-F5344CB8AC3E}">
        <p14:creationId xmlns:p14="http://schemas.microsoft.com/office/powerpoint/2010/main" val="3278371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3" name="Picture 2">
            <a:extLst>
              <a:ext uri="{FF2B5EF4-FFF2-40B4-BE49-F238E27FC236}">
                <a16:creationId xmlns:a16="http://schemas.microsoft.com/office/drawing/2014/main" id="{49F89731-D179-E306-E53D-BD5B5294A37A}"/>
              </a:ext>
            </a:extLst>
          </p:cNvPr>
          <p:cNvPicPr>
            <a:picLocks noChangeAspect="1"/>
          </p:cNvPicPr>
          <p:nvPr/>
        </p:nvPicPr>
        <p:blipFill>
          <a:blip r:embed="rId6"/>
          <a:stretch>
            <a:fillRect/>
          </a:stretch>
        </p:blipFill>
        <p:spPr>
          <a:xfrm>
            <a:off x="2259074" y="1328647"/>
            <a:ext cx="6291617" cy="1585097"/>
          </a:xfrm>
          <a:prstGeom prst="rect">
            <a:avLst/>
          </a:prstGeom>
        </p:spPr>
      </p:pic>
    </p:spTree>
    <p:extLst>
      <p:ext uri="{BB962C8B-B14F-4D97-AF65-F5344CB8AC3E}">
        <p14:creationId xmlns:p14="http://schemas.microsoft.com/office/powerpoint/2010/main" val="32717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475710"/>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id="{039FD742-DF76-44FC-8B51-7B82EED956D0}"/>
              </a:ext>
            </a:extLst>
          </p:cNvPr>
          <p:cNvGrpSpPr/>
          <p:nvPr/>
        </p:nvGrpSpPr>
        <p:grpSpPr>
          <a:xfrm>
            <a:off x="265815" y="446884"/>
            <a:ext cx="11132288" cy="1289297"/>
            <a:chOff x="4572476" y="795210"/>
            <a:chExt cx="9738925" cy="1526531"/>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10"/>
              <a:ext cx="8942305" cy="1526531"/>
              <a:chOff x="1509605" y="2064399"/>
              <a:chExt cx="8312289" cy="1009942"/>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729855" y="2219937"/>
                <a:ext cx="7927757" cy="8438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Dựa vào ý thơ của bài Cảm xúc Trường Sa, viết 2 – 3 câu về sự kiên cường của những người lính đảo. </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p>
            </p:txBody>
          </p:sp>
        </p:grpSp>
      </p:grpSp>
      <p:grpSp>
        <p:nvGrpSpPr>
          <p:cNvPr id="3" name="Group 2">
            <a:extLst>
              <a:ext uri="{FF2B5EF4-FFF2-40B4-BE49-F238E27FC236}">
                <a16:creationId xmlns:a16="http://schemas.microsoft.com/office/drawing/2014/main" id="{26CF5AB6-0A79-555D-75B6-204A1E50B67C}"/>
              </a:ext>
            </a:extLst>
          </p:cNvPr>
          <p:cNvGrpSpPr/>
          <p:nvPr/>
        </p:nvGrpSpPr>
        <p:grpSpPr>
          <a:xfrm>
            <a:off x="946298" y="2488018"/>
            <a:ext cx="10430539" cy="3616490"/>
            <a:chOff x="5960916" y="605983"/>
            <a:chExt cx="5200678" cy="4524315"/>
          </a:xfrm>
        </p:grpSpPr>
        <p:sp>
          <p:nvSpPr>
            <p:cNvPr id="4" name="Rectangle: Diagonal Corners Rounded 3">
              <a:extLst>
                <a:ext uri="{FF2B5EF4-FFF2-40B4-BE49-F238E27FC236}">
                  <a16:creationId xmlns:a16="http://schemas.microsoft.com/office/drawing/2014/main" id="{6F43DCE9-C356-43BF-47BD-80EDC2ACCC7E}"/>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D734481A-B37A-74C3-D3D9-5AEC8E5BB090}"/>
                </a:ext>
              </a:extLst>
            </p:cNvPr>
            <p:cNvSpPr txBox="1"/>
            <p:nvPr/>
          </p:nvSpPr>
          <p:spPr>
            <a:xfrm>
              <a:off x="6066944" y="780771"/>
              <a:ext cx="4993924" cy="41583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0"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Cuộc sống ngoài khơi xa, làm sao mà tránh khỏi những khó khăn, thiếu thốn. Những người chiến sĩ chỉ có những cái siết tay thắm tình đồng chí cảm thông với nhau giữa tiếng rì rào sóng vỗ; chỉ có những tiếng hát đồng đội xua tan cái giá lạnh của gió sương hải đảo cũng như nỗi cô đơn của người chiến sĩ; chỉ có những nỗi ngóng trông từng lá thư, cánh thiệp, từng món quà nhỏ, từng lời chúc…</a:t>
              </a:r>
              <a:endParaRPr kumimoji="0" lang="en-US"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93011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475710"/>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id="{039FD742-DF76-44FC-8B51-7B82EED956D0}"/>
              </a:ext>
            </a:extLst>
          </p:cNvPr>
          <p:cNvGrpSpPr/>
          <p:nvPr/>
        </p:nvGrpSpPr>
        <p:grpSpPr>
          <a:xfrm>
            <a:off x="265815" y="446884"/>
            <a:ext cx="11132288" cy="1289297"/>
            <a:chOff x="4572476" y="795210"/>
            <a:chExt cx="9738925" cy="1526531"/>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10"/>
              <a:ext cx="8942305" cy="1526531"/>
              <a:chOff x="1509605" y="2064399"/>
              <a:chExt cx="8312289" cy="1009942"/>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729855" y="2219937"/>
                <a:ext cx="7927757" cy="8438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2. Xác định chủ ngữ, vị ngữ của mỗi câu em đã viết ở bài tập 1. </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p>
            </p:txBody>
          </p:sp>
        </p:grpSp>
      </p:grpSp>
      <p:sp>
        <p:nvSpPr>
          <p:cNvPr id="8" name="TextBox 7">
            <a:extLst>
              <a:ext uri="{FF2B5EF4-FFF2-40B4-BE49-F238E27FC236}">
                <a16:creationId xmlns:a16="http://schemas.microsoft.com/office/drawing/2014/main" id="{D350C495-7A6B-5C1D-9AB5-BA38DD7769A6}"/>
              </a:ext>
            </a:extLst>
          </p:cNvPr>
          <p:cNvSpPr txBox="1"/>
          <p:nvPr/>
        </p:nvSpPr>
        <p:spPr>
          <a:xfrm>
            <a:off x="701749" y="2073348"/>
            <a:ext cx="10685721"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1" dirty="0">
                <a:solidFill>
                  <a:srgbClr val="FF0000"/>
                </a:solidFill>
                <a:effectLst/>
                <a:latin typeface="Cambria" panose="02040503050406030204" pitchFamily="18" charset="0"/>
                <a:ea typeface="Cambria" panose="02040503050406030204" pitchFamily="18" charset="0"/>
              </a:rPr>
              <a:t>Chủ ngữ: </a:t>
            </a:r>
            <a:r>
              <a:rPr lang="vi-VN" sz="3600" i="1" dirty="0">
                <a:solidFill>
                  <a:srgbClr val="FF0000"/>
                </a:solidFill>
                <a:effectLst/>
                <a:latin typeface="Cambria" panose="02040503050406030204" pitchFamily="18" charset="0"/>
                <a:ea typeface="Cambria" panose="02040503050406030204" pitchFamily="18" charset="0"/>
              </a:rPr>
              <a:t>Cuộc sống ngoài khơi xa, Những người chiến sĩ.</a:t>
            </a:r>
            <a:endParaRPr lang="en-US" sz="36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1CD2FDA-486F-81D1-7C42-2DC346729971}"/>
              </a:ext>
            </a:extLst>
          </p:cNvPr>
          <p:cNvSpPr txBox="1"/>
          <p:nvPr/>
        </p:nvSpPr>
        <p:spPr>
          <a:xfrm>
            <a:off x="616688" y="3327990"/>
            <a:ext cx="10760149" cy="3046988"/>
          </a:xfrm>
          <a:prstGeom prst="rect">
            <a:avLst/>
          </a:prstGeom>
          <a:noFill/>
        </p:spPr>
        <p:txBody>
          <a:bodyPr wrap="square" rtlCol="0">
            <a:spAutoFit/>
          </a:bodyPr>
          <a:lstStyle/>
          <a:p>
            <a:pPr marL="457200" indent="-457200" algn="just">
              <a:buFont typeface="Arial" panose="020B0604020202020204" pitchFamily="34" charset="0"/>
              <a:buChar char="•"/>
            </a:pPr>
            <a:r>
              <a:rPr lang="vi-VN" sz="3200" b="1" i="1" dirty="0">
                <a:solidFill>
                  <a:srgbClr val="FF0000"/>
                </a:solidFill>
                <a:latin typeface="Cambria" panose="02040503050406030204" pitchFamily="18" charset="0"/>
                <a:ea typeface="Cambria" panose="02040503050406030204" pitchFamily="18" charset="0"/>
              </a:rPr>
              <a:t>Vị ngữ: </a:t>
            </a:r>
            <a:r>
              <a:rPr lang="vi-VN" sz="3200" i="1" dirty="0">
                <a:solidFill>
                  <a:srgbClr val="FF0000"/>
                </a:solidFill>
                <a:latin typeface="Cambria" panose="02040503050406030204" pitchFamily="18" charset="0"/>
                <a:ea typeface="Cambria" panose="02040503050406030204" pitchFamily="18" charset="0"/>
              </a:rPr>
              <a:t>làm sao mà tránh khỏi những khó khăn, thiếu thốn, chỉ có những cái siết tay thắm tình đồng chí cảm thông với nhau giữa tiếng rì rào sóng vỗ; chỉ có những tiếng hát đồng đội xua tan cái giá lạnh của gió sương hải đảo cũng như nỗi cô đơn của người chiến sĩ; chỉ có những nỗi ngóng trông từng lá thư, cánh thiệp, từng món quà nhỏ, từng lời chúc…</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4214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50FAB-71AC-7296-9352-914FC88A0593}"/>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7CA656A-75A3-F09B-03DB-960673EFE8C3}"/>
              </a:ext>
            </a:extLst>
          </p:cNvPr>
          <p:cNvPicPr>
            <a:picLocks noChangeAspect="1"/>
          </p:cNvPicPr>
          <p:nvPr/>
        </p:nvPicPr>
        <p:blipFill>
          <a:blip r:embed="rId3"/>
          <a:stretch>
            <a:fillRect/>
          </a:stretch>
        </p:blipFill>
        <p:spPr>
          <a:xfrm>
            <a:off x="1785658" y="1520456"/>
            <a:ext cx="8861104" cy="3750092"/>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3" name="Group 2">
            <a:extLst>
              <a:ext uri="{FF2B5EF4-FFF2-40B4-BE49-F238E27FC236}">
                <a16:creationId xmlns:a16="http://schemas.microsoft.com/office/drawing/2014/main" id="{95565FE2-B977-41EF-B121-368541DF4A77}"/>
              </a:ext>
            </a:extLst>
          </p:cNvPr>
          <p:cNvGrpSpPr/>
          <p:nvPr/>
        </p:nvGrpSpPr>
        <p:grpSpPr>
          <a:xfrm>
            <a:off x="520805" y="410786"/>
            <a:ext cx="11283785" cy="6036427"/>
            <a:chOff x="391929" y="342441"/>
            <a:chExt cx="11502386" cy="6057335"/>
          </a:xfrm>
        </p:grpSpPr>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a:ln>
              <a:solidFill>
                <a:srgbClr val="FF6600"/>
              </a:solidFill>
            </a:ln>
          </p:spPr>
        </p:pic>
        <p:sp>
          <p:nvSpPr>
            <p:cNvPr id="14" name="Rectangle: Rounded Corners 13">
              <a:extLst>
                <a:ext uri="{FF2B5EF4-FFF2-40B4-BE49-F238E27FC236}">
                  <a16:creationId xmlns:a16="http://schemas.microsoft.com/office/drawing/2014/main" id="{4AABEA7A-C848-48D2-A984-B8270DB02684}"/>
                </a:ext>
              </a:extLst>
            </p:cNvPr>
            <p:cNvSpPr/>
            <p:nvPr/>
          </p:nvSpPr>
          <p:spPr>
            <a:xfrm>
              <a:off x="734024" y="342441"/>
              <a:ext cx="11160291" cy="6047059"/>
            </a:xfrm>
            <a:prstGeom prst="roundRect">
              <a:avLst/>
            </a:prstGeom>
            <a:noFill/>
            <a:ln w="28575">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369B0378-2191-406C-86B2-0987ECFD6170}"/>
                </a:ext>
              </a:extLst>
            </p:cNvPr>
            <p:cNvSpPr/>
            <p:nvPr/>
          </p:nvSpPr>
          <p:spPr>
            <a:xfrm>
              <a:off x="391929" y="629245"/>
              <a:ext cx="11160291" cy="5770531"/>
            </a:xfrm>
            <a:prstGeom prst="roundRect">
              <a:avLst/>
            </a:prstGeom>
            <a:solidFill>
              <a:schemeClr val="bg1"/>
            </a:solidFill>
            <a:ln w="28575">
              <a:solidFill>
                <a:srgbClr val="FF66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grpSp>
      <p:pic>
        <p:nvPicPr>
          <p:cNvPr id="1026" name="Picture 2" descr="Chữ gi - Olm">
            <a:extLst>
              <a:ext uri="{FF2B5EF4-FFF2-40B4-BE49-F238E27FC236}">
                <a16:creationId xmlns:a16="http://schemas.microsoft.com/office/drawing/2014/main" id="{26BA04CE-1CDF-4FE8-964A-863C57B92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7">
            <a:extLst>
              <a:ext uri="{FF2B5EF4-FFF2-40B4-BE49-F238E27FC236}">
                <a16:creationId xmlns:a16="http://schemas.microsoft.com/office/drawing/2014/main" id="{E0452208-F926-E6DD-24A7-CA82946441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33600" y="862732"/>
            <a:ext cx="9460742" cy="2680567"/>
          </a:xfrm>
          <a:prstGeom prst="rect">
            <a:avLst/>
          </a:prstGeom>
        </p:spPr>
      </p:pic>
      <p:sp>
        <p:nvSpPr>
          <p:cNvPr id="7" name="TextBox 6">
            <a:extLst>
              <a:ext uri="{FF2B5EF4-FFF2-40B4-BE49-F238E27FC236}">
                <a16:creationId xmlns:a16="http://schemas.microsoft.com/office/drawing/2014/main" id="{9943D4A1-B854-F485-B77C-D42079C7E5A4}"/>
              </a:ext>
            </a:extLst>
          </p:cNvPr>
          <p:cNvSpPr txBox="1"/>
          <p:nvPr/>
        </p:nvSpPr>
        <p:spPr>
          <a:xfrm>
            <a:off x="2867026" y="1400175"/>
            <a:ext cx="8105774" cy="1200329"/>
          </a:xfrm>
          <a:prstGeom prst="rect">
            <a:avLst/>
          </a:prstGeom>
          <a:noFill/>
        </p:spPr>
        <p:txBody>
          <a:bodyPr wrap="square" rtlCol="0">
            <a:spAutoFit/>
          </a:bodyPr>
          <a:lstStyle/>
          <a:p>
            <a:pPr algn="ctr"/>
            <a:r>
              <a:rPr lang="en-US" sz="3600" b="1" dirty="0" err="1">
                <a:effectLst/>
                <a:ea typeface="Calibri" panose="020F0502020204030204" pitchFamily="34" charset="0"/>
                <a:cs typeface="Times New Roman" panose="02020603050405020304" pitchFamily="18" charset="0"/>
              </a:rPr>
              <a:t>Em</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hãy</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kể</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tên</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một</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số</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quần</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của</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nước</a:t>
            </a:r>
            <a:r>
              <a:rPr lang="en-US" sz="3600" b="1" dirty="0">
                <a:effectLst/>
                <a:ea typeface="Calibri" panose="020F0502020204030204" pitchFamily="34" charset="0"/>
                <a:cs typeface="Times New Roman" panose="02020603050405020304" pitchFamily="18" charset="0"/>
              </a:rPr>
              <a:t> ta </a:t>
            </a:r>
            <a:r>
              <a:rPr lang="en-US" sz="3600" b="1" dirty="0" err="1">
                <a:effectLst/>
                <a:ea typeface="Calibri" panose="020F0502020204030204" pitchFamily="34" charset="0"/>
                <a:cs typeface="Times New Roman" panose="02020603050405020304" pitchFamily="18" charset="0"/>
              </a:rPr>
              <a:t>hoặc</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giới</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thiệu</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em</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biết</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về</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endParaRPr lang="en-US" sz="36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958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Xây dựng Đảng - Câu 6. Những nét chính về vị trí địa lý và...">
            <a:extLst>
              <a:ext uri="{FF2B5EF4-FFF2-40B4-BE49-F238E27FC236}">
                <a16:creationId xmlns:a16="http://schemas.microsoft.com/office/drawing/2014/main" id="{BEA43984-1AF9-CC68-354C-6935C1CA8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1475"/>
            <a:ext cx="5889752" cy="35623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DCB765B3-3226-3EE5-A60D-C7C05ABA2AFC}"/>
              </a:ext>
            </a:extLst>
          </p:cNvPr>
          <p:cNvSpPr/>
          <p:nvPr/>
        </p:nvSpPr>
        <p:spPr>
          <a:xfrm>
            <a:off x="942975" y="4362450"/>
            <a:ext cx="4438650" cy="7905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Quần</a:t>
            </a:r>
            <a:r>
              <a:rPr lang="en-US" sz="3600" b="1" dirty="0"/>
              <a:t> </a:t>
            </a:r>
            <a:r>
              <a:rPr lang="en-US" sz="3600" b="1" dirty="0" err="1"/>
              <a:t>đảo</a:t>
            </a:r>
            <a:r>
              <a:rPr lang="en-US" sz="3600" b="1" dirty="0"/>
              <a:t> Hoàng Sa</a:t>
            </a:r>
          </a:p>
        </p:txBody>
      </p:sp>
      <p:pic>
        <p:nvPicPr>
          <p:cNvPr id="2054" name="Picture 6" descr="Kinh nghiệm Du lịch Đảo Trường Sa cập nhật mới nhất">
            <a:extLst>
              <a:ext uri="{FF2B5EF4-FFF2-40B4-BE49-F238E27FC236}">
                <a16:creationId xmlns:a16="http://schemas.microsoft.com/office/drawing/2014/main" id="{A1C0B4B9-8778-470C-534A-F0E74643F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6" y="396165"/>
            <a:ext cx="5793738" cy="363290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7930C479-6EB5-1989-7945-5E2AFB7C2135}"/>
              </a:ext>
            </a:extLst>
          </p:cNvPr>
          <p:cNvSpPr/>
          <p:nvPr/>
        </p:nvSpPr>
        <p:spPr>
          <a:xfrm>
            <a:off x="7248525" y="4305300"/>
            <a:ext cx="4438650" cy="7905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Quần</a:t>
            </a:r>
            <a:r>
              <a:rPr lang="en-US" sz="3600" b="1" dirty="0"/>
              <a:t> </a:t>
            </a:r>
            <a:r>
              <a:rPr lang="en-US" sz="3600" b="1" dirty="0" err="1"/>
              <a:t>đảo</a:t>
            </a:r>
            <a:r>
              <a:rPr lang="en-US" sz="3600" b="1" dirty="0"/>
              <a:t> </a:t>
            </a:r>
            <a:r>
              <a:rPr lang="en-US" sz="3600" b="1" dirty="0" err="1"/>
              <a:t>Trường</a:t>
            </a:r>
            <a:r>
              <a:rPr lang="en-US" sz="3600" b="1" dirty="0"/>
              <a:t> Sa</a:t>
            </a:r>
          </a:p>
        </p:txBody>
      </p:sp>
    </p:spTree>
    <p:extLst>
      <p:ext uri="{BB962C8B-B14F-4D97-AF65-F5344CB8AC3E}">
        <p14:creationId xmlns:p14="http://schemas.microsoft.com/office/powerpoint/2010/main" val="87595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wipe(down)">
                                      <p:cBhvr>
                                        <p:cTn id="1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0DAC2-7BB3-BA2C-E2F1-E99C1B7E87B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8" name="Picture 7">
            <a:extLst>
              <a:ext uri="{FF2B5EF4-FFF2-40B4-BE49-F238E27FC236}">
                <a16:creationId xmlns:a16="http://schemas.microsoft.com/office/drawing/2014/main" id="{919BE637-A1E9-FA27-3520-74B50C919795}"/>
              </a:ext>
            </a:extLst>
          </p:cNvPr>
          <p:cNvPicPr>
            <a:picLocks noChangeAspect="1"/>
          </p:cNvPicPr>
          <p:nvPr/>
        </p:nvPicPr>
        <p:blipFill>
          <a:blip r:embed="rId5"/>
          <a:stretch>
            <a:fillRect/>
          </a:stretch>
        </p:blipFill>
        <p:spPr>
          <a:xfrm>
            <a:off x="4417920" y="866348"/>
            <a:ext cx="3584759" cy="1048603"/>
          </a:xfrm>
          <a:prstGeom prst="rect">
            <a:avLst/>
          </a:prstGeom>
        </p:spPr>
      </p:pic>
      <p:pic>
        <p:nvPicPr>
          <p:cNvPr id="9" name="Picture 8">
            <a:extLst>
              <a:ext uri="{FF2B5EF4-FFF2-40B4-BE49-F238E27FC236}">
                <a16:creationId xmlns:a16="http://schemas.microsoft.com/office/drawing/2014/main" id="{66E958D8-A168-9993-8C18-510B0F531E36}"/>
              </a:ext>
            </a:extLst>
          </p:cNvPr>
          <p:cNvPicPr>
            <a:picLocks noChangeAspect="1"/>
          </p:cNvPicPr>
          <p:nvPr/>
        </p:nvPicPr>
        <p:blipFill>
          <a:blip r:embed="rId6"/>
          <a:stretch>
            <a:fillRect/>
          </a:stretch>
        </p:blipFill>
        <p:spPr>
          <a:xfrm>
            <a:off x="693322" y="2435633"/>
            <a:ext cx="11053006" cy="2310584"/>
          </a:xfrm>
          <a:prstGeom prst="rect">
            <a:avLst/>
          </a:prstGeom>
        </p:spPr>
      </p:pic>
      <p:pic>
        <p:nvPicPr>
          <p:cNvPr id="12" name="Picture 11">
            <a:extLst>
              <a:ext uri="{FF2B5EF4-FFF2-40B4-BE49-F238E27FC236}">
                <a16:creationId xmlns:a16="http://schemas.microsoft.com/office/drawing/2014/main" id="{0CC1CF6B-0193-EF77-7830-AFAD8012F144}"/>
              </a:ext>
            </a:extLst>
          </p:cNvPr>
          <p:cNvPicPr>
            <a:picLocks noChangeAspect="1"/>
          </p:cNvPicPr>
          <p:nvPr/>
        </p:nvPicPr>
        <p:blipFill>
          <a:blip r:embed="rId7"/>
          <a:stretch>
            <a:fillRect/>
          </a:stretch>
        </p:blipFill>
        <p:spPr>
          <a:xfrm>
            <a:off x="731759" y="877328"/>
            <a:ext cx="3279932" cy="2645893"/>
          </a:xfrm>
          <a:prstGeom prst="rect">
            <a:avLst/>
          </a:prstGeom>
        </p:spPr>
      </p:pic>
      <p:pic>
        <p:nvPicPr>
          <p:cNvPr id="15" name="Picture 14">
            <a:extLst>
              <a:ext uri="{FF2B5EF4-FFF2-40B4-BE49-F238E27FC236}">
                <a16:creationId xmlns:a16="http://schemas.microsoft.com/office/drawing/2014/main" id="{FAB7F413-0AB3-B760-700F-F1477F89A593}"/>
              </a:ext>
            </a:extLst>
          </p:cNvPr>
          <p:cNvPicPr>
            <a:picLocks noChangeAspect="1"/>
          </p:cNvPicPr>
          <p:nvPr/>
        </p:nvPicPr>
        <p:blipFill>
          <a:blip r:embed="rId8"/>
          <a:stretch>
            <a:fillRect/>
          </a:stretch>
        </p:blipFill>
        <p:spPr>
          <a:xfrm>
            <a:off x="7892310" y="4029809"/>
            <a:ext cx="2408129" cy="646232"/>
          </a:xfrm>
          <a:prstGeom prst="rect">
            <a:avLst/>
          </a:prstGeom>
        </p:spPr>
      </p:pic>
      <p:pic>
        <p:nvPicPr>
          <p:cNvPr id="17" name="Picture 16" descr="A cartoon of a sailor holding an object&#10;&#10;Description automatically generated">
            <a:extLst>
              <a:ext uri="{FF2B5EF4-FFF2-40B4-BE49-F238E27FC236}">
                <a16:creationId xmlns:a16="http://schemas.microsoft.com/office/drawing/2014/main" id="{3C2639C5-EBA7-0062-B50B-B02A2867D7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44025" y="3310745"/>
            <a:ext cx="2847975" cy="3547255"/>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id="{EF830987-7DB3-0CA8-D38D-26E83462B781}"/>
              </a:ext>
            </a:extLst>
          </p:cNvPr>
          <p:cNvPicPr>
            <a:picLocks noChangeAspect="1"/>
          </p:cNvPicPr>
          <p:nvPr/>
        </p:nvPicPr>
        <p:blipFill>
          <a:blip r:embed="rId5"/>
          <a:stretch>
            <a:fillRect/>
          </a:stretch>
        </p:blipFill>
        <p:spPr>
          <a:xfrm>
            <a:off x="1562282" y="1349126"/>
            <a:ext cx="7523116" cy="2798307"/>
          </a:xfrm>
          <a:prstGeom prst="rect">
            <a:avLst/>
          </a:prstGeom>
        </p:spPr>
      </p:pic>
    </p:spTree>
    <p:extLst>
      <p:ext uri="{BB962C8B-B14F-4D97-AF65-F5344CB8AC3E}">
        <p14:creationId xmlns:p14="http://schemas.microsoft.com/office/powerpoint/2010/main" val="4569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9609" y="256854"/>
            <a:ext cx="11485672" cy="6321884"/>
          </a:xfrm>
          <a:prstGeom prst="round2DiagRect">
            <a:avLst>
              <a:gd name="adj1" fmla="val 7986"/>
              <a:gd name="adj2" fmla="val 769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61459A-5F73-9D56-7FCC-82DAFABF38AC}"/>
              </a:ext>
            </a:extLst>
          </p:cNvPr>
          <p:cNvPicPr>
            <a:picLocks noChangeAspect="1"/>
          </p:cNvPicPr>
          <p:nvPr/>
        </p:nvPicPr>
        <p:blipFill>
          <a:blip r:embed="rId4"/>
          <a:stretch>
            <a:fillRect/>
          </a:stretch>
        </p:blipFill>
        <p:spPr>
          <a:xfrm>
            <a:off x="2850611" y="278348"/>
            <a:ext cx="6572058" cy="835224"/>
          </a:xfrm>
          <a:prstGeom prst="rect">
            <a:avLst/>
          </a:prstGeom>
        </p:spPr>
      </p:pic>
      <p:pic>
        <p:nvPicPr>
          <p:cNvPr id="4" name="Picture 3" descr="A cartoon of a lifeguard tower in the ocean&#10;&#10;Description automatically generated">
            <a:extLst>
              <a:ext uri="{FF2B5EF4-FFF2-40B4-BE49-F238E27FC236}">
                <a16:creationId xmlns:a16="http://schemas.microsoft.com/office/drawing/2014/main" id="{DC0B85DA-A72A-4E65-DDEB-853B883B6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095" y="3520440"/>
            <a:ext cx="7425242" cy="2973396"/>
          </a:xfrm>
          <a:prstGeom prst="rect">
            <a:avLst/>
          </a:prstGeom>
          <a:ln>
            <a:noFill/>
          </a:ln>
          <a:effectLst>
            <a:softEdge rad="112500"/>
          </a:effectLst>
        </p:spPr>
      </p:pic>
      <p:sp>
        <p:nvSpPr>
          <p:cNvPr id="7" name="TextBox 6">
            <a:extLst>
              <a:ext uri="{FF2B5EF4-FFF2-40B4-BE49-F238E27FC236}">
                <a16:creationId xmlns:a16="http://schemas.microsoft.com/office/drawing/2014/main" id="{2B92B8D0-8493-8A0E-D95C-B4E16DAD02B7}"/>
              </a:ext>
            </a:extLst>
          </p:cNvPr>
          <p:cNvSpPr txBox="1"/>
          <p:nvPr/>
        </p:nvSpPr>
        <p:spPr>
          <a:xfrm>
            <a:off x="649224" y="1289304"/>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Em đã nhớ Trường Sa</a:t>
            </a:r>
          </a:p>
          <a:p>
            <a:pPr algn="just" latinLnBrk="0"/>
            <a:r>
              <a:rPr lang="vi-VN" sz="2000" b="1" i="0" dirty="0">
                <a:solidFill>
                  <a:srgbClr val="000000"/>
                </a:solidFill>
                <a:effectLst/>
                <a:latin typeface="Cambria" panose="02040503050406030204" pitchFamily="18" charset="0"/>
                <a:ea typeface="Cambria" panose="02040503050406030204" pitchFamily="18" charset="0"/>
              </a:rPr>
              <a:t>Cả khi mình chưa đến </a:t>
            </a:r>
          </a:p>
          <a:p>
            <a:pPr algn="just" latinLnBrk="0"/>
            <a:r>
              <a:rPr lang="vi-VN" sz="2000" b="1" i="0" dirty="0">
                <a:solidFill>
                  <a:srgbClr val="000000"/>
                </a:solidFill>
                <a:effectLst/>
                <a:latin typeface="Cambria" panose="02040503050406030204" pitchFamily="18" charset="0"/>
                <a:ea typeface="Cambria" panose="02040503050406030204" pitchFamily="18" charset="0"/>
              </a:rPr>
              <a:t>Giữa sóng, cát không ngờ </a:t>
            </a:r>
          </a:p>
          <a:p>
            <a:pPr algn="just" latinLnBrk="0"/>
            <a:r>
              <a:rPr lang="vi-VN" sz="2000" b="1" i="0" dirty="0">
                <a:solidFill>
                  <a:srgbClr val="000000"/>
                </a:solidFill>
                <a:effectLst/>
                <a:latin typeface="Cambria" panose="02040503050406030204" pitchFamily="18" charset="0"/>
                <a:ea typeface="Cambria" panose="02040503050406030204" pitchFamily="18" charset="0"/>
              </a:rPr>
              <a:t>Gặp màu hoa muống biển.</a:t>
            </a:r>
          </a:p>
        </p:txBody>
      </p:sp>
      <p:sp>
        <p:nvSpPr>
          <p:cNvPr id="9" name="TextBox 8">
            <a:extLst>
              <a:ext uri="{FF2B5EF4-FFF2-40B4-BE49-F238E27FC236}">
                <a16:creationId xmlns:a16="http://schemas.microsoft.com/office/drawing/2014/main" id="{59089E84-F92B-A0D6-CF40-524B0F44269E}"/>
              </a:ext>
            </a:extLst>
          </p:cNvPr>
          <p:cNvSpPr txBox="1"/>
          <p:nvPr/>
        </p:nvSpPr>
        <p:spPr>
          <a:xfrm>
            <a:off x="667512" y="2779776"/>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Những Đá Thị, Len Đao </a:t>
            </a:r>
          </a:p>
          <a:p>
            <a:pPr algn="just" latinLnBrk="0"/>
            <a:r>
              <a:rPr lang="vi-VN" sz="2000" b="1" i="0" dirty="0">
                <a:solidFill>
                  <a:srgbClr val="000000"/>
                </a:solidFill>
                <a:effectLst/>
                <a:latin typeface="Cambria" panose="02040503050406030204" pitchFamily="18" charset="0"/>
                <a:ea typeface="Cambria" panose="02040503050406030204" pitchFamily="18" charset="0"/>
              </a:rPr>
              <a:t>Song Tử Tây sóng vỗ </a:t>
            </a:r>
          </a:p>
          <a:p>
            <a:pPr algn="just" latinLnBrk="0"/>
            <a:r>
              <a:rPr lang="vi-VN" sz="2000" b="1" i="0" dirty="0">
                <a:solidFill>
                  <a:srgbClr val="000000"/>
                </a:solidFill>
                <a:effectLst/>
                <a:latin typeface="Cambria" panose="02040503050406030204" pitchFamily="18" charset="0"/>
                <a:ea typeface="Cambria" panose="02040503050406030204" pitchFamily="18" charset="0"/>
              </a:rPr>
              <a:t>Những Sơn Ca, Sinh Tồn </a:t>
            </a:r>
          </a:p>
          <a:p>
            <a:pPr algn="just" latinLnBrk="0"/>
            <a:r>
              <a:rPr lang="vi-VN" sz="2000" b="1" i="0" dirty="0">
                <a:solidFill>
                  <a:srgbClr val="000000"/>
                </a:solidFill>
                <a:effectLst/>
                <a:latin typeface="Cambria" panose="02040503050406030204" pitchFamily="18" charset="0"/>
                <a:ea typeface="Cambria" panose="02040503050406030204" pitchFamily="18" charset="0"/>
              </a:rPr>
              <a:t>Hoa bàng vuông đợi nở.</a:t>
            </a:r>
          </a:p>
        </p:txBody>
      </p:sp>
      <p:sp>
        <p:nvSpPr>
          <p:cNvPr id="11" name="TextBox 10">
            <a:extLst>
              <a:ext uri="{FF2B5EF4-FFF2-40B4-BE49-F238E27FC236}">
                <a16:creationId xmlns:a16="http://schemas.microsoft.com/office/drawing/2014/main" id="{EFAA9E8C-1730-DF33-E5CB-FADE8FEC8546}"/>
              </a:ext>
            </a:extLst>
          </p:cNvPr>
          <p:cNvSpPr txBox="1"/>
          <p:nvPr/>
        </p:nvSpPr>
        <p:spPr>
          <a:xfrm>
            <a:off x="667512" y="4343400"/>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Những nhà giàn giữ đảo </a:t>
            </a:r>
          </a:p>
          <a:p>
            <a:pPr algn="just" latinLnBrk="0"/>
            <a:r>
              <a:rPr lang="vi-VN" sz="2000" b="1" i="0" dirty="0">
                <a:solidFill>
                  <a:srgbClr val="000000"/>
                </a:solidFill>
                <a:effectLst/>
                <a:latin typeface="Cambria" panose="02040503050406030204" pitchFamily="18" charset="0"/>
                <a:ea typeface="Cambria" panose="02040503050406030204" pitchFamily="18" charset="0"/>
              </a:rPr>
              <a:t>Neo cả nhịp tim người</a:t>
            </a:r>
          </a:p>
          <a:p>
            <a:pPr algn="just" latinLnBrk="0"/>
            <a:r>
              <a:rPr lang="vi-VN" sz="2000" b="1" i="0" dirty="0">
                <a:solidFill>
                  <a:srgbClr val="000000"/>
                </a:solidFill>
                <a:effectLst/>
                <a:latin typeface="Cambria" panose="02040503050406030204" pitchFamily="18" charset="0"/>
                <a:ea typeface="Cambria" panose="02040503050406030204" pitchFamily="18" charset="0"/>
              </a:rPr>
              <a:t>Muốn gửi vào muôn gió</a:t>
            </a:r>
          </a:p>
          <a:p>
            <a:pPr algn="just" latinLnBrk="0"/>
            <a:r>
              <a:rPr lang="vi-VN" sz="2000" b="1" i="0" dirty="0">
                <a:solidFill>
                  <a:srgbClr val="000000"/>
                </a:solidFill>
                <a:effectLst/>
                <a:latin typeface="Cambria" panose="02040503050406030204" pitchFamily="18" charset="0"/>
                <a:ea typeface="Cambria" panose="02040503050406030204" pitchFamily="18" charset="0"/>
              </a:rPr>
              <a:t>Xin từng ngày sóng nguôi.</a:t>
            </a:r>
          </a:p>
        </p:txBody>
      </p:sp>
      <p:sp>
        <p:nvSpPr>
          <p:cNvPr id="12" name="TextBox 11">
            <a:extLst>
              <a:ext uri="{FF2B5EF4-FFF2-40B4-BE49-F238E27FC236}">
                <a16:creationId xmlns:a16="http://schemas.microsoft.com/office/drawing/2014/main" id="{B2C12512-2187-4A36-E2FD-754D70AAB99F}"/>
              </a:ext>
            </a:extLst>
          </p:cNvPr>
          <p:cNvSpPr txBox="1"/>
          <p:nvPr/>
        </p:nvSpPr>
        <p:spPr>
          <a:xfrm>
            <a:off x="4809744" y="1380744"/>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Nụ cười người lính đảo </a:t>
            </a:r>
          </a:p>
          <a:p>
            <a:pPr algn="just" latinLnBrk="0"/>
            <a:r>
              <a:rPr lang="vi-VN" sz="2000" b="1" i="0" dirty="0">
                <a:solidFill>
                  <a:srgbClr val="000000"/>
                </a:solidFill>
                <a:effectLst/>
                <a:latin typeface="Cambria" panose="02040503050406030204" pitchFamily="18" charset="0"/>
                <a:ea typeface="Cambria" panose="02040503050406030204" pitchFamily="18" charset="0"/>
              </a:rPr>
              <a:t>Trong gian khó vẫn ngời </a:t>
            </a:r>
          </a:p>
          <a:p>
            <a:pPr algn="just" latinLnBrk="0"/>
            <a:r>
              <a:rPr lang="vi-VN" sz="2000" b="1" i="0" dirty="0">
                <a:solidFill>
                  <a:srgbClr val="000000"/>
                </a:solidFill>
                <a:effectLst/>
                <a:latin typeface="Cambria" panose="02040503050406030204" pitchFamily="18" charset="0"/>
                <a:ea typeface="Cambria" panose="02040503050406030204" pitchFamily="18" charset="0"/>
              </a:rPr>
              <a:t>Ánh mắt bao trìu mến </a:t>
            </a:r>
          </a:p>
          <a:p>
            <a:pPr algn="just" latinLnBrk="0"/>
            <a:r>
              <a:rPr lang="vi-VN" sz="2000" b="1" i="0" dirty="0">
                <a:solidFill>
                  <a:srgbClr val="000000"/>
                </a:solidFill>
                <a:effectLst/>
                <a:latin typeface="Cambria" panose="02040503050406030204" pitchFamily="18" charset="0"/>
                <a:ea typeface="Cambria" panose="02040503050406030204" pitchFamily="18" charset="0"/>
              </a:rPr>
              <a:t>Ngầm hải âu giữa trời.</a:t>
            </a:r>
          </a:p>
        </p:txBody>
      </p:sp>
      <p:sp>
        <p:nvSpPr>
          <p:cNvPr id="13" name="TextBox 12">
            <a:extLst>
              <a:ext uri="{FF2B5EF4-FFF2-40B4-BE49-F238E27FC236}">
                <a16:creationId xmlns:a16="http://schemas.microsoft.com/office/drawing/2014/main" id="{18DBE0DB-45F4-7FAE-7925-28ED7326FF86}"/>
              </a:ext>
            </a:extLst>
          </p:cNvPr>
          <p:cNvSpPr txBox="1"/>
          <p:nvPr/>
        </p:nvSpPr>
        <p:spPr>
          <a:xfrm>
            <a:off x="4864608" y="2816352"/>
            <a:ext cx="3931920" cy="1938992"/>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Mỗi hạt cát Trường Sa </a:t>
            </a:r>
          </a:p>
          <a:p>
            <a:pPr algn="just" latinLnBrk="0"/>
            <a:r>
              <a:rPr lang="vi-VN" sz="2000" b="1" i="0" dirty="0">
                <a:solidFill>
                  <a:srgbClr val="000000"/>
                </a:solidFill>
                <a:effectLst/>
                <a:latin typeface="Cambria" panose="02040503050406030204" pitchFamily="18" charset="0"/>
                <a:ea typeface="Cambria" panose="02040503050406030204" pitchFamily="18" charset="0"/>
              </a:rPr>
              <a:t>Đã trở thành máu thịt </a:t>
            </a:r>
          </a:p>
          <a:p>
            <a:pPr algn="just" latinLnBrk="0"/>
            <a:r>
              <a:rPr lang="vi-VN" sz="2000" b="1" i="0" dirty="0">
                <a:solidFill>
                  <a:srgbClr val="000000"/>
                </a:solidFill>
                <a:effectLst/>
                <a:latin typeface="Cambria" panose="02040503050406030204" pitchFamily="18" charset="0"/>
                <a:ea typeface="Cambria" panose="02040503050406030204" pitchFamily="18" charset="0"/>
              </a:rPr>
              <a:t>Những tên đảo, tên người </a:t>
            </a:r>
          </a:p>
          <a:p>
            <a:pPr algn="just" latinLnBrk="0"/>
            <a:r>
              <a:rPr lang="vi-VN" sz="2000" b="1" i="0" dirty="0">
                <a:solidFill>
                  <a:srgbClr val="000000"/>
                </a:solidFill>
                <a:effectLst/>
                <a:latin typeface="Cambria" panose="02040503050406030204" pitchFamily="18" charset="0"/>
                <a:ea typeface="Cambria" panose="02040503050406030204" pitchFamily="18" charset="0"/>
              </a:rPr>
              <a:t>Viết hoa thành Tổ quốc.</a:t>
            </a:r>
            <a:endParaRPr lang="en-US" sz="2000" b="1" i="0" dirty="0">
              <a:solidFill>
                <a:srgbClr val="000000"/>
              </a:solidFill>
              <a:effectLst/>
              <a:latin typeface="Cambria" panose="02040503050406030204" pitchFamily="18" charset="0"/>
              <a:ea typeface="Cambria" panose="02040503050406030204" pitchFamily="18" charset="0"/>
            </a:endParaRPr>
          </a:p>
          <a:p>
            <a:pPr algn="r" latinLnBrk="0"/>
            <a:r>
              <a:rPr lang="en-US" sz="2000" b="1" dirty="0">
                <a:solidFill>
                  <a:srgbClr val="000000"/>
                </a:solidFill>
                <a:latin typeface="Cambria" panose="02040503050406030204" pitchFamily="18" charset="0"/>
                <a:ea typeface="Cambria" panose="02040503050406030204" pitchFamily="18" charset="0"/>
              </a:rPr>
              <a:t>(</a:t>
            </a:r>
            <a:r>
              <a:rPr lang="en-US" sz="2000" b="1" dirty="0" err="1">
                <a:solidFill>
                  <a:srgbClr val="000000"/>
                </a:solidFill>
                <a:latin typeface="Cambria" panose="02040503050406030204" pitchFamily="18" charset="0"/>
                <a:ea typeface="Cambria" panose="02040503050406030204" pitchFamily="18" charset="0"/>
              </a:rPr>
              <a:t>Huệ</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Triệu</a:t>
            </a:r>
            <a:r>
              <a:rPr lang="en-US" sz="2000" b="1" dirty="0">
                <a:solidFill>
                  <a:srgbClr val="000000"/>
                </a:solidFill>
                <a:latin typeface="Cambria" panose="02040503050406030204" pitchFamily="18" charset="0"/>
                <a:ea typeface="Cambria" panose="02040503050406030204" pitchFamily="18" charset="0"/>
              </a:rPr>
              <a:t>)</a:t>
            </a:r>
            <a:endParaRPr lang="en-US" sz="2000" b="1" i="0" dirty="0">
              <a:solidFill>
                <a:srgbClr val="000000"/>
              </a:solidFill>
              <a:effectLst/>
              <a:latin typeface="Cambria" panose="02040503050406030204" pitchFamily="18" charset="0"/>
              <a:ea typeface="Cambria" panose="02040503050406030204" pitchFamily="18" charset="0"/>
            </a:endParaRPr>
          </a:p>
          <a:p>
            <a:pPr algn="just" latinLnBrk="0"/>
            <a:endParaRPr lang="vi-VN" sz="2000" b="1"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597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9609" y="256854"/>
            <a:ext cx="11485672" cy="6321884"/>
          </a:xfrm>
          <a:prstGeom prst="round2DiagRect">
            <a:avLst>
              <a:gd name="adj1" fmla="val 7986"/>
              <a:gd name="adj2" fmla="val 769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61459A-5F73-9D56-7FCC-82DAFABF38AC}"/>
              </a:ext>
            </a:extLst>
          </p:cNvPr>
          <p:cNvPicPr>
            <a:picLocks noChangeAspect="1"/>
          </p:cNvPicPr>
          <p:nvPr/>
        </p:nvPicPr>
        <p:blipFill>
          <a:blip r:embed="rId4"/>
          <a:stretch>
            <a:fillRect/>
          </a:stretch>
        </p:blipFill>
        <p:spPr>
          <a:xfrm>
            <a:off x="2850611" y="278348"/>
            <a:ext cx="6572058" cy="835224"/>
          </a:xfrm>
          <a:prstGeom prst="rect">
            <a:avLst/>
          </a:prstGeom>
        </p:spPr>
      </p:pic>
      <p:pic>
        <p:nvPicPr>
          <p:cNvPr id="4" name="Picture 3" descr="A cartoon of a lifeguard tower in the ocean&#10;&#10;Description automatically generated">
            <a:extLst>
              <a:ext uri="{FF2B5EF4-FFF2-40B4-BE49-F238E27FC236}">
                <a16:creationId xmlns:a16="http://schemas.microsoft.com/office/drawing/2014/main" id="{DC0B85DA-A72A-4E65-DDEB-853B883B6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095" y="3520440"/>
            <a:ext cx="7425242" cy="2973396"/>
          </a:xfrm>
          <a:prstGeom prst="rect">
            <a:avLst/>
          </a:prstGeom>
          <a:ln>
            <a:noFill/>
          </a:ln>
          <a:effectLst>
            <a:softEdge rad="112500"/>
          </a:effectLst>
        </p:spPr>
      </p:pic>
      <p:sp>
        <p:nvSpPr>
          <p:cNvPr id="7" name="TextBox 6">
            <a:extLst>
              <a:ext uri="{FF2B5EF4-FFF2-40B4-BE49-F238E27FC236}">
                <a16:creationId xmlns:a16="http://schemas.microsoft.com/office/drawing/2014/main" id="{2B92B8D0-8493-8A0E-D95C-B4E16DAD02B7}"/>
              </a:ext>
            </a:extLst>
          </p:cNvPr>
          <p:cNvSpPr txBox="1"/>
          <p:nvPr/>
        </p:nvSpPr>
        <p:spPr>
          <a:xfrm>
            <a:off x="649224" y="1289304"/>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đã nhớ Trường 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khi mình chưa đến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Giữa sóng, cát không ngờ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Gặp màu hoa muống biển.</a:t>
            </a:r>
          </a:p>
        </p:txBody>
      </p:sp>
      <p:sp>
        <p:nvSpPr>
          <p:cNvPr id="9" name="TextBox 8">
            <a:extLst>
              <a:ext uri="{FF2B5EF4-FFF2-40B4-BE49-F238E27FC236}">
                <a16:creationId xmlns:a16="http://schemas.microsoft.com/office/drawing/2014/main" id="{59089E84-F92B-A0D6-CF40-524B0F44269E}"/>
              </a:ext>
            </a:extLst>
          </p:cNvPr>
          <p:cNvSpPr txBox="1"/>
          <p:nvPr/>
        </p:nvSpPr>
        <p:spPr>
          <a:xfrm>
            <a:off x="667512" y="2779776"/>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Đá Thị, Len Đao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Song Tử Tây sóng vỗ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Sơn Ca, Sinh Tồn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Hoa bàng vuông đợi nở.</a:t>
            </a:r>
          </a:p>
        </p:txBody>
      </p:sp>
      <p:sp>
        <p:nvSpPr>
          <p:cNvPr id="11" name="TextBox 10">
            <a:extLst>
              <a:ext uri="{FF2B5EF4-FFF2-40B4-BE49-F238E27FC236}">
                <a16:creationId xmlns:a16="http://schemas.microsoft.com/office/drawing/2014/main" id="{EFAA9E8C-1730-DF33-E5CB-FADE8FEC8546}"/>
              </a:ext>
            </a:extLst>
          </p:cNvPr>
          <p:cNvSpPr txBox="1"/>
          <p:nvPr/>
        </p:nvSpPr>
        <p:spPr>
          <a:xfrm>
            <a:off x="667512" y="4343400"/>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nhà giàn giữ đảo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Neo cả nhịp tim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Muốn gửi vào muôn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Xin từng ngày sóng nguôi.</a:t>
            </a:r>
          </a:p>
        </p:txBody>
      </p:sp>
      <p:sp>
        <p:nvSpPr>
          <p:cNvPr id="12" name="TextBox 11">
            <a:extLst>
              <a:ext uri="{FF2B5EF4-FFF2-40B4-BE49-F238E27FC236}">
                <a16:creationId xmlns:a16="http://schemas.microsoft.com/office/drawing/2014/main" id="{B2C12512-2187-4A36-E2FD-754D70AAB99F}"/>
              </a:ext>
            </a:extLst>
          </p:cNvPr>
          <p:cNvSpPr txBox="1"/>
          <p:nvPr/>
        </p:nvSpPr>
        <p:spPr>
          <a:xfrm>
            <a:off x="4809744" y="1380744"/>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Nụ cười người lính đảo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gian khó vẫn ngời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Ánh mắt bao trìu mến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Ngầm hải âu giữa trời.</a:t>
            </a:r>
          </a:p>
        </p:txBody>
      </p:sp>
      <p:sp>
        <p:nvSpPr>
          <p:cNvPr id="13" name="TextBox 12">
            <a:extLst>
              <a:ext uri="{FF2B5EF4-FFF2-40B4-BE49-F238E27FC236}">
                <a16:creationId xmlns:a16="http://schemas.microsoft.com/office/drawing/2014/main" id="{18DBE0DB-45F4-7FAE-7925-28ED7326FF86}"/>
              </a:ext>
            </a:extLst>
          </p:cNvPr>
          <p:cNvSpPr txBox="1"/>
          <p:nvPr/>
        </p:nvSpPr>
        <p:spPr>
          <a:xfrm>
            <a:off x="4864608" y="2816352"/>
            <a:ext cx="393192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Mỗi hạt cát Trường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Đã trở thành máu thịt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tên đảo, tên người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hoa thành Tổ quốc.</a:t>
            </a:r>
            <a:endPar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Huệ</a:t>
            </a: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Triệu</a:t>
            </a: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1A5FBE6B-3A3A-BA26-D6F7-4FC47E1E80D5}"/>
              </a:ext>
            </a:extLst>
          </p:cNvPr>
          <p:cNvSpPr/>
          <p:nvPr/>
        </p:nvSpPr>
        <p:spPr>
          <a:xfrm>
            <a:off x="0" y="178421"/>
            <a:ext cx="378030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Cùng</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chia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đoạn</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ndParaRPr>
          </a:p>
        </p:txBody>
      </p:sp>
      <p:sp>
        <p:nvSpPr>
          <p:cNvPr id="14" name="Oval 13">
            <a:extLst>
              <a:ext uri="{FF2B5EF4-FFF2-40B4-BE49-F238E27FC236}">
                <a16:creationId xmlns:a16="http://schemas.microsoft.com/office/drawing/2014/main" id="{E8F9D86C-986D-9703-A805-13081F6A7DBC}"/>
              </a:ext>
            </a:extLst>
          </p:cNvPr>
          <p:cNvSpPr/>
          <p:nvPr/>
        </p:nvSpPr>
        <p:spPr>
          <a:xfrm>
            <a:off x="192024" y="1335024"/>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5" name="Oval 14">
            <a:extLst>
              <a:ext uri="{FF2B5EF4-FFF2-40B4-BE49-F238E27FC236}">
                <a16:creationId xmlns:a16="http://schemas.microsoft.com/office/drawing/2014/main" id="{92EE2992-93C8-9B53-2272-FA3CAAF05854}"/>
              </a:ext>
            </a:extLst>
          </p:cNvPr>
          <p:cNvSpPr/>
          <p:nvPr/>
        </p:nvSpPr>
        <p:spPr>
          <a:xfrm>
            <a:off x="192024" y="2834640"/>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6" name="Oval 15">
            <a:extLst>
              <a:ext uri="{FF2B5EF4-FFF2-40B4-BE49-F238E27FC236}">
                <a16:creationId xmlns:a16="http://schemas.microsoft.com/office/drawing/2014/main" id="{334B9109-3FB0-B32B-E6E6-1AA48F4C4E2D}"/>
              </a:ext>
            </a:extLst>
          </p:cNvPr>
          <p:cNvSpPr/>
          <p:nvPr/>
        </p:nvSpPr>
        <p:spPr>
          <a:xfrm>
            <a:off x="219456" y="4352544"/>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17" name="Oval 16">
            <a:extLst>
              <a:ext uri="{FF2B5EF4-FFF2-40B4-BE49-F238E27FC236}">
                <a16:creationId xmlns:a16="http://schemas.microsoft.com/office/drawing/2014/main" id="{8905A7AC-C393-5287-87AA-39E71A6D6D3B}"/>
              </a:ext>
            </a:extLst>
          </p:cNvPr>
          <p:cNvSpPr/>
          <p:nvPr/>
        </p:nvSpPr>
        <p:spPr>
          <a:xfrm>
            <a:off x="4315968" y="1481328"/>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
        <p:nvSpPr>
          <p:cNvPr id="18" name="Oval 17">
            <a:extLst>
              <a:ext uri="{FF2B5EF4-FFF2-40B4-BE49-F238E27FC236}">
                <a16:creationId xmlns:a16="http://schemas.microsoft.com/office/drawing/2014/main" id="{B30830A5-576C-BBD3-3724-DC994C648BC6}"/>
              </a:ext>
            </a:extLst>
          </p:cNvPr>
          <p:cNvSpPr/>
          <p:nvPr/>
        </p:nvSpPr>
        <p:spPr>
          <a:xfrm>
            <a:off x="4379976" y="2907792"/>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5</a:t>
            </a:r>
          </a:p>
        </p:txBody>
      </p:sp>
    </p:spTree>
    <p:extLst>
      <p:ext uri="{BB962C8B-B14F-4D97-AF65-F5344CB8AC3E}">
        <p14:creationId xmlns:p14="http://schemas.microsoft.com/office/powerpoint/2010/main" val="2301099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86288" y="3532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6" name="Group 25">
            <a:extLst>
              <a:ext uri="{FF2B5EF4-FFF2-40B4-BE49-F238E27FC236}">
                <a16:creationId xmlns:a16="http://schemas.microsoft.com/office/drawing/2014/main" id="{3D4F880D-5093-4E42-9D71-A4534FADCF9D}"/>
              </a:ext>
            </a:extLst>
          </p:cNvPr>
          <p:cNvGrpSpPr/>
          <p:nvPr/>
        </p:nvGrpSpPr>
        <p:grpSpPr>
          <a:xfrm>
            <a:off x="1226475" y="1858855"/>
            <a:ext cx="3482685" cy="1698161"/>
            <a:chOff x="1416400" y="2071911"/>
            <a:chExt cx="6024254" cy="1352051"/>
          </a:xfrm>
        </p:grpSpPr>
        <p:sp>
          <p:nvSpPr>
            <p:cNvPr id="27" name="Rectangle: Rounded Corners 26">
              <a:extLst>
                <a:ext uri="{FF2B5EF4-FFF2-40B4-BE49-F238E27FC236}">
                  <a16:creationId xmlns:a16="http://schemas.microsoft.com/office/drawing/2014/main" id="{49399134-0AAB-4486-A189-5A14C5E2E0D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99E122B0-9D4F-4C02-B74E-A70A98A29C86}"/>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5A9714E0-A505-4BC3-89C2-964310E9C9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7429" y="2684543"/>
              <a:ext cx="1723225" cy="739419"/>
            </a:xfrm>
            <a:prstGeom prst="rect">
              <a:avLst/>
            </a:prstGeom>
          </p:spPr>
        </p:pic>
        <p:sp>
          <p:nvSpPr>
            <p:cNvPr id="34" name="TextBox 33">
              <a:extLst>
                <a:ext uri="{FF2B5EF4-FFF2-40B4-BE49-F238E27FC236}">
                  <a16:creationId xmlns:a16="http://schemas.microsoft.com/office/drawing/2014/main" id="{BFF6028D-C98B-4B48-BB58-C6A50890CD60}"/>
                </a:ext>
              </a:extLst>
            </p:cNvPr>
            <p:cNvSpPr txBox="1"/>
            <p:nvPr/>
          </p:nvSpPr>
          <p:spPr>
            <a:xfrm>
              <a:off x="1764422" y="2298435"/>
              <a:ext cx="5213777" cy="6778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err="1">
                  <a:solidFill>
                    <a:srgbClr val="FF3399"/>
                  </a:solidFill>
                  <a:latin typeface="Calibri" panose="020F0502020204030204"/>
                </a:rPr>
                <a:t>Đá</a:t>
              </a:r>
              <a:r>
                <a:rPr lang="en-US" sz="6000" b="1" dirty="0">
                  <a:solidFill>
                    <a:srgbClr val="FF3399"/>
                  </a:solidFill>
                  <a:latin typeface="Calibri" panose="020F0502020204030204"/>
                </a:rPr>
                <a:t> </a:t>
              </a:r>
              <a:r>
                <a:rPr lang="en-US" sz="6000" b="1" dirty="0" err="1">
                  <a:solidFill>
                    <a:srgbClr val="FF3399"/>
                  </a:solidFill>
                  <a:latin typeface="Calibri" panose="020F0502020204030204"/>
                </a:rPr>
                <a:t>Thị</a:t>
              </a:r>
              <a:endParaRPr kumimoji="0" lang="en-US" sz="6000" b="1"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D5E7557A-519D-4A5F-ACB4-06815C7D98BD}"/>
              </a:ext>
            </a:extLst>
          </p:cNvPr>
          <p:cNvGrpSpPr/>
          <p:nvPr/>
        </p:nvGrpSpPr>
        <p:grpSpPr>
          <a:xfrm>
            <a:off x="6096001" y="1858855"/>
            <a:ext cx="4026408" cy="1670729"/>
            <a:chOff x="391798" y="3180427"/>
            <a:chExt cx="4973823" cy="1935421"/>
          </a:xfrm>
        </p:grpSpPr>
        <p:sp>
          <p:nvSpPr>
            <p:cNvPr id="40" name="Rectangle: Rounded Corners 39">
              <a:extLst>
                <a:ext uri="{FF2B5EF4-FFF2-40B4-BE49-F238E27FC236}">
                  <a16:creationId xmlns:a16="http://schemas.microsoft.com/office/drawing/2014/main" id="{B303B58D-D861-4E2D-A54F-DEE710F0462C}"/>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E70B4CB3-D0BF-47B1-A748-0468DB31E371}"/>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42" name="Picture 32">
              <a:extLst>
                <a:ext uri="{FF2B5EF4-FFF2-40B4-BE49-F238E27FC236}">
                  <a16:creationId xmlns:a16="http://schemas.microsoft.com/office/drawing/2014/main" id="{5CA6AC05-7AE7-4C3D-9025-BDE65220B9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43" name="TextBox 42">
              <a:extLst>
                <a:ext uri="{FF2B5EF4-FFF2-40B4-BE49-F238E27FC236}">
                  <a16:creationId xmlns:a16="http://schemas.microsoft.com/office/drawing/2014/main" id="{C3F2566D-EEE4-4412-A001-E604A0CD9FBF}"/>
                </a:ext>
              </a:extLst>
            </p:cNvPr>
            <p:cNvSpPr txBox="1"/>
            <p:nvPr/>
          </p:nvSpPr>
          <p:spPr>
            <a:xfrm>
              <a:off x="391798" y="3476124"/>
              <a:ext cx="44277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rPr>
                <a:t>Len </a:t>
              </a:r>
              <a:r>
                <a:rPr kumimoji="0" lang="en-US" sz="6000" b="1" i="0" u="none" strike="noStrike" kern="1200" cap="none" spc="0" normalizeH="0" baseline="0" noProof="0" dirty="0" err="1">
                  <a:ln>
                    <a:noFill/>
                  </a:ln>
                  <a:solidFill>
                    <a:srgbClr val="7030A0"/>
                  </a:solidFill>
                  <a:effectLst/>
                  <a:uLnTx/>
                  <a:uFillTx/>
                  <a:latin typeface="Calibri" panose="020F0502020204030204"/>
                  <a:ea typeface="+mn-ea"/>
                  <a:cs typeface="+mn-cs"/>
                </a:rPr>
                <a:t>Đao</a:t>
              </a:r>
              <a:endPar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BC3997BF-D4D4-4201-85AB-EEF32B3C4131}"/>
              </a:ext>
            </a:extLst>
          </p:cNvPr>
          <p:cNvGrpSpPr/>
          <p:nvPr/>
        </p:nvGrpSpPr>
        <p:grpSpPr>
          <a:xfrm>
            <a:off x="0" y="3849287"/>
            <a:ext cx="4969222" cy="1935421"/>
            <a:chOff x="396399" y="3180427"/>
            <a:chExt cx="4969222" cy="1935421"/>
          </a:xfrm>
        </p:grpSpPr>
        <p:sp>
          <p:nvSpPr>
            <p:cNvPr id="50" name="Rectangle: Rounded Corners 49">
              <a:extLst>
                <a:ext uri="{FF2B5EF4-FFF2-40B4-BE49-F238E27FC236}">
                  <a16:creationId xmlns:a16="http://schemas.microsoft.com/office/drawing/2014/main" id="{C2B8D70E-FB94-4151-A38B-0F0285301EDC}"/>
                </a:ext>
              </a:extLst>
            </p:cNvPr>
            <p:cNvSpPr/>
            <p:nvPr/>
          </p:nvSpPr>
          <p:spPr>
            <a:xfrm>
              <a:off x="606211" y="3180427"/>
              <a:ext cx="4348499" cy="1507986"/>
            </a:xfrm>
            <a:prstGeom prst="roundRect">
              <a:avLst/>
            </a:prstGeom>
            <a:noFill/>
            <a:ln w="28575">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DAB4881C-3330-4537-9494-66D16315F2D9}"/>
                </a:ext>
              </a:extLst>
            </p:cNvPr>
            <p:cNvSpPr/>
            <p:nvPr/>
          </p:nvSpPr>
          <p:spPr>
            <a:xfrm>
              <a:off x="430442" y="3352470"/>
              <a:ext cx="4393684" cy="1370199"/>
            </a:xfrm>
            <a:prstGeom prst="roundRect">
              <a:avLst/>
            </a:prstGeom>
            <a:solidFill>
              <a:schemeClr val="bg1"/>
            </a:solidFill>
            <a:ln w="28575">
              <a:solidFill>
                <a:srgbClr val="FF33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52" name="Picture 32">
              <a:extLst>
                <a:ext uri="{FF2B5EF4-FFF2-40B4-BE49-F238E27FC236}">
                  <a16:creationId xmlns:a16="http://schemas.microsoft.com/office/drawing/2014/main" id="{312CF7F7-E164-4098-AA7A-7DE6DCAF94B8}"/>
                </a:ext>
              </a:extLst>
            </p:cNvPr>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53" name="TextBox 52">
              <a:extLst>
                <a:ext uri="{FF2B5EF4-FFF2-40B4-BE49-F238E27FC236}">
                  <a16:creationId xmlns:a16="http://schemas.microsoft.com/office/drawing/2014/main" id="{529BE783-30E6-4D47-B408-C0616B6EDC53}"/>
                </a:ext>
              </a:extLst>
            </p:cNvPr>
            <p:cNvSpPr txBox="1"/>
            <p:nvPr/>
          </p:nvSpPr>
          <p:spPr>
            <a:xfrm>
              <a:off x="396399" y="3476124"/>
              <a:ext cx="44277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8000"/>
                  </a:solidFill>
                  <a:effectLst/>
                  <a:uLnTx/>
                  <a:uFillTx/>
                  <a:latin typeface="Calibri" panose="020F0502020204030204"/>
                  <a:ea typeface="+mn-ea"/>
                  <a:cs typeface="+mn-cs"/>
                </a:rPr>
                <a:t>Đảo Song Tử Tây</a:t>
              </a:r>
              <a:endParaRPr kumimoji="0" lang="en-US" sz="48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1F32A41-403F-D148-429B-D5C270770B55}"/>
              </a:ext>
            </a:extLst>
          </p:cNvPr>
          <p:cNvGrpSpPr/>
          <p:nvPr/>
        </p:nvGrpSpPr>
        <p:grpSpPr>
          <a:xfrm>
            <a:off x="5076099" y="3907111"/>
            <a:ext cx="3482685" cy="1698161"/>
            <a:chOff x="1416400" y="2071911"/>
            <a:chExt cx="6024254" cy="1352051"/>
          </a:xfrm>
        </p:grpSpPr>
        <p:sp>
          <p:nvSpPr>
            <p:cNvPr id="3" name="Rectangle: Rounded Corners 2">
              <a:extLst>
                <a:ext uri="{FF2B5EF4-FFF2-40B4-BE49-F238E27FC236}">
                  <a16:creationId xmlns:a16="http://schemas.microsoft.com/office/drawing/2014/main" id="{7108C4CE-775C-5553-29F5-6D81B00DC6A4}"/>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F83BE29-1075-B5EC-3D2A-578CB4659670}"/>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BA12E147-90CE-5E64-9CB3-1BEE2D198F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7429" y="2684543"/>
              <a:ext cx="1723225" cy="739419"/>
            </a:xfrm>
            <a:prstGeom prst="rect">
              <a:avLst/>
            </a:prstGeom>
          </p:spPr>
        </p:pic>
        <p:sp>
          <p:nvSpPr>
            <p:cNvPr id="8" name="TextBox 7">
              <a:extLst>
                <a:ext uri="{FF2B5EF4-FFF2-40B4-BE49-F238E27FC236}">
                  <a16:creationId xmlns:a16="http://schemas.microsoft.com/office/drawing/2014/main" id="{4D46F50A-F718-D76E-23E6-82917C57F3DA}"/>
                </a:ext>
              </a:extLst>
            </p:cNvPr>
            <p:cNvSpPr txBox="1"/>
            <p:nvPr/>
          </p:nvSpPr>
          <p:spPr>
            <a:xfrm>
              <a:off x="1764422" y="2298435"/>
              <a:ext cx="5213778" cy="808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libri" panose="020F0502020204030204"/>
                </a:rPr>
                <a:t>Sơn</a:t>
              </a:r>
              <a:r>
                <a:rPr lang="en-US" sz="6000" b="1" dirty="0">
                  <a:solidFill>
                    <a:srgbClr val="FF0000"/>
                  </a:solidFill>
                  <a:latin typeface="Calibri" panose="020F0502020204030204"/>
                </a:rPr>
                <a:t> Ca</a:t>
              </a:r>
              <a:endPar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9527F79B-0E0A-04D5-E450-B3DCE9F4DC18}"/>
              </a:ext>
            </a:extLst>
          </p:cNvPr>
          <p:cNvGrpSpPr/>
          <p:nvPr/>
        </p:nvGrpSpPr>
        <p:grpSpPr>
          <a:xfrm>
            <a:off x="8638033" y="3879679"/>
            <a:ext cx="3477767" cy="1670729"/>
            <a:chOff x="391798" y="3180427"/>
            <a:chExt cx="4973823" cy="1935421"/>
          </a:xfrm>
        </p:grpSpPr>
        <p:sp>
          <p:nvSpPr>
            <p:cNvPr id="10" name="Rectangle: Rounded Corners 9">
              <a:extLst>
                <a:ext uri="{FF2B5EF4-FFF2-40B4-BE49-F238E27FC236}">
                  <a16:creationId xmlns:a16="http://schemas.microsoft.com/office/drawing/2014/main" id="{7CED5E4E-3B0B-FD85-28E9-068AE8504389}"/>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EFC1EFBF-4909-5035-97B3-CC480F64330C}"/>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2" name="Picture 32">
              <a:extLst>
                <a:ext uri="{FF2B5EF4-FFF2-40B4-BE49-F238E27FC236}">
                  <a16:creationId xmlns:a16="http://schemas.microsoft.com/office/drawing/2014/main" id="{7D859B9B-9E53-11AC-1328-D536F8F6D9D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13" name="TextBox 12">
              <a:extLst>
                <a:ext uri="{FF2B5EF4-FFF2-40B4-BE49-F238E27FC236}">
                  <a16:creationId xmlns:a16="http://schemas.microsoft.com/office/drawing/2014/main" id="{1964DDC0-1A43-A954-1D32-219213D6A922}"/>
                </a:ext>
              </a:extLst>
            </p:cNvPr>
            <p:cNvSpPr txBox="1"/>
            <p:nvPr/>
          </p:nvSpPr>
          <p:spPr>
            <a:xfrm>
              <a:off x="391798" y="3476124"/>
              <a:ext cx="4427726" cy="11765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Calibri" panose="020F0502020204030204"/>
                  <a:ea typeface="+mn-ea"/>
                  <a:cs typeface="+mn-cs"/>
                </a:rPr>
                <a:t>sinh</a:t>
              </a: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002060"/>
                  </a:solidFill>
                  <a:effectLst/>
                  <a:uLnTx/>
                  <a:uFillTx/>
                  <a:latin typeface="Calibri" panose="020F0502020204030204"/>
                  <a:ea typeface="+mn-ea"/>
                  <a:cs typeface="+mn-cs"/>
                </a:rPr>
                <a:t>tồn</a:t>
              </a:r>
              <a:endPar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67695AAF-50C6-D068-A9E2-26D5A572440B}"/>
              </a:ext>
            </a:extLst>
          </p:cNvPr>
          <p:cNvPicPr>
            <a:picLocks noChangeAspect="1"/>
          </p:cNvPicPr>
          <p:nvPr/>
        </p:nvPicPr>
        <p:blipFill>
          <a:blip r:embed="rId8"/>
          <a:stretch>
            <a:fillRect/>
          </a:stretch>
        </p:blipFill>
        <p:spPr>
          <a:xfrm>
            <a:off x="1602886" y="441912"/>
            <a:ext cx="8346147" cy="1109568"/>
          </a:xfrm>
          <a:prstGeom prst="rect">
            <a:avLst/>
          </a:prstGeom>
        </p:spPr>
      </p:pic>
    </p:spTree>
    <p:extLst>
      <p:ext uri="{BB962C8B-B14F-4D97-AF65-F5344CB8AC3E}">
        <p14:creationId xmlns:p14="http://schemas.microsoft.com/office/powerpoint/2010/main" val="736473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righ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righ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1174</Words>
  <Application>Microsoft Office PowerPoint</Application>
  <PresentationFormat>Widescreen</PresentationFormat>
  <Paragraphs>100</Paragraphs>
  <Slides>24</Slides>
  <Notes>2</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微软雅黑</vt:lpstr>
      <vt:lpstr>Arial</vt:lpstr>
      <vt:lpstr>Calibri</vt:lpstr>
      <vt:lpstr>Calibri Light</vt:lpstr>
      <vt:lpstr>Cambria</vt:lpstr>
      <vt:lpstr>Times New Roman</vt:lpstr>
      <vt:lpstr>Office 主题</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57</cp:revision>
  <dcterms:created xsi:type="dcterms:W3CDTF">2023-12-08T07:10:41Z</dcterms:created>
  <dcterms:modified xsi:type="dcterms:W3CDTF">2025-02-16T13:23:12Z</dcterms:modified>
</cp:coreProperties>
</file>