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88" r:id="rId2"/>
    <p:sldId id="290" r:id="rId3"/>
    <p:sldId id="289" r:id="rId4"/>
    <p:sldId id="350" r:id="rId5"/>
    <p:sldId id="351" r:id="rId6"/>
    <p:sldId id="346" r:id="rId7"/>
    <p:sldId id="301" r:id="rId8"/>
    <p:sldId id="294" r:id="rId9"/>
    <p:sldId id="352" r:id="rId10"/>
    <p:sldId id="347" r:id="rId11"/>
    <p:sldId id="308" r:id="rId12"/>
    <p:sldId id="348" r:id="rId13"/>
    <p:sldId id="353" r:id="rId14"/>
    <p:sldId id="354" r:id="rId15"/>
    <p:sldId id="349" r:id="rId16"/>
    <p:sldId id="355" r:id="rId17"/>
    <p:sldId id="356" r:id="rId18"/>
    <p:sldId id="300" r:id="rId19"/>
    <p:sldId id="343" r:id="rId20"/>
  </p:sldIdLst>
  <p:sldSz cx="12192000" cy="6858000"/>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3F1"/>
    <a:srgbClr val="72B35B"/>
    <a:srgbClr val="454141"/>
    <a:srgbClr val="EB6363"/>
    <a:srgbClr val="8ABB82"/>
    <a:srgbClr val="5A5656"/>
    <a:srgbClr val="6BB2F8"/>
    <a:srgbClr val="A7B9EB"/>
    <a:srgbClr val="828758"/>
    <a:srgbClr val="3660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horzBarState="maximized">
    <p:restoredLeft sz="25956" autoAdjust="0"/>
    <p:restoredTop sz="94660"/>
  </p:normalViewPr>
  <p:slideViewPr>
    <p:cSldViewPr snapToGrid="0">
      <p:cViewPr varScale="1">
        <p:scale>
          <a:sx n="51" d="100"/>
          <a:sy n="51" d="100"/>
        </p:scale>
        <p:origin x="435" y="38"/>
      </p:cViewPr>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73A6B-BB26-4B12-BFB8-2B873AE12267}" type="datetimeFigureOut">
              <a:rPr lang="zh-CN" altLang="en-US" smtClean="0"/>
              <a:t>2025/2/16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5701FA-A99B-4EA7-BD9A-49A04217BC0C}" type="slidenum">
              <a:rPr lang="zh-CN" altLang="en-US" smtClean="0"/>
              <a:t>‹#›</a:t>
            </a:fld>
            <a:endParaRPr lang="zh-CN" altLang="en-US"/>
          </a:p>
        </p:txBody>
      </p:sp>
    </p:spTree>
    <p:extLst>
      <p:ext uri="{BB962C8B-B14F-4D97-AF65-F5344CB8AC3E}">
        <p14:creationId xmlns:p14="http://schemas.microsoft.com/office/powerpoint/2010/main" val="4265223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a:t>
            </a:fld>
            <a:endParaRPr lang="zh-CN" altLang="en-US"/>
          </a:p>
        </p:txBody>
      </p:sp>
    </p:spTree>
    <p:extLst>
      <p:ext uri="{BB962C8B-B14F-4D97-AF65-F5344CB8AC3E}">
        <p14:creationId xmlns:p14="http://schemas.microsoft.com/office/powerpoint/2010/main" val="36312931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10</a:t>
            </a:fld>
            <a:endParaRPr lang="zh-CN" altLang="en-US"/>
          </a:p>
        </p:txBody>
      </p:sp>
    </p:spTree>
    <p:extLst>
      <p:ext uri="{BB962C8B-B14F-4D97-AF65-F5344CB8AC3E}">
        <p14:creationId xmlns:p14="http://schemas.microsoft.com/office/powerpoint/2010/main" val="29204897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11</a:t>
            </a:fld>
            <a:endParaRPr lang="zh-CN" altLang="en-US"/>
          </a:p>
        </p:txBody>
      </p:sp>
    </p:spTree>
    <p:extLst>
      <p:ext uri="{BB962C8B-B14F-4D97-AF65-F5344CB8AC3E}">
        <p14:creationId xmlns:p14="http://schemas.microsoft.com/office/powerpoint/2010/main" val="23749597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12</a:t>
            </a:fld>
            <a:endParaRPr lang="zh-CN" altLang="en-US"/>
          </a:p>
        </p:txBody>
      </p:sp>
    </p:spTree>
    <p:extLst>
      <p:ext uri="{BB962C8B-B14F-4D97-AF65-F5344CB8AC3E}">
        <p14:creationId xmlns:p14="http://schemas.microsoft.com/office/powerpoint/2010/main" val="42208624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099700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944722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15</a:t>
            </a:fld>
            <a:endParaRPr lang="zh-CN" altLang="en-US"/>
          </a:p>
        </p:txBody>
      </p:sp>
    </p:spTree>
    <p:extLst>
      <p:ext uri="{BB962C8B-B14F-4D97-AF65-F5344CB8AC3E}">
        <p14:creationId xmlns:p14="http://schemas.microsoft.com/office/powerpoint/2010/main" val="41219137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757943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18</a:t>
            </a:fld>
            <a:endParaRPr lang="zh-CN" altLang="en-US"/>
          </a:p>
        </p:txBody>
      </p:sp>
    </p:spTree>
    <p:extLst>
      <p:ext uri="{BB962C8B-B14F-4D97-AF65-F5344CB8AC3E}">
        <p14:creationId xmlns:p14="http://schemas.microsoft.com/office/powerpoint/2010/main" val="33616343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19</a:t>
            </a:fld>
            <a:endParaRPr lang="zh-CN" altLang="en-US"/>
          </a:p>
        </p:txBody>
      </p:sp>
    </p:spTree>
    <p:extLst>
      <p:ext uri="{BB962C8B-B14F-4D97-AF65-F5344CB8AC3E}">
        <p14:creationId xmlns:p14="http://schemas.microsoft.com/office/powerpoint/2010/main" val="923193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2</a:t>
            </a:fld>
            <a:endParaRPr lang="zh-CN" altLang="en-US"/>
          </a:p>
        </p:txBody>
      </p:sp>
    </p:spTree>
    <p:extLst>
      <p:ext uri="{BB962C8B-B14F-4D97-AF65-F5344CB8AC3E}">
        <p14:creationId xmlns:p14="http://schemas.microsoft.com/office/powerpoint/2010/main" val="432380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3</a:t>
            </a:fld>
            <a:endParaRPr lang="zh-CN" altLang="en-US"/>
          </a:p>
        </p:txBody>
      </p:sp>
    </p:spTree>
    <p:extLst>
      <p:ext uri="{BB962C8B-B14F-4D97-AF65-F5344CB8AC3E}">
        <p14:creationId xmlns:p14="http://schemas.microsoft.com/office/powerpoint/2010/main" val="4184766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12654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711156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6</a:t>
            </a:fld>
            <a:endParaRPr lang="zh-CN" altLang="en-US"/>
          </a:p>
        </p:txBody>
      </p:sp>
    </p:spTree>
    <p:extLst>
      <p:ext uri="{BB962C8B-B14F-4D97-AF65-F5344CB8AC3E}">
        <p14:creationId xmlns:p14="http://schemas.microsoft.com/office/powerpoint/2010/main" val="3382164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7</a:t>
            </a:fld>
            <a:endParaRPr lang="zh-CN" altLang="en-US"/>
          </a:p>
        </p:txBody>
      </p:sp>
    </p:spTree>
    <p:extLst>
      <p:ext uri="{BB962C8B-B14F-4D97-AF65-F5344CB8AC3E}">
        <p14:creationId xmlns:p14="http://schemas.microsoft.com/office/powerpoint/2010/main" val="4193229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8</a:t>
            </a:fld>
            <a:endParaRPr lang="zh-CN" altLang="en-US"/>
          </a:p>
        </p:txBody>
      </p:sp>
    </p:spTree>
    <p:extLst>
      <p:ext uri="{BB962C8B-B14F-4D97-AF65-F5344CB8AC3E}">
        <p14:creationId xmlns:p14="http://schemas.microsoft.com/office/powerpoint/2010/main" val="3794383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246059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09212" cy="6858000"/>
          </a:xfrm>
          <a:prstGeom prst="rect">
            <a:avLst/>
          </a:prstGeom>
        </p:spPr>
      </p:pic>
      <p:sp>
        <p:nvSpPr>
          <p:cNvPr id="7" name="圆角矩形 6"/>
          <p:cNvSpPr/>
          <p:nvPr userDrawn="1"/>
        </p:nvSpPr>
        <p:spPr>
          <a:xfrm>
            <a:off x="317500" y="355600"/>
            <a:ext cx="11544300" cy="6210300"/>
          </a:xfrm>
          <a:prstGeom prst="roundRect">
            <a:avLst>
              <a:gd name="adj" fmla="val 1073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2025/2/16</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9808007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9202105"/>
      </p:ext>
    </p:extLst>
  </p:cSld>
  <p:clrMap bg1="lt1" tx1="dk1" bg2="lt2" tx2="dk2" accent1="accent1" accent2="accent2" accent3="accent3" accent4="accent4" accent5="accent5" accent6="accent6" hlink="hlink" folHlink="folHlink"/>
  <p:sldLayoutIdLst>
    <p:sldLayoutId id="2147483655"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9.png"/><Relationship Id="rId9"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26.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25.png"/><Relationship Id="rId5" Type="http://schemas.openxmlformats.org/officeDocument/2006/relationships/notesSlide" Target="../notesSlides/notesSlide17.xml"/><Relationship Id="rId4"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9.pn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9.pn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6" name="图片 5"/>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0" y="0"/>
            <a:ext cx="3279228" cy="6858000"/>
          </a:xfrm>
          <a:prstGeom prst="rect">
            <a:avLst/>
          </a:prstGeom>
        </p:spPr>
      </p:pic>
      <p:pic>
        <p:nvPicPr>
          <p:cNvPr id="13" name="图片 12"/>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7822402" y="-182388"/>
            <a:ext cx="4671848" cy="6858000"/>
          </a:xfrm>
          <a:prstGeom prst="rect">
            <a:avLst/>
          </a:prstGeom>
        </p:spPr>
      </p:pic>
      <p:pic>
        <p:nvPicPr>
          <p:cNvPr id="3" name="图片 2"/>
          <p:cNvPicPr>
            <a:picLocks noChangeAspect="1"/>
          </p:cNvPicPr>
          <p:nvPr/>
        </p:nvPicPr>
        <p:blipFill rotWithShape="1">
          <a:blip r:embed="rId7" cstate="print">
            <a:extLst>
              <a:ext uri="{28A0092B-C50C-407E-A947-70E740481C1C}">
                <a14:useLocalDpi xmlns:a14="http://schemas.microsoft.com/office/drawing/2010/main" val="0"/>
              </a:ext>
            </a:extLst>
          </a:blip>
          <a:srcRect t="33584" b="10564"/>
          <a:stretch/>
        </p:blipFill>
        <p:spPr>
          <a:xfrm>
            <a:off x="3169197" y="4300036"/>
            <a:ext cx="5853606" cy="2692261"/>
          </a:xfrm>
          <a:prstGeom prst="rect">
            <a:avLst/>
          </a:prstGeom>
        </p:spPr>
      </p:pic>
      <p:pic>
        <p:nvPicPr>
          <p:cNvPr id="5" name="Picture 4">
            <a:extLst>
              <a:ext uri="{FF2B5EF4-FFF2-40B4-BE49-F238E27FC236}">
                <a16:creationId xmlns:a16="http://schemas.microsoft.com/office/drawing/2014/main" id="{88AFAA27-B2CB-969C-1165-EF9BF8BC6172}"/>
              </a:ext>
            </a:extLst>
          </p:cNvPr>
          <p:cNvPicPr>
            <a:picLocks noChangeAspect="1"/>
          </p:cNvPicPr>
          <p:nvPr/>
        </p:nvPicPr>
        <p:blipFill>
          <a:blip r:embed="rId8"/>
          <a:stretch>
            <a:fillRect/>
          </a:stretch>
        </p:blipFill>
        <p:spPr>
          <a:xfrm>
            <a:off x="4535304" y="1475194"/>
            <a:ext cx="2755631" cy="859611"/>
          </a:xfrm>
          <a:prstGeom prst="rect">
            <a:avLst/>
          </a:prstGeom>
        </p:spPr>
      </p:pic>
      <p:pic>
        <p:nvPicPr>
          <p:cNvPr id="7" name="Picture 6">
            <a:extLst>
              <a:ext uri="{FF2B5EF4-FFF2-40B4-BE49-F238E27FC236}">
                <a16:creationId xmlns:a16="http://schemas.microsoft.com/office/drawing/2014/main" id="{75A8B503-A290-EADD-2F4F-12D660FCB4FE}"/>
              </a:ext>
            </a:extLst>
          </p:cNvPr>
          <p:cNvPicPr>
            <a:picLocks noChangeAspect="1"/>
          </p:cNvPicPr>
          <p:nvPr/>
        </p:nvPicPr>
        <p:blipFill>
          <a:blip r:embed="rId9"/>
          <a:stretch>
            <a:fillRect/>
          </a:stretch>
        </p:blipFill>
        <p:spPr>
          <a:xfrm>
            <a:off x="1969681" y="2472863"/>
            <a:ext cx="7907197" cy="1871634"/>
          </a:xfrm>
          <a:prstGeom prst="rect">
            <a:avLst/>
          </a:prstGeom>
        </p:spPr>
      </p:pic>
    </p:spTree>
    <p:extLst>
      <p:ext uri="{BB962C8B-B14F-4D97-AF65-F5344CB8AC3E}">
        <p14:creationId xmlns:p14="http://schemas.microsoft.com/office/powerpoint/2010/main" val="21753580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900" decel="100000" fill="hold"/>
                                        <p:tgtEl>
                                          <p:spTgt spid="6"/>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900" decel="100000" fill="hold"/>
                                        <p:tgtEl>
                                          <p:spTgt spid="13"/>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41622" y="1165848"/>
            <a:ext cx="6096012" cy="6096012"/>
          </a:xfrm>
          <a:prstGeom prst="rect">
            <a:avLst/>
          </a:prstGeom>
        </p:spPr>
      </p:pic>
      <p:pic>
        <p:nvPicPr>
          <p:cNvPr id="3"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27860" y="-266700"/>
            <a:ext cx="6858000" cy="6858000"/>
          </a:xfrm>
          <a:prstGeom prst="rect">
            <a:avLst/>
          </a:prstGeom>
        </p:spPr>
      </p:pic>
      <p:pic>
        <p:nvPicPr>
          <p:cNvPr id="5" name="图片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8737600" y="3403600"/>
            <a:ext cx="3454400" cy="3454400"/>
          </a:xfrm>
          <a:prstGeom prst="rect">
            <a:avLst/>
          </a:prstGeom>
        </p:spPr>
      </p:pic>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00572" y="2029846"/>
            <a:ext cx="3590855" cy="2798307"/>
          </a:xfrm>
          <a:prstGeom prst="rect">
            <a:avLst/>
          </a:prstGeom>
        </p:spPr>
      </p:pic>
    </p:spTree>
    <p:extLst>
      <p:ext uri="{BB962C8B-B14F-4D97-AF65-F5344CB8AC3E}">
        <p14:creationId xmlns:p14="http://schemas.microsoft.com/office/powerpoint/2010/main" val="716273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a:extLst>
              <a:ext uri="{FF2B5EF4-FFF2-40B4-BE49-F238E27FC236}">
                <a16:creationId xmlns:a16="http://schemas.microsoft.com/office/drawing/2014/main" id="{9C1B777E-5ACE-444B-8DB6-DABAD60A11B7}"/>
              </a:ext>
            </a:extLst>
          </p:cNvPr>
          <p:cNvSpPr txBox="1">
            <a:spLocks noChangeArrowheads="1"/>
          </p:cNvSpPr>
          <p:nvPr/>
        </p:nvSpPr>
        <p:spPr bwMode="auto">
          <a:xfrm>
            <a:off x="1190084" y="565712"/>
            <a:ext cx="1037199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a)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Tìm</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tỉ</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số</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phần</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trăm</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của</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hai</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số</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theo</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mẫu</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a:t>
            </a:r>
            <a:endParaRPr lang="zh-CN" altLang="en-US" sz="3600" b="1" dirty="0">
              <a:solidFill>
                <a:srgbClr val="002060"/>
              </a:solidFill>
              <a:latin typeface="Cambria" panose="02040503050406030204" pitchFamily="18" charset="0"/>
              <a:ea typeface="雷盖体" panose="00000800000000000000" pitchFamily="2" charset="-122"/>
              <a:sym typeface="雷盖体" panose="00000800000000000000" pitchFamily="2" charset="-122"/>
            </a:endParaRPr>
          </a:p>
        </p:txBody>
      </p:sp>
      <p:sp>
        <p:nvSpPr>
          <p:cNvPr id="2" name="Oval 1">
            <a:extLst>
              <a:ext uri="{FF2B5EF4-FFF2-40B4-BE49-F238E27FC236}">
                <a16:creationId xmlns:a16="http://schemas.microsoft.com/office/drawing/2014/main" id="{1DA20230-A3B0-E123-7E55-4619967E2620}"/>
              </a:ext>
            </a:extLst>
          </p:cNvPr>
          <p:cNvSpPr/>
          <p:nvPr/>
        </p:nvSpPr>
        <p:spPr>
          <a:xfrm>
            <a:off x="965200" y="599440"/>
            <a:ext cx="619760" cy="55880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latin typeface="Cambria" panose="02040503050406030204" pitchFamily="18" charset="0"/>
                <a:ea typeface="Cambria" panose="02040503050406030204" pitchFamily="18" charset="0"/>
              </a:rPr>
              <a:t>1</a:t>
            </a:r>
          </a:p>
        </p:txBody>
      </p:sp>
      <p:pic>
        <p:nvPicPr>
          <p:cNvPr id="4" name="Picture 3">
            <a:extLst>
              <a:ext uri="{FF2B5EF4-FFF2-40B4-BE49-F238E27FC236}">
                <a16:creationId xmlns:a16="http://schemas.microsoft.com/office/drawing/2014/main" id="{240CC6BC-4192-ED46-BA05-4226E6282764}"/>
              </a:ext>
            </a:extLst>
          </p:cNvPr>
          <p:cNvPicPr>
            <a:picLocks noChangeAspect="1"/>
          </p:cNvPicPr>
          <p:nvPr/>
        </p:nvPicPr>
        <p:blipFill>
          <a:blip r:embed="rId3"/>
          <a:stretch>
            <a:fillRect/>
          </a:stretch>
        </p:blipFill>
        <p:spPr>
          <a:xfrm>
            <a:off x="3753167" y="1315720"/>
            <a:ext cx="4543425" cy="1524000"/>
          </a:xfrm>
          <a:prstGeom prst="rect">
            <a:avLst/>
          </a:prstGeom>
        </p:spPr>
      </p:pic>
      <p:sp>
        <p:nvSpPr>
          <p:cNvPr id="5" name="Rectangle: Rounded Corners 4">
            <a:extLst>
              <a:ext uri="{FF2B5EF4-FFF2-40B4-BE49-F238E27FC236}">
                <a16:creationId xmlns:a16="http://schemas.microsoft.com/office/drawing/2014/main" id="{6260C08A-60A1-36D3-270D-DE4BF360CBDC}"/>
              </a:ext>
            </a:extLst>
          </p:cNvPr>
          <p:cNvSpPr/>
          <p:nvPr/>
        </p:nvSpPr>
        <p:spPr>
          <a:xfrm>
            <a:off x="1290320" y="3271520"/>
            <a:ext cx="3210560" cy="1056640"/>
          </a:xfrm>
          <a:prstGeom prst="roundRect">
            <a:avLst>
              <a:gd name="adj" fmla="val 31090"/>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2060"/>
                </a:solidFill>
                <a:latin typeface="Cambria" panose="02040503050406030204" pitchFamily="18" charset="0"/>
                <a:ea typeface="Cambria" panose="02040503050406030204" pitchFamily="18" charset="0"/>
              </a:rPr>
              <a:t>90 </a:t>
            </a:r>
            <a:r>
              <a:rPr lang="en-US" sz="4400" dirty="0" err="1">
                <a:solidFill>
                  <a:srgbClr val="002060"/>
                </a:solidFill>
                <a:latin typeface="Cambria" panose="02040503050406030204" pitchFamily="18" charset="0"/>
                <a:ea typeface="Cambria" panose="02040503050406030204" pitchFamily="18" charset="0"/>
              </a:rPr>
              <a:t>và</a:t>
            </a:r>
            <a:r>
              <a:rPr lang="en-US" sz="4400" dirty="0">
                <a:solidFill>
                  <a:srgbClr val="002060"/>
                </a:solidFill>
                <a:latin typeface="Cambria" panose="02040503050406030204" pitchFamily="18" charset="0"/>
                <a:ea typeface="Cambria" panose="02040503050406030204" pitchFamily="18" charset="0"/>
              </a:rPr>
              <a:t> 300</a:t>
            </a:r>
          </a:p>
        </p:txBody>
      </p:sp>
      <p:sp>
        <p:nvSpPr>
          <p:cNvPr id="6" name="Rectangle: Rounded Corners 5">
            <a:extLst>
              <a:ext uri="{FF2B5EF4-FFF2-40B4-BE49-F238E27FC236}">
                <a16:creationId xmlns:a16="http://schemas.microsoft.com/office/drawing/2014/main" id="{2929EC66-AECA-905A-2865-64EE32C6B804}"/>
              </a:ext>
            </a:extLst>
          </p:cNvPr>
          <p:cNvSpPr/>
          <p:nvPr/>
        </p:nvSpPr>
        <p:spPr>
          <a:xfrm>
            <a:off x="6786880" y="3210560"/>
            <a:ext cx="3210560" cy="1056640"/>
          </a:xfrm>
          <a:prstGeom prst="roundRect">
            <a:avLst>
              <a:gd name="adj" fmla="val 31090"/>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2060"/>
                </a:solidFill>
                <a:latin typeface="Cambria" panose="02040503050406030204" pitchFamily="18" charset="0"/>
                <a:ea typeface="Cambria" panose="02040503050406030204" pitchFamily="18" charset="0"/>
              </a:rPr>
              <a:t>60 </a:t>
            </a:r>
            <a:r>
              <a:rPr lang="en-US" sz="4400" dirty="0" err="1">
                <a:solidFill>
                  <a:srgbClr val="002060"/>
                </a:solidFill>
                <a:latin typeface="Cambria" panose="02040503050406030204" pitchFamily="18" charset="0"/>
                <a:ea typeface="Cambria" panose="02040503050406030204" pitchFamily="18" charset="0"/>
              </a:rPr>
              <a:t>và</a:t>
            </a:r>
            <a:r>
              <a:rPr lang="en-US" sz="4400" dirty="0">
                <a:solidFill>
                  <a:srgbClr val="002060"/>
                </a:solidFill>
                <a:latin typeface="Cambria" panose="02040503050406030204" pitchFamily="18" charset="0"/>
                <a:ea typeface="Cambria" panose="02040503050406030204" pitchFamily="18" charset="0"/>
              </a:rPr>
              <a:t> 400</a:t>
            </a:r>
          </a:p>
        </p:txBody>
      </p:sp>
    </p:spTree>
    <p:extLst>
      <p:ext uri="{BB962C8B-B14F-4D97-AF65-F5344CB8AC3E}">
        <p14:creationId xmlns:p14="http://schemas.microsoft.com/office/powerpoint/2010/main" val="8537471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6A2F652-B12D-9FFE-B80A-D0AEBB56A193}"/>
              </a:ext>
            </a:extLst>
          </p:cNvPr>
          <p:cNvSpPr/>
          <p:nvPr/>
        </p:nvSpPr>
        <p:spPr>
          <a:xfrm>
            <a:off x="4348480" y="558800"/>
            <a:ext cx="3210560" cy="1056640"/>
          </a:xfrm>
          <a:prstGeom prst="roundRect">
            <a:avLst>
              <a:gd name="adj" fmla="val 31090"/>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2060"/>
                </a:solidFill>
                <a:latin typeface="Cambria" panose="02040503050406030204" pitchFamily="18" charset="0"/>
                <a:ea typeface="Cambria" panose="02040503050406030204" pitchFamily="18" charset="0"/>
              </a:rPr>
              <a:t>90 </a:t>
            </a:r>
            <a:r>
              <a:rPr lang="en-US" sz="4400" dirty="0" err="1">
                <a:solidFill>
                  <a:srgbClr val="002060"/>
                </a:solidFill>
                <a:latin typeface="Cambria" panose="02040503050406030204" pitchFamily="18" charset="0"/>
                <a:ea typeface="Cambria" panose="02040503050406030204" pitchFamily="18" charset="0"/>
              </a:rPr>
              <a:t>và</a:t>
            </a:r>
            <a:r>
              <a:rPr lang="en-US" sz="4400" dirty="0">
                <a:solidFill>
                  <a:srgbClr val="002060"/>
                </a:solidFill>
                <a:latin typeface="Cambria" panose="02040503050406030204" pitchFamily="18" charset="0"/>
                <a:ea typeface="Cambria" panose="02040503050406030204" pitchFamily="18" charset="0"/>
              </a:rPr>
              <a:t> 300</a:t>
            </a:r>
          </a:p>
        </p:txBody>
      </p:sp>
      <p:sp>
        <p:nvSpPr>
          <p:cNvPr id="5" name="TextBox 4">
            <a:extLst>
              <a:ext uri="{FF2B5EF4-FFF2-40B4-BE49-F238E27FC236}">
                <a16:creationId xmlns:a16="http://schemas.microsoft.com/office/drawing/2014/main" id="{E973993C-F661-CD94-0AA0-0E4982F427C0}"/>
              </a:ext>
            </a:extLst>
          </p:cNvPr>
          <p:cNvSpPr txBox="1"/>
          <p:nvPr/>
        </p:nvSpPr>
        <p:spPr>
          <a:xfrm>
            <a:off x="1087120" y="2052320"/>
            <a:ext cx="9702800" cy="707886"/>
          </a:xfrm>
          <a:prstGeom prst="rect">
            <a:avLst/>
          </a:prstGeom>
          <a:noFill/>
        </p:spPr>
        <p:txBody>
          <a:bodyPr wrap="square" rtlCol="0">
            <a:spAutoFit/>
          </a:bodyPr>
          <a:lstStyle/>
          <a:p>
            <a:pPr algn="ctr"/>
            <a:r>
              <a:rPr lang="en-US" sz="4000" b="1" dirty="0" err="1">
                <a:solidFill>
                  <a:srgbClr val="002060"/>
                </a:solidFill>
                <a:latin typeface="Cambria" panose="02040503050406030204" pitchFamily="18" charset="0"/>
                <a:ea typeface="Cambria" panose="02040503050406030204" pitchFamily="18" charset="0"/>
              </a:rPr>
              <a:t>Tỉ</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số</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phần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trăm</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của</a:t>
            </a:r>
            <a:r>
              <a:rPr lang="en-US" sz="4000" b="1" dirty="0">
                <a:solidFill>
                  <a:srgbClr val="002060"/>
                </a:solidFill>
                <a:latin typeface="Cambria" panose="02040503050406030204" pitchFamily="18" charset="0"/>
                <a:ea typeface="Cambria" panose="02040503050406030204" pitchFamily="18" charset="0"/>
              </a:rPr>
              <a:t> 90 </a:t>
            </a:r>
            <a:r>
              <a:rPr lang="en-US" sz="4000" b="1" dirty="0" err="1">
                <a:solidFill>
                  <a:srgbClr val="002060"/>
                </a:solidFill>
                <a:latin typeface="Cambria" panose="02040503050406030204" pitchFamily="18" charset="0"/>
                <a:ea typeface="Cambria" panose="02040503050406030204" pitchFamily="18" charset="0"/>
              </a:rPr>
              <a:t>và</a:t>
            </a:r>
            <a:r>
              <a:rPr lang="en-US" sz="4000" b="1" dirty="0">
                <a:solidFill>
                  <a:srgbClr val="002060"/>
                </a:solidFill>
                <a:latin typeface="Cambria" panose="02040503050406030204" pitchFamily="18" charset="0"/>
                <a:ea typeface="Cambria" panose="02040503050406030204" pitchFamily="18" charset="0"/>
              </a:rPr>
              <a:t> 300 </a:t>
            </a:r>
            <a:r>
              <a:rPr lang="en-US" sz="4000" b="1" dirty="0" err="1">
                <a:solidFill>
                  <a:srgbClr val="002060"/>
                </a:solidFill>
                <a:latin typeface="Cambria" panose="02040503050406030204" pitchFamily="18" charset="0"/>
                <a:ea typeface="Cambria" panose="02040503050406030204" pitchFamily="18" charset="0"/>
              </a:rPr>
              <a:t>là</a:t>
            </a:r>
            <a:r>
              <a:rPr lang="en-US" sz="4000" b="1" dirty="0">
                <a:solidFill>
                  <a:srgbClr val="002060"/>
                </a:solidFill>
                <a:latin typeface="Cambria" panose="02040503050406030204" pitchFamily="18" charset="0"/>
                <a:ea typeface="Cambria" panose="02040503050406030204" pitchFamily="18" charset="0"/>
              </a:rPr>
              <a:t>:</a:t>
            </a:r>
          </a:p>
        </p:txBody>
      </p:sp>
      <mc:AlternateContent xmlns:mc="http://schemas.openxmlformats.org/markup-compatibility/2006" xmlns:a14="http://schemas.microsoft.com/office/drawing/2010/main">
        <mc:Choice Requires="a14">
          <p:sp>
            <p:nvSpPr>
              <p:cNvPr id="6" name="TextBox 8">
                <a:extLst>
                  <a:ext uri="{FF2B5EF4-FFF2-40B4-BE49-F238E27FC236}">
                    <a16:creationId xmlns:a16="http://schemas.microsoft.com/office/drawing/2014/main" id="{7DD93871-F502-F49E-0E82-F8A57230203E}"/>
                  </a:ext>
                </a:extLst>
              </p:cNvPr>
              <p:cNvSpPr txBox="1">
                <a:spLocks noChangeArrowheads="1"/>
              </p:cNvSpPr>
              <p:nvPr/>
            </p:nvSpPr>
            <p:spPr bwMode="auto">
              <a:xfrm>
                <a:off x="1913336" y="2862500"/>
                <a:ext cx="8704742" cy="115647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0" tIns="0" rIns="0" bIns="0" anchor="ctr">
                <a:spAutoFit/>
              </a:bodyPr>
              <a:lstStyle/>
              <a:p>
                <a:pPr algn="just"/>
                <a14:m>
                  <m:oMathPara xmlns:m="http://schemas.openxmlformats.org/officeDocument/2006/math">
                    <m:oMathParaPr>
                      <m:jc m:val="centerGroup"/>
                    </m:oMathParaPr>
                    <m:oMath xmlns:m="http://schemas.openxmlformats.org/officeDocument/2006/math">
                      <m:f>
                        <m:fPr>
                          <m:ctrlP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ctrlPr>
                        </m:fPr>
                        <m:num>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𝟗𝟎</m:t>
                          </m:r>
                        </m:num>
                        <m:den>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𝟑𝟎𝟎</m:t>
                          </m:r>
                        </m:den>
                      </m:f>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f>
                        <m:fPr>
                          <m:ctrlPr>
                            <a:rPr lang="en-US" altLang="zh-CN" sz="4000" b="1" i="1" dirty="0">
                              <a:solidFill>
                                <a:srgbClr val="002060"/>
                              </a:solidFill>
                              <a:latin typeface="Cambria Math" panose="02040503050406030204" pitchFamily="18" charset="0"/>
                              <a:ea typeface="Cambria" panose="02040503050406030204" pitchFamily="18" charset="0"/>
                              <a:sym typeface="雷盖体" panose="00000800000000000000" pitchFamily="2" charset="-122"/>
                            </a:rPr>
                          </m:ctrlPr>
                        </m:fPr>
                        <m:num>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𝟑𝟎</m:t>
                          </m:r>
                        </m:num>
                        <m:den>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𝟏𝟎𝟎</m:t>
                          </m:r>
                        </m:den>
                      </m:f>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𝟑𝟎</m:t>
                      </m:r>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oMath>
                  </m:oMathPara>
                </a14:m>
                <a:endParaRPr lang="en-US" altLang="zh-CN" sz="4000" b="1" dirty="0">
                  <a:solidFill>
                    <a:srgbClr val="002060"/>
                  </a:solidFill>
                  <a:latin typeface="Cambria" panose="02040503050406030204" pitchFamily="18" charset="0"/>
                  <a:ea typeface="Cambria" panose="02040503050406030204" pitchFamily="18" charset="0"/>
                  <a:sym typeface="雷盖体" panose="00000800000000000000" pitchFamily="2" charset="-122"/>
                </a:endParaRPr>
              </a:p>
            </p:txBody>
          </p:sp>
        </mc:Choice>
        <mc:Fallback xmlns="">
          <p:sp>
            <p:nvSpPr>
              <p:cNvPr id="6" name="TextBox 8">
                <a:extLst>
                  <a:ext uri="{FF2B5EF4-FFF2-40B4-BE49-F238E27FC236}">
                    <a16:creationId xmlns:a16="http://schemas.microsoft.com/office/drawing/2014/main" id="{7DD93871-F502-F49E-0E82-F8A57230203E}"/>
                  </a:ext>
                </a:extLst>
              </p:cNvPr>
              <p:cNvSpPr txBox="1">
                <a:spLocks noRot="1" noChangeAspect="1" noMove="1" noResize="1" noEditPoints="1" noAdjustHandles="1" noChangeArrowheads="1" noChangeShapeType="1" noTextEdit="1"/>
              </p:cNvSpPr>
              <p:nvPr/>
            </p:nvSpPr>
            <p:spPr bwMode="auto">
              <a:xfrm>
                <a:off x="1913336" y="2862500"/>
                <a:ext cx="8704742" cy="1156470"/>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8808575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750"/>
                                  </p:stCondLst>
                                  <p:iterate type="lt">
                                    <p:tmPct val="10000"/>
                                  </p:iterate>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6"/>
                                        </p:tgtEl>
                                        <p:attrNameLst>
                                          <p:attrName>ppt_y</p:attrName>
                                        </p:attrNameLst>
                                      </p:cBhvr>
                                      <p:tavLst>
                                        <p:tav tm="0">
                                          <p:val>
                                            <p:strVal val="#ppt_y"/>
                                          </p:val>
                                        </p:tav>
                                        <p:tav tm="100000">
                                          <p:val>
                                            <p:strVal val="#ppt_y"/>
                                          </p:val>
                                        </p:tav>
                                      </p:tavLst>
                                    </p:anim>
                                    <p:anim calcmode="lin" valueType="num">
                                      <p:cBhvr>
                                        <p:cTn id="14"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6A2F652-B12D-9FFE-B80A-D0AEBB56A193}"/>
              </a:ext>
            </a:extLst>
          </p:cNvPr>
          <p:cNvSpPr/>
          <p:nvPr/>
        </p:nvSpPr>
        <p:spPr>
          <a:xfrm>
            <a:off x="4348480" y="558800"/>
            <a:ext cx="3210560" cy="1056640"/>
          </a:xfrm>
          <a:prstGeom prst="roundRect">
            <a:avLst>
              <a:gd name="adj" fmla="val 31090"/>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2060"/>
                </a:solidFill>
                <a:latin typeface="Cambria" panose="02040503050406030204" pitchFamily="18" charset="0"/>
                <a:ea typeface="Cambria" panose="02040503050406030204" pitchFamily="18" charset="0"/>
              </a:rPr>
              <a:t>60 </a:t>
            </a:r>
            <a:r>
              <a:rPr lang="en-US" sz="4400" dirty="0" err="1">
                <a:solidFill>
                  <a:srgbClr val="002060"/>
                </a:solidFill>
                <a:latin typeface="Cambria" panose="02040503050406030204" pitchFamily="18" charset="0"/>
                <a:ea typeface="Cambria" panose="02040503050406030204" pitchFamily="18" charset="0"/>
              </a:rPr>
              <a:t>và</a:t>
            </a:r>
            <a:r>
              <a:rPr lang="en-US" sz="4400" dirty="0">
                <a:solidFill>
                  <a:srgbClr val="002060"/>
                </a:solidFill>
                <a:latin typeface="Cambria" panose="02040503050406030204" pitchFamily="18" charset="0"/>
                <a:ea typeface="Cambria" panose="02040503050406030204" pitchFamily="18" charset="0"/>
              </a:rPr>
              <a:t> 400</a:t>
            </a:r>
          </a:p>
        </p:txBody>
      </p:sp>
      <p:sp>
        <p:nvSpPr>
          <p:cNvPr id="5" name="TextBox 4">
            <a:extLst>
              <a:ext uri="{FF2B5EF4-FFF2-40B4-BE49-F238E27FC236}">
                <a16:creationId xmlns:a16="http://schemas.microsoft.com/office/drawing/2014/main" id="{E973993C-F661-CD94-0AA0-0E4982F427C0}"/>
              </a:ext>
            </a:extLst>
          </p:cNvPr>
          <p:cNvSpPr txBox="1"/>
          <p:nvPr/>
        </p:nvSpPr>
        <p:spPr>
          <a:xfrm>
            <a:off x="1087120" y="2052320"/>
            <a:ext cx="97028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Tỉ</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số</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phần</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trăm</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của</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60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và</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400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là</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t>
            </a:r>
          </a:p>
        </p:txBody>
      </p:sp>
      <mc:AlternateContent xmlns:mc="http://schemas.openxmlformats.org/markup-compatibility/2006" xmlns:a14="http://schemas.microsoft.com/office/drawing/2010/main">
        <mc:Choice Requires="a14">
          <p:sp>
            <p:nvSpPr>
              <p:cNvPr id="6" name="TextBox 8">
                <a:extLst>
                  <a:ext uri="{FF2B5EF4-FFF2-40B4-BE49-F238E27FC236}">
                    <a16:creationId xmlns:a16="http://schemas.microsoft.com/office/drawing/2014/main" id="{7DD93871-F502-F49E-0E82-F8A57230203E}"/>
                  </a:ext>
                </a:extLst>
              </p:cNvPr>
              <p:cNvSpPr txBox="1">
                <a:spLocks noChangeArrowheads="1"/>
              </p:cNvSpPr>
              <p:nvPr/>
            </p:nvSpPr>
            <p:spPr bwMode="auto">
              <a:xfrm>
                <a:off x="1913336" y="2856248"/>
                <a:ext cx="8704742" cy="11689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0" tIns="0" rIns="0" bIns="0" anchor="ct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ctrlPr>
                        </m:fPr>
                        <m:num>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𝟔𝟎</m:t>
                          </m:r>
                        </m:num>
                        <m:den>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𝟒𝟎𝟎</m:t>
                          </m:r>
                        </m:den>
                      </m:f>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m:t>
                      </m:r>
                      <m:f>
                        <m:fPr>
                          <m:ctrlPr>
                            <a:rPr kumimoji="0" lang="en-US" altLang="zh-CN" sz="4000" b="1" i="1" u="none" strike="noStrike" kern="1200" cap="none" spc="0" normalizeH="0" baseline="0" noProof="0" dirty="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ctrlPr>
                        </m:fPr>
                        <m:num>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𝟏𝟓</m:t>
                          </m:r>
                        </m:num>
                        <m:den>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𝟏𝟎𝟎</m:t>
                          </m:r>
                        </m:den>
                      </m:f>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m:t>
                      </m:r>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𝟏𝟓</m:t>
                      </m:r>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m:t>
                      </m:r>
                    </m:oMath>
                  </m:oMathPara>
                </a14:m>
                <a:endParaRPr kumimoji="0" lang="en-US" altLang="zh-CN"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sym typeface="雷盖体" panose="00000800000000000000" pitchFamily="2" charset="-122"/>
                </a:endParaRPr>
              </a:p>
            </p:txBody>
          </p:sp>
        </mc:Choice>
        <mc:Fallback xmlns="">
          <p:sp>
            <p:nvSpPr>
              <p:cNvPr id="6" name="TextBox 8">
                <a:extLst>
                  <a:ext uri="{FF2B5EF4-FFF2-40B4-BE49-F238E27FC236}">
                    <a16:creationId xmlns:a16="http://schemas.microsoft.com/office/drawing/2014/main" id="{7DD93871-F502-F49E-0E82-F8A57230203E}"/>
                  </a:ext>
                </a:extLst>
              </p:cNvPr>
              <p:cNvSpPr txBox="1">
                <a:spLocks noRot="1" noChangeAspect="1" noMove="1" noResize="1" noEditPoints="1" noAdjustHandles="1" noChangeArrowheads="1" noChangeShapeType="1" noTextEdit="1"/>
              </p:cNvSpPr>
              <p:nvPr/>
            </p:nvSpPr>
            <p:spPr bwMode="auto">
              <a:xfrm>
                <a:off x="1913336" y="2856248"/>
                <a:ext cx="8704742" cy="1168974"/>
              </a:xfrm>
              <a:prstGeom prst="rect">
                <a:avLst/>
              </a:prstGeom>
              <a:blipFill>
                <a:blip r:embed="rId3"/>
                <a:stretch>
                  <a:fillRect b="-52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23267783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750"/>
                                  </p:stCondLst>
                                  <p:iterate type="lt">
                                    <p:tmPct val="10000"/>
                                  </p:iterate>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6"/>
                                        </p:tgtEl>
                                        <p:attrNameLst>
                                          <p:attrName>ppt_y</p:attrName>
                                        </p:attrNameLst>
                                      </p:cBhvr>
                                      <p:tavLst>
                                        <p:tav tm="0">
                                          <p:val>
                                            <p:strVal val="#ppt_y"/>
                                          </p:val>
                                        </p:tav>
                                        <p:tav tm="100000">
                                          <p:val>
                                            <p:strVal val="#ppt_y"/>
                                          </p:val>
                                        </p:tav>
                                      </p:tavLst>
                                    </p:anim>
                                    <p:anim calcmode="lin" valueType="num">
                                      <p:cBhvr>
                                        <p:cTn id="14"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a:extLst>
              <a:ext uri="{FF2B5EF4-FFF2-40B4-BE49-F238E27FC236}">
                <a16:creationId xmlns:a16="http://schemas.microsoft.com/office/drawing/2014/main" id="{9C1B777E-5ACE-444B-8DB6-DABAD60A11B7}"/>
              </a:ext>
            </a:extLst>
          </p:cNvPr>
          <p:cNvSpPr txBox="1">
            <a:spLocks noChangeArrowheads="1"/>
          </p:cNvSpPr>
          <p:nvPr/>
        </p:nvSpPr>
        <p:spPr bwMode="auto">
          <a:xfrm>
            <a:off x="1220564" y="489235"/>
            <a:ext cx="10371996"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lvl="0"/>
            <a:r>
              <a:rPr lang="vi-VN"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b) Số?</a:t>
            </a:r>
          </a:p>
          <a:p>
            <a:pPr lvl="0" algn="ctr"/>
            <a:r>
              <a:rPr lang="vi-VN"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Trong 40 kg nước biển có 1,4 kg muối. Tìm tỉ số phần trăm của lượng muối trong nước biển.</a:t>
            </a:r>
            <a:endParaRPr kumimoji="0" lang="zh-CN" altLang="en-US" sz="3600" b="1" i="0" u="none" strike="noStrike" kern="1200" cap="none" spc="0" normalizeH="0" baseline="0" noProof="0" dirty="0">
              <a:ln>
                <a:noFill/>
              </a:ln>
              <a:solidFill>
                <a:srgbClr val="002060"/>
              </a:solidFill>
              <a:effectLst/>
              <a:uLnTx/>
              <a:uFillTx/>
              <a:latin typeface="Cambria" panose="02040503050406030204" pitchFamily="18" charset="0"/>
              <a:ea typeface="雷盖体" panose="00000800000000000000" pitchFamily="2" charset="-122"/>
              <a:cs typeface="+mn-cs"/>
              <a:sym typeface="雷盖体" panose="00000800000000000000" pitchFamily="2" charset="-122"/>
            </a:endParaRPr>
          </a:p>
        </p:txBody>
      </p:sp>
      <p:sp>
        <p:nvSpPr>
          <p:cNvPr id="2" name="Oval 1">
            <a:extLst>
              <a:ext uri="{FF2B5EF4-FFF2-40B4-BE49-F238E27FC236}">
                <a16:creationId xmlns:a16="http://schemas.microsoft.com/office/drawing/2014/main" id="{1DA20230-A3B0-E123-7E55-4619967E2620}"/>
              </a:ext>
            </a:extLst>
          </p:cNvPr>
          <p:cNvSpPr/>
          <p:nvPr/>
        </p:nvSpPr>
        <p:spPr>
          <a:xfrm>
            <a:off x="528320" y="548640"/>
            <a:ext cx="619760" cy="55880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1</a:t>
            </a:r>
          </a:p>
        </p:txBody>
      </p:sp>
      <p:sp>
        <p:nvSpPr>
          <p:cNvPr id="3" name="TextBox 2">
            <a:extLst>
              <a:ext uri="{FF2B5EF4-FFF2-40B4-BE49-F238E27FC236}">
                <a16:creationId xmlns:a16="http://schemas.microsoft.com/office/drawing/2014/main" id="{42242112-84EC-64BA-21CF-47D6491785BC}"/>
              </a:ext>
            </a:extLst>
          </p:cNvPr>
          <p:cNvSpPr txBox="1"/>
          <p:nvPr/>
        </p:nvSpPr>
        <p:spPr>
          <a:xfrm>
            <a:off x="2082800" y="2479040"/>
            <a:ext cx="9387840" cy="3694345"/>
          </a:xfrm>
          <a:prstGeom prst="rect">
            <a:avLst/>
          </a:prstGeom>
          <a:noFill/>
        </p:spPr>
        <p:txBody>
          <a:bodyPr wrap="square" rtlCol="0">
            <a:spAutoFit/>
          </a:bodyPr>
          <a:lstStyle/>
          <a:p>
            <a:pPr algn="ctr">
              <a:lnSpc>
                <a:spcPct val="150000"/>
              </a:lnSpc>
            </a:pPr>
            <a:r>
              <a:rPr lang="vi-VN" sz="3200" b="1" dirty="0">
                <a:latin typeface="Cambria" panose="02040503050406030204" pitchFamily="18" charset="0"/>
                <a:ea typeface="Cambria" panose="02040503050406030204" pitchFamily="18" charset="0"/>
              </a:rPr>
              <a:t>Bài giải</a:t>
            </a:r>
            <a:r>
              <a:rPr lang="en-US" sz="3200" b="1" dirty="0">
                <a:latin typeface="Cambria" panose="02040503050406030204" pitchFamily="18" charset="0"/>
                <a:ea typeface="Cambria" panose="02040503050406030204" pitchFamily="18" charset="0"/>
              </a:rPr>
              <a:t>:</a:t>
            </a:r>
            <a:endParaRPr lang="vi-VN" sz="3200" b="1" dirty="0">
              <a:latin typeface="Cambria" panose="02040503050406030204" pitchFamily="18" charset="0"/>
              <a:ea typeface="Cambria" panose="02040503050406030204" pitchFamily="18" charset="0"/>
            </a:endParaRPr>
          </a:p>
          <a:p>
            <a:pPr algn="ctr">
              <a:lnSpc>
                <a:spcPct val="150000"/>
              </a:lnSpc>
            </a:pPr>
            <a:r>
              <a:rPr lang="vi-VN" sz="3200" dirty="0">
                <a:latin typeface="Cambria" panose="02040503050406030204" pitchFamily="18" charset="0"/>
                <a:ea typeface="Cambria" panose="02040503050406030204" pitchFamily="18" charset="0"/>
              </a:rPr>
              <a:t>Tỉ số phần trăm của lượng muối trong nước</a:t>
            </a:r>
            <a:r>
              <a:rPr lang="en-US" sz="3200" dirty="0">
                <a:latin typeface="Cambria" panose="02040503050406030204" pitchFamily="18" charset="0"/>
                <a:ea typeface="Cambria" panose="02040503050406030204" pitchFamily="18" charset="0"/>
              </a:rPr>
              <a:t> </a:t>
            </a:r>
            <a:r>
              <a:rPr lang="vi-VN" sz="3200" dirty="0">
                <a:latin typeface="Cambria" panose="02040503050406030204" pitchFamily="18" charset="0"/>
                <a:ea typeface="Cambria" panose="02040503050406030204" pitchFamily="18" charset="0"/>
              </a:rPr>
              <a:t>biển là:</a:t>
            </a:r>
          </a:p>
          <a:p>
            <a:pPr algn="ctr">
              <a:lnSpc>
                <a:spcPct val="150000"/>
              </a:lnSpc>
            </a:pPr>
            <a:r>
              <a:rPr lang="vi-VN" sz="3200" dirty="0">
                <a:latin typeface="Cambria" panose="02040503050406030204" pitchFamily="18" charset="0"/>
                <a:ea typeface="Cambria" panose="02040503050406030204" pitchFamily="18" charset="0"/>
              </a:rPr>
              <a:t>1,4 : 40 =</a:t>
            </a:r>
            <a:endParaRPr lang="en-US" sz="3200" dirty="0">
              <a:latin typeface="Cambria" panose="02040503050406030204" pitchFamily="18" charset="0"/>
              <a:ea typeface="Cambria" panose="02040503050406030204" pitchFamily="18" charset="0"/>
            </a:endParaRPr>
          </a:p>
          <a:p>
            <a:pPr algn="ctr">
              <a:lnSpc>
                <a:spcPct val="150000"/>
              </a:lnSpc>
            </a:pPr>
            <a:r>
              <a:rPr lang="en-US" sz="3200" dirty="0">
                <a:latin typeface="Cambria" panose="02040503050406030204" pitchFamily="18" charset="0"/>
                <a:ea typeface="Cambria" panose="02040503050406030204" pitchFamily="18" charset="0"/>
              </a:rPr>
              <a:t>0,035 =         %</a:t>
            </a:r>
          </a:p>
          <a:p>
            <a:pPr algn="ctr">
              <a:lnSpc>
                <a:spcPct val="150000"/>
              </a:lnSpc>
            </a:pPr>
            <a:r>
              <a:rPr lang="en-US" sz="3200" dirty="0" err="1">
                <a:latin typeface="Cambria" panose="02040503050406030204" pitchFamily="18" charset="0"/>
                <a:ea typeface="Cambria" panose="02040503050406030204" pitchFamily="18" charset="0"/>
              </a:rPr>
              <a:t>Đáp</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số</a:t>
            </a:r>
            <a:r>
              <a:rPr lang="en-US" sz="3200" dirty="0">
                <a:latin typeface="Cambria" panose="02040503050406030204" pitchFamily="18" charset="0"/>
                <a:ea typeface="Cambria" panose="02040503050406030204" pitchFamily="18" charset="0"/>
              </a:rPr>
              <a:t>:         %   </a:t>
            </a:r>
          </a:p>
        </p:txBody>
      </p:sp>
      <p:sp>
        <p:nvSpPr>
          <p:cNvPr id="7" name="Rectangle 6">
            <a:extLst>
              <a:ext uri="{FF2B5EF4-FFF2-40B4-BE49-F238E27FC236}">
                <a16:creationId xmlns:a16="http://schemas.microsoft.com/office/drawing/2014/main" id="{C9F990E3-38AE-9267-D84E-F7090FB07D2B}"/>
              </a:ext>
            </a:extLst>
          </p:cNvPr>
          <p:cNvSpPr/>
          <p:nvPr/>
        </p:nvSpPr>
        <p:spPr>
          <a:xfrm>
            <a:off x="7650480" y="4094480"/>
            <a:ext cx="568960" cy="51816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a:t>
            </a:r>
          </a:p>
        </p:txBody>
      </p:sp>
      <p:sp>
        <p:nvSpPr>
          <p:cNvPr id="9" name="Rectangle 8">
            <a:extLst>
              <a:ext uri="{FF2B5EF4-FFF2-40B4-BE49-F238E27FC236}">
                <a16:creationId xmlns:a16="http://schemas.microsoft.com/office/drawing/2014/main" id="{FEC535FE-00FD-1A05-E12C-7D01B629AE98}"/>
              </a:ext>
            </a:extLst>
          </p:cNvPr>
          <p:cNvSpPr/>
          <p:nvPr/>
        </p:nvSpPr>
        <p:spPr>
          <a:xfrm>
            <a:off x="6969760" y="4846320"/>
            <a:ext cx="568960" cy="51816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a:t>
            </a:r>
          </a:p>
        </p:txBody>
      </p:sp>
      <p:sp>
        <p:nvSpPr>
          <p:cNvPr id="10" name="Rectangle 9">
            <a:extLst>
              <a:ext uri="{FF2B5EF4-FFF2-40B4-BE49-F238E27FC236}">
                <a16:creationId xmlns:a16="http://schemas.microsoft.com/office/drawing/2014/main" id="{2786F7BD-8845-DE49-9D7F-4BB797858EB6}"/>
              </a:ext>
            </a:extLst>
          </p:cNvPr>
          <p:cNvSpPr/>
          <p:nvPr/>
        </p:nvSpPr>
        <p:spPr>
          <a:xfrm>
            <a:off x="6949440" y="5628640"/>
            <a:ext cx="568960" cy="51816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a:t>
            </a:r>
          </a:p>
        </p:txBody>
      </p:sp>
      <p:sp>
        <p:nvSpPr>
          <p:cNvPr id="11" name="Rectangle 10">
            <a:extLst>
              <a:ext uri="{FF2B5EF4-FFF2-40B4-BE49-F238E27FC236}">
                <a16:creationId xmlns:a16="http://schemas.microsoft.com/office/drawing/2014/main" id="{4F0DA6D9-D470-B22A-1826-E64E203AD4A5}"/>
              </a:ext>
            </a:extLst>
          </p:cNvPr>
          <p:cNvSpPr/>
          <p:nvPr/>
        </p:nvSpPr>
        <p:spPr>
          <a:xfrm>
            <a:off x="7660640" y="4094480"/>
            <a:ext cx="1259840" cy="51816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latin typeface="Cambria" panose="02040503050406030204" pitchFamily="18" charset="0"/>
                <a:ea typeface="Cambria" panose="02040503050406030204" pitchFamily="18" charset="0"/>
              </a:rPr>
              <a:t>0,035</a:t>
            </a:r>
          </a:p>
        </p:txBody>
      </p:sp>
      <p:sp>
        <p:nvSpPr>
          <p:cNvPr id="12" name="Rectangle 11">
            <a:extLst>
              <a:ext uri="{FF2B5EF4-FFF2-40B4-BE49-F238E27FC236}">
                <a16:creationId xmlns:a16="http://schemas.microsoft.com/office/drawing/2014/main" id="{4F5C0376-33CD-2606-8AB9-0036A3087D37}"/>
              </a:ext>
            </a:extLst>
          </p:cNvPr>
          <p:cNvSpPr/>
          <p:nvPr/>
        </p:nvSpPr>
        <p:spPr>
          <a:xfrm>
            <a:off x="6908800" y="4815840"/>
            <a:ext cx="650240" cy="5588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latin typeface="Cambria" panose="02040503050406030204" pitchFamily="18" charset="0"/>
                <a:ea typeface="Cambria" panose="02040503050406030204" pitchFamily="18" charset="0"/>
              </a:rPr>
              <a:t>3,5</a:t>
            </a:r>
          </a:p>
        </p:txBody>
      </p:sp>
      <p:sp>
        <p:nvSpPr>
          <p:cNvPr id="13" name="Rectangle 12">
            <a:extLst>
              <a:ext uri="{FF2B5EF4-FFF2-40B4-BE49-F238E27FC236}">
                <a16:creationId xmlns:a16="http://schemas.microsoft.com/office/drawing/2014/main" id="{5BF2AC71-3496-552B-9611-BC4823A046F9}"/>
              </a:ext>
            </a:extLst>
          </p:cNvPr>
          <p:cNvSpPr/>
          <p:nvPr/>
        </p:nvSpPr>
        <p:spPr>
          <a:xfrm>
            <a:off x="6898640" y="5588000"/>
            <a:ext cx="650240" cy="5588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latin typeface="Cambria" panose="02040503050406030204" pitchFamily="18" charset="0"/>
                <a:ea typeface="Cambria" panose="02040503050406030204" pitchFamily="18" charset="0"/>
              </a:rPr>
              <a:t>3,5</a:t>
            </a:r>
          </a:p>
        </p:txBody>
      </p:sp>
    </p:spTree>
    <p:extLst>
      <p:ext uri="{BB962C8B-B14F-4D97-AF65-F5344CB8AC3E}">
        <p14:creationId xmlns:p14="http://schemas.microsoft.com/office/powerpoint/2010/main" val="14798101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down)">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down)">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3" grpId="0"/>
      <p:bldP spid="7" grpId="0" animBg="1"/>
      <p:bldP spid="9" grpId="0" animBg="1"/>
      <p:bldP spid="10" grpId="0" animBg="1"/>
      <p:bldP spid="11" grpId="0" animBg="1"/>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41622" y="1165848"/>
            <a:ext cx="6096012" cy="6096012"/>
          </a:xfrm>
          <a:prstGeom prst="rect">
            <a:avLst/>
          </a:prstGeom>
        </p:spPr>
      </p:pic>
      <p:pic>
        <p:nvPicPr>
          <p:cNvPr id="5" name="图片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8737600" y="3403600"/>
            <a:ext cx="3454400" cy="3454400"/>
          </a:xfrm>
          <a:prstGeom prst="rect">
            <a:avLst/>
          </a:prstGeom>
        </p:spPr>
      </p:pic>
      <p:sp>
        <p:nvSpPr>
          <p:cNvPr id="6" name="Rectangle 5">
            <a:extLst>
              <a:ext uri="{FF2B5EF4-FFF2-40B4-BE49-F238E27FC236}">
                <a16:creationId xmlns:a16="http://schemas.microsoft.com/office/drawing/2014/main" id="{0B9D1655-AECD-C44B-ABEA-4B47606B3D69}"/>
              </a:ext>
            </a:extLst>
          </p:cNvPr>
          <p:cNvSpPr/>
          <p:nvPr/>
        </p:nvSpPr>
        <p:spPr>
          <a:xfrm>
            <a:off x="4219649" y="2828835"/>
            <a:ext cx="5424883" cy="1200329"/>
          </a:xfrm>
          <a:prstGeom prst="rect">
            <a:avLst/>
          </a:prstGeom>
          <a:noFill/>
        </p:spPr>
        <p:txBody>
          <a:bodyPr wrap="none" lIns="91440" tIns="45720" rIns="91440" bIns="45720">
            <a:spAutoFit/>
          </a:bodyPr>
          <a:lstStyle/>
          <a:p>
            <a:pPr algn="ctr"/>
            <a:r>
              <a:rPr lang="en-US" sz="7200" b="1" dirty="0" err="1">
                <a:ln w="13462">
                  <a:solidFill>
                    <a:schemeClr val="bg1"/>
                  </a:solidFill>
                  <a:prstDash val="solid"/>
                </a:ln>
                <a:solidFill>
                  <a:srgbClr val="EB6363"/>
                </a:solidFill>
                <a:effectLst>
                  <a:outerShdw dist="38100" dir="2700000" algn="bl" rotWithShape="0">
                    <a:schemeClr val="accent5"/>
                  </a:outerShdw>
                </a:effectLst>
                <a:latin typeface="#9Slide03 Penumbra" panose="02040603050506020204" pitchFamily="18" charset="0"/>
              </a:rPr>
              <a:t>Vận</a:t>
            </a:r>
            <a:r>
              <a:rPr lang="en-US" sz="7200" b="1" dirty="0">
                <a:ln w="13462">
                  <a:solidFill>
                    <a:schemeClr val="bg1"/>
                  </a:solidFill>
                  <a:prstDash val="solid"/>
                </a:ln>
                <a:solidFill>
                  <a:srgbClr val="EB6363"/>
                </a:solidFill>
                <a:effectLst>
                  <a:outerShdw dist="38100" dir="2700000" algn="bl" rotWithShape="0">
                    <a:schemeClr val="accent5"/>
                  </a:outerShdw>
                </a:effectLst>
                <a:latin typeface="#9Slide03 Penumbra" panose="02040603050506020204" pitchFamily="18" charset="0"/>
              </a:rPr>
              <a:t> </a:t>
            </a:r>
            <a:r>
              <a:rPr lang="en-US" sz="7200" b="1" dirty="0" err="1">
                <a:ln w="13462">
                  <a:solidFill>
                    <a:schemeClr val="bg1"/>
                  </a:solidFill>
                  <a:prstDash val="solid"/>
                </a:ln>
                <a:solidFill>
                  <a:srgbClr val="EB6363"/>
                </a:solidFill>
                <a:effectLst>
                  <a:outerShdw dist="38100" dir="2700000" algn="bl" rotWithShape="0">
                    <a:schemeClr val="accent5"/>
                  </a:outerShdw>
                </a:effectLst>
                <a:latin typeface="#9Slide03 Penumbra" panose="02040603050506020204" pitchFamily="18" charset="0"/>
              </a:rPr>
              <a:t>dụng</a:t>
            </a:r>
            <a:endParaRPr lang="en-US" sz="7200" b="1" cap="none" spc="0" dirty="0">
              <a:ln w="13462">
                <a:solidFill>
                  <a:schemeClr val="bg1"/>
                </a:solidFill>
                <a:prstDash val="solid"/>
              </a:ln>
              <a:solidFill>
                <a:srgbClr val="EB6363"/>
              </a:solidFill>
              <a:effectLst>
                <a:outerShdw dist="38100" dir="2700000" algn="bl" rotWithShape="0">
                  <a:schemeClr val="accent5"/>
                </a:outerShdw>
              </a:effectLst>
              <a:latin typeface="#9Slide03 Penumbra" panose="02040603050506020204" pitchFamily="18" charset="0"/>
            </a:endParaRPr>
          </a:p>
        </p:txBody>
      </p:sp>
    </p:spTree>
    <p:extLst>
      <p:ext uri="{BB962C8B-B14F-4D97-AF65-F5344CB8AC3E}">
        <p14:creationId xmlns:p14="http://schemas.microsoft.com/office/powerpoint/2010/main" val="42057333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a:extLst>
              <a:ext uri="{FF2B5EF4-FFF2-40B4-BE49-F238E27FC236}">
                <a16:creationId xmlns:a16="http://schemas.microsoft.com/office/drawing/2014/main" id="{9C1B777E-5ACE-444B-8DB6-DABAD60A11B7}"/>
              </a:ext>
            </a:extLst>
          </p:cNvPr>
          <p:cNvSpPr txBox="1">
            <a:spLocks noChangeArrowheads="1"/>
          </p:cNvSpPr>
          <p:nvPr/>
        </p:nvSpPr>
        <p:spPr bwMode="auto">
          <a:xfrm>
            <a:off x="1332324" y="501518"/>
            <a:ext cx="10371996"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lvl="0" algn="just"/>
            <a:r>
              <a:rPr lang="vi-VN" altLang="zh-CN" sz="3600" dirty="0">
                <a:solidFill>
                  <a:srgbClr val="002060"/>
                </a:solidFill>
                <a:latin typeface="Cambria" panose="02040503050406030204" pitchFamily="18" charset="0"/>
                <a:ea typeface="Cambria" panose="02040503050406030204" pitchFamily="18" charset="0"/>
                <a:sym typeface="雷盖体" panose="00000800000000000000" pitchFamily="2" charset="-122"/>
              </a:rPr>
              <a:t>Đội tình nguyện tuyên truyền và bảo vệ môi trường của Trường Tiểu học Hòa Bình có 60 bạn, trong đó lớp 5A có 18 bạn, lớp 5B có 15 bạn. Tìm tỉ số phần trăm của:</a:t>
            </a:r>
          </a:p>
          <a:p>
            <a:pPr lvl="0" algn="just"/>
            <a:r>
              <a:rPr lang="vi-VN" altLang="zh-CN" sz="3600" dirty="0">
                <a:solidFill>
                  <a:srgbClr val="002060"/>
                </a:solidFill>
                <a:latin typeface="Cambria" panose="02040503050406030204" pitchFamily="18" charset="0"/>
                <a:ea typeface="Cambria" panose="02040503050406030204" pitchFamily="18" charset="0"/>
                <a:sym typeface="雷盖体" panose="00000800000000000000" pitchFamily="2" charset="-122"/>
              </a:rPr>
              <a:t>a) Số bạn lớp 5A và số bạn của đội tình nguyện.</a:t>
            </a:r>
          </a:p>
          <a:p>
            <a:pPr lvl="0" algn="just"/>
            <a:r>
              <a:rPr lang="vi-VN" altLang="zh-CN" sz="3600" dirty="0">
                <a:solidFill>
                  <a:srgbClr val="002060"/>
                </a:solidFill>
                <a:latin typeface="Cambria" panose="02040503050406030204" pitchFamily="18" charset="0"/>
                <a:ea typeface="Cambria" panose="02040503050406030204" pitchFamily="18" charset="0"/>
                <a:sym typeface="雷盖体" panose="00000800000000000000" pitchFamily="2" charset="-122"/>
              </a:rPr>
              <a:t>b) Số bạn lớp 5B và số bạn của đội tình nguyện.</a:t>
            </a:r>
            <a:endParaRPr kumimoji="0" lang="zh-CN" altLang="en-US" sz="3600" i="0" u="none" strike="noStrike" kern="1200" cap="none" spc="0" normalizeH="0" baseline="0" noProof="0" dirty="0">
              <a:ln>
                <a:noFill/>
              </a:ln>
              <a:solidFill>
                <a:srgbClr val="002060"/>
              </a:solidFill>
              <a:effectLst/>
              <a:uLnTx/>
              <a:uFillTx/>
              <a:latin typeface="Cambria" panose="02040503050406030204" pitchFamily="18" charset="0"/>
              <a:ea typeface="雷盖体" panose="00000800000000000000" pitchFamily="2" charset="-122"/>
              <a:sym typeface="雷盖体" panose="00000800000000000000" pitchFamily="2" charset="-122"/>
            </a:endParaRPr>
          </a:p>
        </p:txBody>
      </p:sp>
      <p:sp>
        <p:nvSpPr>
          <p:cNvPr id="2" name="Oval 1">
            <a:extLst>
              <a:ext uri="{FF2B5EF4-FFF2-40B4-BE49-F238E27FC236}">
                <a16:creationId xmlns:a16="http://schemas.microsoft.com/office/drawing/2014/main" id="{1DA20230-A3B0-E123-7E55-4619967E2620}"/>
              </a:ext>
            </a:extLst>
          </p:cNvPr>
          <p:cNvSpPr/>
          <p:nvPr/>
        </p:nvSpPr>
        <p:spPr>
          <a:xfrm>
            <a:off x="568960" y="457200"/>
            <a:ext cx="619760" cy="55880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2</a:t>
            </a:r>
          </a:p>
        </p:txBody>
      </p:sp>
      <p:pic>
        <p:nvPicPr>
          <p:cNvPr id="7" name="Picture 6">
            <a:extLst>
              <a:ext uri="{FF2B5EF4-FFF2-40B4-BE49-F238E27FC236}">
                <a16:creationId xmlns:a16="http://schemas.microsoft.com/office/drawing/2014/main" id="{0A6F912E-7B07-5E6A-522A-2E20A8F75507}"/>
              </a:ext>
            </a:extLst>
          </p:cNvPr>
          <p:cNvPicPr>
            <a:picLocks noChangeAspect="1"/>
          </p:cNvPicPr>
          <p:nvPr/>
        </p:nvPicPr>
        <p:blipFill>
          <a:blip r:embed="rId3"/>
          <a:stretch>
            <a:fillRect/>
          </a:stretch>
        </p:blipFill>
        <p:spPr>
          <a:xfrm>
            <a:off x="6460408" y="3934460"/>
            <a:ext cx="4636217" cy="2425700"/>
          </a:xfrm>
          <a:prstGeom prst="rect">
            <a:avLst/>
          </a:prstGeom>
        </p:spPr>
      </p:pic>
    </p:spTree>
    <p:extLst>
      <p:ext uri="{BB962C8B-B14F-4D97-AF65-F5344CB8AC3E}">
        <p14:creationId xmlns:p14="http://schemas.microsoft.com/office/powerpoint/2010/main" val="32991106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3FE42CA-466F-911C-D758-DF105A4CA34A}"/>
              </a:ext>
            </a:extLst>
          </p:cNvPr>
          <p:cNvSpPr txBox="1"/>
          <p:nvPr/>
        </p:nvSpPr>
        <p:spPr>
          <a:xfrm>
            <a:off x="1280160" y="1046480"/>
            <a:ext cx="9174480" cy="5016758"/>
          </a:xfrm>
          <a:prstGeom prst="rect">
            <a:avLst/>
          </a:prstGeom>
          <a:noFill/>
        </p:spPr>
        <p:txBody>
          <a:bodyPr wrap="square" rtlCol="0">
            <a:spAutoFit/>
          </a:bodyPr>
          <a:lstStyle/>
          <a:p>
            <a:pPr algn="ctr"/>
            <a:r>
              <a:rPr lang="en-US" sz="4000" dirty="0">
                <a:solidFill>
                  <a:srgbClr val="FF0000"/>
                </a:solidFill>
                <a:latin typeface="Cambria" panose="02040503050406030204" pitchFamily="18" charset="0"/>
                <a:ea typeface="Cambria" panose="02040503050406030204" pitchFamily="18" charset="0"/>
              </a:rPr>
              <a:t>a) </a:t>
            </a:r>
            <a:r>
              <a:rPr lang="en-US" sz="4000" dirty="0" err="1">
                <a:solidFill>
                  <a:srgbClr val="FF0000"/>
                </a:solidFill>
                <a:latin typeface="Cambria" panose="02040503050406030204" pitchFamily="18" charset="0"/>
                <a:ea typeface="Cambria" panose="02040503050406030204" pitchFamily="18" charset="0"/>
              </a:rPr>
              <a:t>Tỉ</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phần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trăm</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của</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bạn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lớp</a:t>
            </a:r>
            <a:r>
              <a:rPr lang="en-US" sz="4000" dirty="0">
                <a:solidFill>
                  <a:srgbClr val="FF0000"/>
                </a:solidFill>
                <a:latin typeface="Cambria" panose="02040503050406030204" pitchFamily="18" charset="0"/>
                <a:ea typeface="Cambria" panose="02040503050406030204" pitchFamily="18" charset="0"/>
              </a:rPr>
              <a:t> 5A </a:t>
            </a:r>
            <a:r>
              <a:rPr lang="en-US" sz="4000" dirty="0" err="1">
                <a:solidFill>
                  <a:srgbClr val="FF0000"/>
                </a:solidFill>
                <a:latin typeface="Cambria" panose="02040503050406030204" pitchFamily="18" charset="0"/>
                <a:ea typeface="Cambria" panose="02040503050406030204" pitchFamily="18" charset="0"/>
              </a:rPr>
              <a:t>và</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bạn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của</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đội</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tình</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nguyện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là</a:t>
            </a:r>
            <a:r>
              <a:rPr lang="en-US" sz="4000" dirty="0">
                <a:solidFill>
                  <a:srgbClr val="FF0000"/>
                </a:solidFill>
                <a:latin typeface="Cambria" panose="02040503050406030204" pitchFamily="18" charset="0"/>
                <a:ea typeface="Cambria" panose="02040503050406030204" pitchFamily="18" charset="0"/>
              </a:rPr>
              <a:t>:</a:t>
            </a:r>
          </a:p>
          <a:p>
            <a:pPr algn="ctr"/>
            <a:r>
              <a:rPr lang="en-US" sz="4000" dirty="0">
                <a:solidFill>
                  <a:srgbClr val="FF0000"/>
                </a:solidFill>
                <a:latin typeface="Cambria" panose="02040503050406030204" pitchFamily="18" charset="0"/>
                <a:ea typeface="Cambria" panose="02040503050406030204" pitchFamily="18" charset="0"/>
              </a:rPr>
              <a:t>18 : 60 = 0,3 = 30%</a:t>
            </a:r>
          </a:p>
          <a:p>
            <a:pPr algn="ctr"/>
            <a:r>
              <a:rPr lang="en-US" sz="4000" dirty="0">
                <a:solidFill>
                  <a:srgbClr val="FF0000"/>
                </a:solidFill>
                <a:latin typeface="Cambria" panose="02040503050406030204" pitchFamily="18" charset="0"/>
                <a:ea typeface="Cambria" panose="02040503050406030204" pitchFamily="18" charset="0"/>
              </a:rPr>
              <a:t>b) </a:t>
            </a:r>
            <a:r>
              <a:rPr lang="en-US" sz="4000" dirty="0" err="1">
                <a:solidFill>
                  <a:srgbClr val="FF0000"/>
                </a:solidFill>
                <a:latin typeface="Cambria" panose="02040503050406030204" pitchFamily="18" charset="0"/>
                <a:ea typeface="Cambria" panose="02040503050406030204" pitchFamily="18" charset="0"/>
              </a:rPr>
              <a:t>Tỉ</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phần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trăm</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của</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bạn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lớp</a:t>
            </a:r>
            <a:r>
              <a:rPr lang="en-US" sz="4000" dirty="0">
                <a:solidFill>
                  <a:srgbClr val="FF0000"/>
                </a:solidFill>
                <a:latin typeface="Cambria" panose="02040503050406030204" pitchFamily="18" charset="0"/>
                <a:ea typeface="Cambria" panose="02040503050406030204" pitchFamily="18" charset="0"/>
              </a:rPr>
              <a:t> 5B </a:t>
            </a:r>
            <a:r>
              <a:rPr lang="en-US" sz="4000" dirty="0" err="1">
                <a:solidFill>
                  <a:srgbClr val="FF0000"/>
                </a:solidFill>
                <a:latin typeface="Cambria" panose="02040503050406030204" pitchFamily="18" charset="0"/>
                <a:ea typeface="Cambria" panose="02040503050406030204" pitchFamily="18" charset="0"/>
              </a:rPr>
              <a:t>và</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bạn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của</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đội</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tình</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nguyện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là</a:t>
            </a:r>
            <a:r>
              <a:rPr lang="en-US" sz="4000" dirty="0">
                <a:solidFill>
                  <a:srgbClr val="FF0000"/>
                </a:solidFill>
                <a:latin typeface="Cambria" panose="02040503050406030204" pitchFamily="18" charset="0"/>
                <a:ea typeface="Cambria" panose="02040503050406030204" pitchFamily="18" charset="0"/>
              </a:rPr>
              <a:t>:</a:t>
            </a:r>
          </a:p>
          <a:p>
            <a:pPr algn="ctr"/>
            <a:r>
              <a:rPr lang="en-US" sz="4000" dirty="0">
                <a:solidFill>
                  <a:srgbClr val="FF0000"/>
                </a:solidFill>
                <a:latin typeface="Cambria" panose="02040503050406030204" pitchFamily="18" charset="0"/>
                <a:ea typeface="Cambria" panose="02040503050406030204" pitchFamily="18" charset="0"/>
              </a:rPr>
              <a:t>15 : 60 = 0,25 = 25%</a:t>
            </a:r>
          </a:p>
          <a:p>
            <a:pPr algn="ctr"/>
            <a:r>
              <a:rPr lang="en-US" sz="4000" dirty="0" err="1">
                <a:solidFill>
                  <a:srgbClr val="FF0000"/>
                </a:solidFill>
                <a:latin typeface="Cambria" panose="02040503050406030204" pitchFamily="18" charset="0"/>
                <a:ea typeface="Cambria" panose="02040503050406030204" pitchFamily="18" charset="0"/>
              </a:rPr>
              <a:t>Đáp</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 30%;</a:t>
            </a:r>
          </a:p>
          <a:p>
            <a:pPr algn="ctr"/>
            <a:r>
              <a:rPr lang="en-US" sz="4000" dirty="0">
                <a:solidFill>
                  <a:srgbClr val="FF0000"/>
                </a:solidFill>
                <a:latin typeface="Cambria" panose="02040503050406030204" pitchFamily="18" charset="0"/>
                <a:ea typeface="Cambria" panose="02040503050406030204" pitchFamily="18" charset="0"/>
              </a:rPr>
              <a:t>                 b) 25%.</a:t>
            </a:r>
          </a:p>
        </p:txBody>
      </p:sp>
    </p:spTree>
    <p:extLst>
      <p:ext uri="{BB962C8B-B14F-4D97-AF65-F5344CB8AC3E}">
        <p14:creationId xmlns:p14="http://schemas.microsoft.com/office/powerpoint/2010/main" val="40717922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down)">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a:extLst>
              <a:ext uri="{FF2B5EF4-FFF2-40B4-BE49-F238E27FC236}">
                <a16:creationId xmlns:a16="http://schemas.microsoft.com/office/drawing/2014/main" id="{9C1B777E-5ACE-444B-8DB6-DABAD60A11B7}"/>
              </a:ext>
            </a:extLst>
          </p:cNvPr>
          <p:cNvSpPr txBox="1">
            <a:spLocks noChangeArrowheads="1"/>
          </p:cNvSpPr>
          <p:nvPr/>
        </p:nvSpPr>
        <p:spPr bwMode="auto">
          <a:xfrm>
            <a:off x="1276550" y="911376"/>
            <a:ext cx="406606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en-US" altLang="zh-CN" sz="5400" b="1" dirty="0">
                <a:solidFill>
                  <a:srgbClr val="5A5656"/>
                </a:solidFill>
                <a:latin typeface="#9Slide03 Penumbra" panose="02040603050506020204" pitchFamily="18" charset="0"/>
                <a:ea typeface="雷盖体" panose="00000800000000000000" pitchFamily="2" charset="-122"/>
                <a:sym typeface="雷盖体" panose="00000800000000000000" pitchFamily="2" charset="-122"/>
              </a:rPr>
              <a:t>DẶN DÒ</a:t>
            </a:r>
            <a:endParaRPr lang="zh-CN" altLang="en-US" sz="5400" b="1" dirty="0">
              <a:solidFill>
                <a:srgbClr val="5A5656"/>
              </a:solidFill>
              <a:latin typeface="#9Slide03 Penumbra" panose="02040603050506020204" pitchFamily="18" charset="0"/>
              <a:ea typeface="雷盖体" panose="00000800000000000000" pitchFamily="2" charset="-122"/>
              <a:sym typeface="雷盖体" panose="00000800000000000000" pitchFamily="2" charset="-122"/>
            </a:endParaRPr>
          </a:p>
        </p:txBody>
      </p:sp>
      <p:pic>
        <p:nvPicPr>
          <p:cNvPr id="3" name="图片 2">
            <a:extLst>
              <a:ext uri="{FF2B5EF4-FFF2-40B4-BE49-F238E27FC236}">
                <a16:creationId xmlns:a16="http://schemas.microsoft.com/office/drawing/2014/main" id="{CAE195BD-FA58-4D45-802C-5B90A5D05AE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7171" y="-123898"/>
            <a:ext cx="1372965" cy="1201344"/>
          </a:xfrm>
          <a:prstGeom prst="rect">
            <a:avLst/>
          </a:prstGeom>
        </p:spPr>
      </p:pic>
      <p:sp>
        <p:nvSpPr>
          <p:cNvPr id="5" name="品 15">
            <a:extLst>
              <a:ext uri="{FF2B5EF4-FFF2-40B4-BE49-F238E27FC236}">
                <a16:creationId xmlns:a16="http://schemas.microsoft.com/office/drawing/2014/main" id="{57998B9E-E48F-44C0-8A40-7E08AF2D8719}"/>
              </a:ext>
            </a:extLst>
          </p:cNvPr>
          <p:cNvSpPr txBox="1"/>
          <p:nvPr>
            <p:custDataLst>
              <p:tags r:id="rId1"/>
            </p:custDataLst>
          </p:nvPr>
        </p:nvSpPr>
        <p:spPr>
          <a:xfrm>
            <a:off x="2031930" y="1904574"/>
            <a:ext cx="3860871" cy="1305037"/>
          </a:xfrm>
          <a:prstGeom prst="rect">
            <a:avLst/>
          </a:prstGeom>
          <a:noFill/>
        </p:spPr>
        <p:txBody>
          <a:bodyPr wrap="square" rtlCol="0">
            <a:spAutoFit/>
          </a:bodyPr>
          <a:lstStyle/>
          <a:p>
            <a:pPr lvl="0">
              <a:lnSpc>
                <a:spcPct val="150000"/>
              </a:lnSpc>
            </a:pP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Hoàn</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thành</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tất</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cả</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bài</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tập</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vào</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vở</a:t>
            </a:r>
            <a:endParaRPr lang="zh-CN" altLang="en-US"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endParaRPr>
          </a:p>
        </p:txBody>
      </p:sp>
      <p:sp>
        <p:nvSpPr>
          <p:cNvPr id="7" name="PA15">
            <a:extLst>
              <a:ext uri="{FF2B5EF4-FFF2-40B4-BE49-F238E27FC236}">
                <a16:creationId xmlns:a16="http://schemas.microsoft.com/office/drawing/2014/main" id="{AC527A79-A9CC-4D8E-BEC4-01EE676ADBC8}"/>
              </a:ext>
            </a:extLst>
          </p:cNvPr>
          <p:cNvSpPr txBox="1"/>
          <p:nvPr>
            <p:custDataLst>
              <p:tags r:id="rId2"/>
            </p:custDataLst>
          </p:nvPr>
        </p:nvSpPr>
        <p:spPr>
          <a:xfrm>
            <a:off x="2031930" y="3277259"/>
            <a:ext cx="4500006" cy="658706"/>
          </a:xfrm>
          <a:prstGeom prst="rect">
            <a:avLst/>
          </a:prstGeom>
          <a:noFill/>
        </p:spPr>
        <p:txBody>
          <a:bodyPr wrap="square" rtlCol="0">
            <a:spAutoFit/>
          </a:bodyPr>
          <a:lstStyle/>
          <a:p>
            <a:pPr>
              <a:lnSpc>
                <a:spcPct val="150000"/>
              </a:lnSpc>
            </a:pP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Ôn</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tập</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bài</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cũ</a:t>
            </a:r>
            <a:endParaRPr lang="zh-CN" altLang="en-US"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endParaRPr>
          </a:p>
        </p:txBody>
      </p:sp>
      <p:sp>
        <p:nvSpPr>
          <p:cNvPr id="10" name="15">
            <a:extLst>
              <a:ext uri="{FF2B5EF4-FFF2-40B4-BE49-F238E27FC236}">
                <a16:creationId xmlns:a16="http://schemas.microsoft.com/office/drawing/2014/main" id="{BC36E1F6-96EB-4DAA-809A-2986B96170D8}"/>
              </a:ext>
            </a:extLst>
          </p:cNvPr>
          <p:cNvSpPr txBox="1"/>
          <p:nvPr>
            <p:custDataLst>
              <p:tags r:id="rId3"/>
            </p:custDataLst>
          </p:nvPr>
        </p:nvSpPr>
        <p:spPr>
          <a:xfrm>
            <a:off x="2031930" y="4255111"/>
            <a:ext cx="3860871" cy="658706"/>
          </a:xfrm>
          <a:prstGeom prst="rect">
            <a:avLst/>
          </a:prstGeom>
          <a:noFill/>
        </p:spPr>
        <p:txBody>
          <a:bodyPr wrap="square" rtlCol="0">
            <a:spAutoFit/>
          </a:bodyPr>
          <a:lstStyle/>
          <a:p>
            <a:pPr>
              <a:lnSpc>
                <a:spcPct val="150000"/>
              </a:lnSpc>
            </a:pP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Chuẩn</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bị</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bài</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mới</a:t>
            </a:r>
            <a:endParaRPr lang="zh-CN" altLang="en-US"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endParaRPr>
          </a:p>
        </p:txBody>
      </p:sp>
      <p:sp>
        <p:nvSpPr>
          <p:cNvPr id="12" name="Oval 8">
            <a:extLst>
              <a:ext uri="{FF2B5EF4-FFF2-40B4-BE49-F238E27FC236}">
                <a16:creationId xmlns:a16="http://schemas.microsoft.com/office/drawing/2014/main" id="{1A853BBB-38ED-4F4C-961A-E7DB67970726}"/>
              </a:ext>
            </a:extLst>
          </p:cNvPr>
          <p:cNvSpPr/>
          <p:nvPr/>
        </p:nvSpPr>
        <p:spPr>
          <a:xfrm>
            <a:off x="1276550" y="2066142"/>
            <a:ext cx="616689" cy="616689"/>
          </a:xfrm>
          <a:prstGeom prst="ellipse">
            <a:avLst/>
          </a:prstGeom>
          <a:solidFill>
            <a:srgbClr val="6BB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雷盖体" panose="00000800000000000000" pitchFamily="2" charset="-122"/>
              <a:ea typeface="雷盖体" panose="00000800000000000000" pitchFamily="2" charset="-122"/>
              <a:sym typeface="雷盖体" panose="00000800000000000000" pitchFamily="2" charset="-122"/>
            </a:endParaRPr>
          </a:p>
        </p:txBody>
      </p:sp>
      <p:sp>
        <p:nvSpPr>
          <p:cNvPr id="13" name="Oval 12">
            <a:extLst>
              <a:ext uri="{FF2B5EF4-FFF2-40B4-BE49-F238E27FC236}">
                <a16:creationId xmlns:a16="http://schemas.microsoft.com/office/drawing/2014/main" id="{2C0C5865-25FA-4EB3-AEC4-AC15B0E255D2}"/>
              </a:ext>
            </a:extLst>
          </p:cNvPr>
          <p:cNvSpPr/>
          <p:nvPr/>
        </p:nvSpPr>
        <p:spPr>
          <a:xfrm>
            <a:off x="1276549" y="3413340"/>
            <a:ext cx="616689" cy="616689"/>
          </a:xfrm>
          <a:prstGeom prst="ellipse">
            <a:avLst/>
          </a:prstGeom>
          <a:solidFill>
            <a:srgbClr val="6BB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雷盖体" panose="00000800000000000000" pitchFamily="2" charset="-122"/>
              <a:ea typeface="雷盖体" panose="00000800000000000000" pitchFamily="2" charset="-122"/>
              <a:sym typeface="雷盖体" panose="00000800000000000000" pitchFamily="2" charset="-122"/>
            </a:endParaRPr>
          </a:p>
        </p:txBody>
      </p:sp>
      <p:sp>
        <p:nvSpPr>
          <p:cNvPr id="14" name="Freeform 11">
            <a:extLst>
              <a:ext uri="{FF2B5EF4-FFF2-40B4-BE49-F238E27FC236}">
                <a16:creationId xmlns:a16="http://schemas.microsoft.com/office/drawing/2014/main" id="{535D144B-295F-4B75-AD95-5F2C2A6CE159}"/>
              </a:ext>
            </a:extLst>
          </p:cNvPr>
          <p:cNvSpPr>
            <a:spLocks noEditPoints="1"/>
          </p:cNvSpPr>
          <p:nvPr/>
        </p:nvSpPr>
        <p:spPr bwMode="auto">
          <a:xfrm>
            <a:off x="1449640" y="3554336"/>
            <a:ext cx="329960" cy="322529"/>
          </a:xfrm>
          <a:custGeom>
            <a:avLst/>
            <a:gdLst>
              <a:gd name="T0" fmla="*/ 90 w 94"/>
              <a:gd name="T1" fmla="*/ 55 h 92"/>
              <a:gd name="T2" fmla="*/ 90 w 94"/>
              <a:gd name="T3" fmla="*/ 85 h 92"/>
              <a:gd name="T4" fmla="*/ 53 w 94"/>
              <a:gd name="T5" fmla="*/ 89 h 92"/>
              <a:gd name="T6" fmla="*/ 54 w 94"/>
              <a:gd name="T7" fmla="*/ 59 h 92"/>
              <a:gd name="T8" fmla="*/ 46 w 94"/>
              <a:gd name="T9" fmla="*/ 0 h 92"/>
              <a:gd name="T10" fmla="*/ 0 w 94"/>
              <a:gd name="T11" fmla="*/ 46 h 92"/>
              <a:gd name="T12" fmla="*/ 46 w 94"/>
              <a:gd name="T13" fmla="*/ 92 h 92"/>
              <a:gd name="T14" fmla="*/ 45 w 94"/>
              <a:gd name="T15" fmla="*/ 84 h 92"/>
              <a:gd name="T16" fmla="*/ 20 w 94"/>
              <a:gd name="T17" fmla="*/ 72 h 92"/>
              <a:gd name="T18" fmla="*/ 20 w 94"/>
              <a:gd name="T19" fmla="*/ 20 h 92"/>
              <a:gd name="T20" fmla="*/ 72 w 94"/>
              <a:gd name="T21" fmla="*/ 20 h 92"/>
              <a:gd name="T22" fmla="*/ 83 w 94"/>
              <a:gd name="T23" fmla="*/ 50 h 92"/>
              <a:gd name="T24" fmla="*/ 92 w 94"/>
              <a:gd name="T25" fmla="*/ 50 h 92"/>
              <a:gd name="T26" fmla="*/ 79 w 94"/>
              <a:gd name="T27" fmla="*/ 13 h 92"/>
              <a:gd name="T28" fmla="*/ 47 w 94"/>
              <a:gd name="T29" fmla="*/ 41 h 92"/>
              <a:gd name="T30" fmla="*/ 31 w 94"/>
              <a:gd name="T31" fmla="*/ 19 h 92"/>
              <a:gd name="T32" fmla="*/ 41 w 94"/>
              <a:gd name="T33" fmla="*/ 44 h 92"/>
              <a:gd name="T34" fmla="*/ 47 w 94"/>
              <a:gd name="T35" fmla="*/ 55 h 92"/>
              <a:gd name="T36" fmla="*/ 54 w 94"/>
              <a:gd name="T37" fmla="*/ 47 h 92"/>
              <a:gd name="T38" fmla="*/ 62 w 94"/>
              <a:gd name="T39" fmla="*/ 30 h 92"/>
              <a:gd name="T40" fmla="*/ 47 w 94"/>
              <a:gd name="T41" fmla="*/ 41 h 92"/>
              <a:gd name="T42" fmla="*/ 88 w 94"/>
              <a:gd name="T43" fmla="*/ 75 h 92"/>
              <a:gd name="T44" fmla="*/ 87 w 94"/>
              <a:gd name="T45" fmla="*/ 74 h 92"/>
              <a:gd name="T46" fmla="*/ 86 w 94"/>
              <a:gd name="T47" fmla="*/ 71 h 92"/>
              <a:gd name="T48" fmla="*/ 81 w 94"/>
              <a:gd name="T49" fmla="*/ 83 h 92"/>
              <a:gd name="T50" fmla="*/ 85 w 94"/>
              <a:gd name="T51" fmla="*/ 76 h 92"/>
              <a:gd name="T52" fmla="*/ 86 w 94"/>
              <a:gd name="T53" fmla="*/ 76 h 92"/>
              <a:gd name="T54" fmla="*/ 87 w 94"/>
              <a:gd name="T55" fmla="*/ 83 h 92"/>
              <a:gd name="T56" fmla="*/ 66 w 94"/>
              <a:gd name="T57" fmla="*/ 80 h 92"/>
              <a:gd name="T58" fmla="*/ 67 w 94"/>
              <a:gd name="T59" fmla="*/ 69 h 92"/>
              <a:gd name="T60" fmla="*/ 68 w 94"/>
              <a:gd name="T61" fmla="*/ 61 h 92"/>
              <a:gd name="T62" fmla="*/ 57 w 94"/>
              <a:gd name="T63" fmla="*/ 64 h 92"/>
              <a:gd name="T64" fmla="*/ 61 w 94"/>
              <a:gd name="T65" fmla="*/ 68 h 92"/>
              <a:gd name="T66" fmla="*/ 63 w 94"/>
              <a:gd name="T67" fmla="*/ 63 h 92"/>
              <a:gd name="T68" fmla="*/ 62 w 94"/>
              <a:gd name="T69" fmla="*/ 69 h 92"/>
              <a:gd name="T70" fmla="*/ 54 w 94"/>
              <a:gd name="T71" fmla="*/ 83 h 92"/>
              <a:gd name="T72" fmla="*/ 81 w 94"/>
              <a:gd name="T73" fmla="*/ 80 h 92"/>
              <a:gd name="T74" fmla="*/ 79 w 94"/>
              <a:gd name="T75" fmla="*/ 76 h 92"/>
              <a:gd name="T76" fmla="*/ 75 w 94"/>
              <a:gd name="T77" fmla="*/ 60 h 92"/>
              <a:gd name="T78" fmla="*/ 66 w 94"/>
              <a:gd name="T79" fmla="*/ 80 h 92"/>
              <a:gd name="T80" fmla="*/ 73 w 94"/>
              <a:gd name="T81" fmla="*/ 83 h 92"/>
              <a:gd name="T82" fmla="*/ 78 w 94"/>
              <a:gd name="T83" fmla="*/ 80 h 92"/>
              <a:gd name="T84" fmla="*/ 74 w 94"/>
              <a:gd name="T85" fmla="*/ 76 h 92"/>
              <a:gd name="T86" fmla="*/ 72 w 94"/>
              <a:gd name="T87" fmla="*/ 7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4" h="92">
                <a:moveTo>
                  <a:pt x="58" y="55"/>
                </a:moveTo>
                <a:cubicBezTo>
                  <a:pt x="90" y="55"/>
                  <a:pt x="90" y="55"/>
                  <a:pt x="90" y="55"/>
                </a:cubicBezTo>
                <a:cubicBezTo>
                  <a:pt x="92" y="55"/>
                  <a:pt x="94" y="56"/>
                  <a:pt x="93" y="59"/>
                </a:cubicBezTo>
                <a:cubicBezTo>
                  <a:pt x="90" y="85"/>
                  <a:pt x="90" y="85"/>
                  <a:pt x="90" y="85"/>
                </a:cubicBezTo>
                <a:cubicBezTo>
                  <a:pt x="89" y="87"/>
                  <a:pt x="87" y="89"/>
                  <a:pt x="85" y="89"/>
                </a:cubicBezTo>
                <a:cubicBezTo>
                  <a:pt x="53" y="89"/>
                  <a:pt x="53" y="89"/>
                  <a:pt x="53" y="89"/>
                </a:cubicBezTo>
                <a:cubicBezTo>
                  <a:pt x="51" y="89"/>
                  <a:pt x="49" y="87"/>
                  <a:pt x="50" y="85"/>
                </a:cubicBezTo>
                <a:cubicBezTo>
                  <a:pt x="54" y="59"/>
                  <a:pt x="54" y="59"/>
                  <a:pt x="54" y="59"/>
                </a:cubicBezTo>
                <a:cubicBezTo>
                  <a:pt x="54" y="56"/>
                  <a:pt x="56" y="55"/>
                  <a:pt x="58" y="55"/>
                </a:cubicBezTo>
                <a:close/>
                <a:moveTo>
                  <a:pt x="46" y="0"/>
                </a:moveTo>
                <a:cubicBezTo>
                  <a:pt x="34" y="0"/>
                  <a:pt x="22" y="5"/>
                  <a:pt x="14" y="13"/>
                </a:cubicBezTo>
                <a:cubicBezTo>
                  <a:pt x="6" y="22"/>
                  <a:pt x="0" y="33"/>
                  <a:pt x="0" y="46"/>
                </a:cubicBezTo>
                <a:cubicBezTo>
                  <a:pt x="0" y="58"/>
                  <a:pt x="6" y="70"/>
                  <a:pt x="14" y="78"/>
                </a:cubicBezTo>
                <a:cubicBezTo>
                  <a:pt x="22" y="86"/>
                  <a:pt x="34" y="92"/>
                  <a:pt x="46" y="92"/>
                </a:cubicBezTo>
                <a:cubicBezTo>
                  <a:pt x="47" y="92"/>
                  <a:pt x="47" y="92"/>
                  <a:pt x="48" y="91"/>
                </a:cubicBezTo>
                <a:cubicBezTo>
                  <a:pt x="46" y="90"/>
                  <a:pt x="45" y="87"/>
                  <a:pt x="45" y="84"/>
                </a:cubicBezTo>
                <a:cubicBezTo>
                  <a:pt x="46" y="82"/>
                  <a:pt x="46" y="82"/>
                  <a:pt x="46" y="82"/>
                </a:cubicBezTo>
                <a:cubicBezTo>
                  <a:pt x="36" y="82"/>
                  <a:pt x="27" y="78"/>
                  <a:pt x="20" y="72"/>
                </a:cubicBezTo>
                <a:cubicBezTo>
                  <a:pt x="14" y="65"/>
                  <a:pt x="10" y="56"/>
                  <a:pt x="10" y="46"/>
                </a:cubicBezTo>
                <a:cubicBezTo>
                  <a:pt x="10" y="36"/>
                  <a:pt x="14" y="26"/>
                  <a:pt x="20" y="20"/>
                </a:cubicBezTo>
                <a:cubicBezTo>
                  <a:pt x="27" y="13"/>
                  <a:pt x="36" y="9"/>
                  <a:pt x="46" y="9"/>
                </a:cubicBezTo>
                <a:cubicBezTo>
                  <a:pt x="56" y="9"/>
                  <a:pt x="66" y="13"/>
                  <a:pt x="72" y="20"/>
                </a:cubicBezTo>
                <a:cubicBezTo>
                  <a:pt x="79" y="26"/>
                  <a:pt x="83" y="36"/>
                  <a:pt x="83" y="46"/>
                </a:cubicBezTo>
                <a:cubicBezTo>
                  <a:pt x="83" y="47"/>
                  <a:pt x="83" y="49"/>
                  <a:pt x="83" y="50"/>
                </a:cubicBezTo>
                <a:cubicBezTo>
                  <a:pt x="90" y="50"/>
                  <a:pt x="90" y="50"/>
                  <a:pt x="90" y="50"/>
                </a:cubicBezTo>
                <a:cubicBezTo>
                  <a:pt x="91" y="50"/>
                  <a:pt x="91" y="50"/>
                  <a:pt x="92" y="50"/>
                </a:cubicBezTo>
                <a:cubicBezTo>
                  <a:pt x="92" y="49"/>
                  <a:pt x="92" y="47"/>
                  <a:pt x="92" y="46"/>
                </a:cubicBezTo>
                <a:cubicBezTo>
                  <a:pt x="92" y="33"/>
                  <a:pt x="87" y="22"/>
                  <a:pt x="79" y="13"/>
                </a:cubicBezTo>
                <a:cubicBezTo>
                  <a:pt x="70" y="5"/>
                  <a:pt x="59" y="0"/>
                  <a:pt x="46" y="0"/>
                </a:cubicBezTo>
                <a:close/>
                <a:moveTo>
                  <a:pt x="47" y="41"/>
                </a:moveTo>
                <a:cubicBezTo>
                  <a:pt x="46" y="41"/>
                  <a:pt x="45" y="41"/>
                  <a:pt x="45" y="41"/>
                </a:cubicBezTo>
                <a:cubicBezTo>
                  <a:pt x="41" y="34"/>
                  <a:pt x="36" y="26"/>
                  <a:pt x="31" y="19"/>
                </a:cubicBezTo>
                <a:cubicBezTo>
                  <a:pt x="30" y="20"/>
                  <a:pt x="29" y="21"/>
                  <a:pt x="27" y="21"/>
                </a:cubicBezTo>
                <a:cubicBezTo>
                  <a:pt x="31" y="30"/>
                  <a:pt x="36" y="37"/>
                  <a:pt x="41" y="44"/>
                </a:cubicBezTo>
                <a:cubicBezTo>
                  <a:pt x="40" y="45"/>
                  <a:pt x="40" y="47"/>
                  <a:pt x="40" y="48"/>
                </a:cubicBezTo>
                <a:cubicBezTo>
                  <a:pt x="40" y="52"/>
                  <a:pt x="43" y="55"/>
                  <a:pt x="47" y="55"/>
                </a:cubicBezTo>
                <a:cubicBezTo>
                  <a:pt x="51" y="55"/>
                  <a:pt x="54" y="52"/>
                  <a:pt x="54" y="48"/>
                </a:cubicBezTo>
                <a:cubicBezTo>
                  <a:pt x="54" y="48"/>
                  <a:pt x="54" y="47"/>
                  <a:pt x="54" y="47"/>
                </a:cubicBezTo>
                <a:cubicBezTo>
                  <a:pt x="58" y="43"/>
                  <a:pt x="62" y="39"/>
                  <a:pt x="65" y="33"/>
                </a:cubicBezTo>
                <a:cubicBezTo>
                  <a:pt x="64" y="32"/>
                  <a:pt x="63" y="31"/>
                  <a:pt x="62" y="30"/>
                </a:cubicBezTo>
                <a:cubicBezTo>
                  <a:pt x="57" y="34"/>
                  <a:pt x="53" y="38"/>
                  <a:pt x="50" y="42"/>
                </a:cubicBezTo>
                <a:cubicBezTo>
                  <a:pt x="49" y="41"/>
                  <a:pt x="48" y="41"/>
                  <a:pt x="47" y="41"/>
                </a:cubicBezTo>
                <a:close/>
                <a:moveTo>
                  <a:pt x="87" y="83"/>
                </a:moveTo>
                <a:cubicBezTo>
                  <a:pt x="88" y="75"/>
                  <a:pt x="88" y="75"/>
                  <a:pt x="88" y="75"/>
                </a:cubicBezTo>
                <a:cubicBezTo>
                  <a:pt x="88" y="75"/>
                  <a:pt x="88" y="74"/>
                  <a:pt x="88" y="74"/>
                </a:cubicBezTo>
                <a:cubicBezTo>
                  <a:pt x="87" y="74"/>
                  <a:pt x="87" y="74"/>
                  <a:pt x="87" y="74"/>
                </a:cubicBezTo>
                <a:cubicBezTo>
                  <a:pt x="86" y="74"/>
                  <a:pt x="85" y="74"/>
                  <a:pt x="85" y="74"/>
                </a:cubicBezTo>
                <a:cubicBezTo>
                  <a:pt x="86" y="71"/>
                  <a:pt x="86" y="71"/>
                  <a:pt x="86" y="71"/>
                </a:cubicBezTo>
                <a:cubicBezTo>
                  <a:pt x="83" y="71"/>
                  <a:pt x="83" y="71"/>
                  <a:pt x="83" y="71"/>
                </a:cubicBezTo>
                <a:cubicBezTo>
                  <a:pt x="81" y="83"/>
                  <a:pt x="81" y="83"/>
                  <a:pt x="81" y="83"/>
                </a:cubicBezTo>
                <a:cubicBezTo>
                  <a:pt x="83" y="83"/>
                  <a:pt x="83" y="83"/>
                  <a:pt x="83" y="83"/>
                </a:cubicBezTo>
                <a:cubicBezTo>
                  <a:pt x="85" y="76"/>
                  <a:pt x="85" y="76"/>
                  <a:pt x="85" y="76"/>
                </a:cubicBezTo>
                <a:cubicBezTo>
                  <a:pt x="85" y="75"/>
                  <a:pt x="85" y="75"/>
                  <a:pt x="85" y="75"/>
                </a:cubicBezTo>
                <a:cubicBezTo>
                  <a:pt x="86" y="75"/>
                  <a:pt x="86" y="75"/>
                  <a:pt x="86" y="76"/>
                </a:cubicBezTo>
                <a:cubicBezTo>
                  <a:pt x="84" y="83"/>
                  <a:pt x="84" y="83"/>
                  <a:pt x="84" y="83"/>
                </a:cubicBezTo>
                <a:cubicBezTo>
                  <a:pt x="87" y="83"/>
                  <a:pt x="87" y="83"/>
                  <a:pt x="87" y="83"/>
                </a:cubicBezTo>
                <a:close/>
                <a:moveTo>
                  <a:pt x="65" y="83"/>
                </a:moveTo>
                <a:cubicBezTo>
                  <a:pt x="66" y="80"/>
                  <a:pt x="66" y="80"/>
                  <a:pt x="66" y="80"/>
                </a:cubicBezTo>
                <a:cubicBezTo>
                  <a:pt x="60" y="80"/>
                  <a:pt x="60" y="80"/>
                  <a:pt x="60" y="80"/>
                </a:cubicBezTo>
                <a:cubicBezTo>
                  <a:pt x="67" y="69"/>
                  <a:pt x="67" y="69"/>
                  <a:pt x="67" y="69"/>
                </a:cubicBezTo>
                <a:cubicBezTo>
                  <a:pt x="68" y="68"/>
                  <a:pt x="68" y="67"/>
                  <a:pt x="68" y="66"/>
                </a:cubicBezTo>
                <a:cubicBezTo>
                  <a:pt x="69" y="64"/>
                  <a:pt x="69" y="62"/>
                  <a:pt x="68" y="61"/>
                </a:cubicBezTo>
                <a:cubicBezTo>
                  <a:pt x="67" y="60"/>
                  <a:pt x="66" y="59"/>
                  <a:pt x="64" y="59"/>
                </a:cubicBezTo>
                <a:cubicBezTo>
                  <a:pt x="60" y="59"/>
                  <a:pt x="58" y="61"/>
                  <a:pt x="57" y="64"/>
                </a:cubicBezTo>
                <a:cubicBezTo>
                  <a:pt x="56" y="68"/>
                  <a:pt x="56" y="68"/>
                  <a:pt x="56" y="68"/>
                </a:cubicBezTo>
                <a:cubicBezTo>
                  <a:pt x="61" y="68"/>
                  <a:pt x="61" y="68"/>
                  <a:pt x="61" y="68"/>
                </a:cubicBezTo>
                <a:cubicBezTo>
                  <a:pt x="62" y="64"/>
                  <a:pt x="62" y="64"/>
                  <a:pt x="62" y="64"/>
                </a:cubicBezTo>
                <a:cubicBezTo>
                  <a:pt x="62" y="63"/>
                  <a:pt x="62" y="63"/>
                  <a:pt x="63" y="63"/>
                </a:cubicBezTo>
                <a:cubicBezTo>
                  <a:pt x="64" y="63"/>
                  <a:pt x="64" y="64"/>
                  <a:pt x="64" y="65"/>
                </a:cubicBezTo>
                <a:cubicBezTo>
                  <a:pt x="63" y="67"/>
                  <a:pt x="63" y="68"/>
                  <a:pt x="62" y="69"/>
                </a:cubicBezTo>
                <a:cubicBezTo>
                  <a:pt x="54" y="80"/>
                  <a:pt x="54" y="80"/>
                  <a:pt x="54" y="80"/>
                </a:cubicBezTo>
                <a:cubicBezTo>
                  <a:pt x="54" y="83"/>
                  <a:pt x="54" y="83"/>
                  <a:pt x="54" y="83"/>
                </a:cubicBezTo>
                <a:cubicBezTo>
                  <a:pt x="65" y="83"/>
                  <a:pt x="65" y="83"/>
                  <a:pt x="65" y="83"/>
                </a:cubicBezTo>
                <a:close/>
                <a:moveTo>
                  <a:pt x="81" y="80"/>
                </a:moveTo>
                <a:cubicBezTo>
                  <a:pt x="81" y="76"/>
                  <a:pt x="81" y="76"/>
                  <a:pt x="81" y="76"/>
                </a:cubicBezTo>
                <a:cubicBezTo>
                  <a:pt x="79" y="76"/>
                  <a:pt x="79" y="76"/>
                  <a:pt x="79" y="76"/>
                </a:cubicBezTo>
                <a:cubicBezTo>
                  <a:pt x="82" y="60"/>
                  <a:pt x="82" y="60"/>
                  <a:pt x="82" y="60"/>
                </a:cubicBezTo>
                <a:cubicBezTo>
                  <a:pt x="75" y="60"/>
                  <a:pt x="75" y="60"/>
                  <a:pt x="75" y="60"/>
                </a:cubicBezTo>
                <a:cubicBezTo>
                  <a:pt x="67" y="76"/>
                  <a:pt x="67" y="76"/>
                  <a:pt x="67" y="76"/>
                </a:cubicBezTo>
                <a:cubicBezTo>
                  <a:pt x="66" y="80"/>
                  <a:pt x="66" y="80"/>
                  <a:pt x="66" y="80"/>
                </a:cubicBezTo>
                <a:cubicBezTo>
                  <a:pt x="73" y="80"/>
                  <a:pt x="73" y="80"/>
                  <a:pt x="73" y="80"/>
                </a:cubicBezTo>
                <a:cubicBezTo>
                  <a:pt x="73" y="83"/>
                  <a:pt x="73" y="83"/>
                  <a:pt x="73" y="83"/>
                </a:cubicBezTo>
                <a:cubicBezTo>
                  <a:pt x="78" y="83"/>
                  <a:pt x="78" y="83"/>
                  <a:pt x="78" y="83"/>
                </a:cubicBezTo>
                <a:cubicBezTo>
                  <a:pt x="78" y="80"/>
                  <a:pt x="78" y="80"/>
                  <a:pt x="78" y="80"/>
                </a:cubicBezTo>
                <a:cubicBezTo>
                  <a:pt x="81" y="80"/>
                  <a:pt x="81" y="80"/>
                  <a:pt x="81" y="80"/>
                </a:cubicBezTo>
                <a:close/>
                <a:moveTo>
                  <a:pt x="74" y="76"/>
                </a:moveTo>
                <a:cubicBezTo>
                  <a:pt x="75" y="67"/>
                  <a:pt x="75" y="67"/>
                  <a:pt x="75" y="67"/>
                </a:cubicBezTo>
                <a:cubicBezTo>
                  <a:pt x="72" y="76"/>
                  <a:pt x="72" y="76"/>
                  <a:pt x="72" y="76"/>
                </a:cubicBezTo>
                <a:lnTo>
                  <a:pt x="74" y="7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雷盖体" panose="00000800000000000000" pitchFamily="2" charset="-122"/>
              <a:ea typeface="雷盖体" panose="00000800000000000000" pitchFamily="2" charset="-122"/>
              <a:sym typeface="雷盖体" panose="00000800000000000000" pitchFamily="2" charset="-122"/>
            </a:endParaRPr>
          </a:p>
        </p:txBody>
      </p:sp>
      <p:sp>
        <p:nvSpPr>
          <p:cNvPr id="15" name="Freeform 105">
            <a:extLst>
              <a:ext uri="{FF2B5EF4-FFF2-40B4-BE49-F238E27FC236}">
                <a16:creationId xmlns:a16="http://schemas.microsoft.com/office/drawing/2014/main" id="{3B0F463C-D50D-4244-A88A-94C4347D30B0}"/>
              </a:ext>
            </a:extLst>
          </p:cNvPr>
          <p:cNvSpPr>
            <a:spLocks noEditPoints="1"/>
          </p:cNvSpPr>
          <p:nvPr/>
        </p:nvSpPr>
        <p:spPr bwMode="auto">
          <a:xfrm>
            <a:off x="1449640" y="2198741"/>
            <a:ext cx="270508" cy="326987"/>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雷盖体" panose="00000800000000000000" pitchFamily="2" charset="-122"/>
              <a:ea typeface="雷盖体" panose="00000800000000000000" pitchFamily="2" charset="-122"/>
              <a:sym typeface="雷盖体" panose="00000800000000000000" pitchFamily="2" charset="-122"/>
            </a:endParaRPr>
          </a:p>
        </p:txBody>
      </p:sp>
      <p:sp>
        <p:nvSpPr>
          <p:cNvPr id="16" name="Oval 10">
            <a:extLst>
              <a:ext uri="{FF2B5EF4-FFF2-40B4-BE49-F238E27FC236}">
                <a16:creationId xmlns:a16="http://schemas.microsoft.com/office/drawing/2014/main" id="{3BDD87E3-99E0-48D0-9743-21C2B524EADD}"/>
              </a:ext>
            </a:extLst>
          </p:cNvPr>
          <p:cNvSpPr/>
          <p:nvPr/>
        </p:nvSpPr>
        <p:spPr>
          <a:xfrm>
            <a:off x="1276550" y="4443853"/>
            <a:ext cx="616689" cy="616689"/>
          </a:xfrm>
          <a:prstGeom prst="ellipse">
            <a:avLst/>
          </a:prstGeom>
          <a:solidFill>
            <a:srgbClr val="6BB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雷盖体" panose="00000800000000000000" pitchFamily="2" charset="-122"/>
              <a:ea typeface="雷盖体" panose="00000800000000000000" pitchFamily="2" charset="-122"/>
              <a:sym typeface="雷盖体" panose="00000800000000000000" pitchFamily="2" charset="-122"/>
            </a:endParaRPr>
          </a:p>
        </p:txBody>
      </p:sp>
      <p:sp>
        <p:nvSpPr>
          <p:cNvPr id="17" name="Freeform 71">
            <a:extLst>
              <a:ext uri="{FF2B5EF4-FFF2-40B4-BE49-F238E27FC236}">
                <a16:creationId xmlns:a16="http://schemas.microsoft.com/office/drawing/2014/main" id="{57950EEF-9F69-438A-A8A3-99D93FD9475F}"/>
              </a:ext>
            </a:extLst>
          </p:cNvPr>
          <p:cNvSpPr>
            <a:spLocks noEditPoints="1"/>
          </p:cNvSpPr>
          <p:nvPr/>
        </p:nvSpPr>
        <p:spPr bwMode="auto">
          <a:xfrm>
            <a:off x="1419913" y="4577066"/>
            <a:ext cx="329960" cy="349282"/>
          </a:xfrm>
          <a:custGeom>
            <a:avLst/>
            <a:gdLst>
              <a:gd name="T0" fmla="*/ 170 w 222"/>
              <a:gd name="T1" fmla="*/ 29 h 235"/>
              <a:gd name="T2" fmla="*/ 182 w 222"/>
              <a:gd name="T3" fmla="*/ 7 h 235"/>
              <a:gd name="T4" fmla="*/ 151 w 222"/>
              <a:gd name="T5" fmla="*/ 19 h 235"/>
              <a:gd name="T6" fmla="*/ 7 w 222"/>
              <a:gd name="T7" fmla="*/ 159 h 235"/>
              <a:gd name="T8" fmla="*/ 31 w 222"/>
              <a:gd name="T9" fmla="*/ 223 h 235"/>
              <a:gd name="T10" fmla="*/ 31 w 222"/>
              <a:gd name="T11" fmla="*/ 171 h 235"/>
              <a:gd name="T12" fmla="*/ 109 w 222"/>
              <a:gd name="T13" fmla="*/ 114 h 235"/>
              <a:gd name="T14" fmla="*/ 116 w 222"/>
              <a:gd name="T15" fmla="*/ 93 h 235"/>
              <a:gd name="T16" fmla="*/ 87 w 222"/>
              <a:gd name="T17" fmla="*/ 104 h 235"/>
              <a:gd name="T18" fmla="*/ 76 w 222"/>
              <a:gd name="T19" fmla="*/ 100 h 235"/>
              <a:gd name="T20" fmla="*/ 116 w 222"/>
              <a:gd name="T21" fmla="*/ 83 h 235"/>
              <a:gd name="T22" fmla="*/ 132 w 222"/>
              <a:gd name="T23" fmla="*/ 90 h 235"/>
              <a:gd name="T24" fmla="*/ 132 w 222"/>
              <a:gd name="T25" fmla="*/ 19 h 235"/>
              <a:gd name="T26" fmla="*/ 180 w 222"/>
              <a:gd name="T27" fmla="*/ 0 h 235"/>
              <a:gd name="T28" fmla="*/ 182 w 222"/>
              <a:gd name="T29" fmla="*/ 0 h 235"/>
              <a:gd name="T30" fmla="*/ 222 w 222"/>
              <a:gd name="T31" fmla="*/ 19 h 235"/>
              <a:gd name="T32" fmla="*/ 173 w 222"/>
              <a:gd name="T33" fmla="*/ 187 h 235"/>
              <a:gd name="T34" fmla="*/ 158 w 222"/>
              <a:gd name="T35" fmla="*/ 180 h 235"/>
              <a:gd name="T36" fmla="*/ 106 w 222"/>
              <a:gd name="T37" fmla="*/ 211 h 235"/>
              <a:gd name="T38" fmla="*/ 90 w 222"/>
              <a:gd name="T39" fmla="*/ 201 h 235"/>
              <a:gd name="T40" fmla="*/ 38 w 222"/>
              <a:gd name="T41" fmla="*/ 235 h 235"/>
              <a:gd name="T42" fmla="*/ 2 w 222"/>
              <a:gd name="T43" fmla="*/ 218 h 235"/>
              <a:gd name="T44" fmla="*/ 0 w 222"/>
              <a:gd name="T45" fmla="*/ 213 h 235"/>
              <a:gd name="T46" fmla="*/ 0 w 222"/>
              <a:gd name="T47" fmla="*/ 147 h 235"/>
              <a:gd name="T48" fmla="*/ 47 w 222"/>
              <a:gd name="T49" fmla="*/ 128 h 235"/>
              <a:gd name="T50" fmla="*/ 50 w 222"/>
              <a:gd name="T51" fmla="*/ 128 h 235"/>
              <a:gd name="T52" fmla="*/ 90 w 222"/>
              <a:gd name="T53" fmla="*/ 147 h 235"/>
              <a:gd name="T54" fmla="*/ 99 w 222"/>
              <a:gd name="T55" fmla="*/ 199 h 235"/>
              <a:gd name="T56" fmla="*/ 76 w 222"/>
              <a:gd name="T57" fmla="*/ 114 h 235"/>
              <a:gd name="T58" fmla="*/ 68 w 222"/>
              <a:gd name="T59" fmla="*/ 138 h 235"/>
              <a:gd name="T60" fmla="*/ 68 w 222"/>
              <a:gd name="T61" fmla="*/ 102 h 235"/>
              <a:gd name="T62" fmla="*/ 139 w 222"/>
              <a:gd name="T63" fmla="*/ 95 h 235"/>
              <a:gd name="T64" fmla="*/ 158 w 222"/>
              <a:gd name="T65" fmla="*/ 102 h 235"/>
              <a:gd name="T66" fmla="*/ 165 w 222"/>
              <a:gd name="T67" fmla="*/ 175 h 235"/>
              <a:gd name="T68" fmla="*/ 139 w 222"/>
              <a:gd name="T69" fmla="*/ 31 h 235"/>
              <a:gd name="T70" fmla="*/ 139 w 222"/>
              <a:gd name="T71" fmla="*/ 95 h 235"/>
              <a:gd name="T72" fmla="*/ 38 w 222"/>
              <a:gd name="T73" fmla="*/ 159 h 235"/>
              <a:gd name="T74" fmla="*/ 47 w 222"/>
              <a:gd name="T75" fmla="*/ 138 h 235"/>
              <a:gd name="T76" fmla="*/ 19 w 222"/>
              <a:gd name="T77" fmla="*/ 149 h 235"/>
              <a:gd name="T78" fmla="*/ 173 w 222"/>
              <a:gd name="T79" fmla="*/ 36 h 235"/>
              <a:gd name="T80" fmla="*/ 173 w 222"/>
              <a:gd name="T81" fmla="*/ 38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2" h="235">
                <a:moveTo>
                  <a:pt x="151" y="19"/>
                </a:moveTo>
                <a:lnTo>
                  <a:pt x="170" y="29"/>
                </a:lnTo>
                <a:lnTo>
                  <a:pt x="203" y="19"/>
                </a:lnTo>
                <a:lnTo>
                  <a:pt x="182" y="7"/>
                </a:lnTo>
                <a:lnTo>
                  <a:pt x="151" y="19"/>
                </a:lnTo>
                <a:lnTo>
                  <a:pt x="151" y="19"/>
                </a:lnTo>
                <a:close/>
                <a:moveTo>
                  <a:pt x="31" y="171"/>
                </a:moveTo>
                <a:lnTo>
                  <a:pt x="7" y="159"/>
                </a:lnTo>
                <a:lnTo>
                  <a:pt x="7" y="211"/>
                </a:lnTo>
                <a:lnTo>
                  <a:pt x="31" y="223"/>
                </a:lnTo>
                <a:lnTo>
                  <a:pt x="31" y="171"/>
                </a:lnTo>
                <a:lnTo>
                  <a:pt x="31" y="171"/>
                </a:lnTo>
                <a:close/>
                <a:moveTo>
                  <a:pt x="87" y="104"/>
                </a:moveTo>
                <a:lnTo>
                  <a:pt x="109" y="114"/>
                </a:lnTo>
                <a:lnTo>
                  <a:pt x="137" y="102"/>
                </a:lnTo>
                <a:lnTo>
                  <a:pt x="116" y="93"/>
                </a:lnTo>
                <a:lnTo>
                  <a:pt x="87" y="104"/>
                </a:lnTo>
                <a:lnTo>
                  <a:pt x="87" y="104"/>
                </a:lnTo>
                <a:close/>
                <a:moveTo>
                  <a:pt x="68" y="102"/>
                </a:moveTo>
                <a:lnTo>
                  <a:pt x="76" y="100"/>
                </a:lnTo>
                <a:lnTo>
                  <a:pt x="116" y="83"/>
                </a:lnTo>
                <a:lnTo>
                  <a:pt x="116" y="83"/>
                </a:lnTo>
                <a:lnTo>
                  <a:pt x="118" y="83"/>
                </a:lnTo>
                <a:lnTo>
                  <a:pt x="132" y="90"/>
                </a:lnTo>
                <a:lnTo>
                  <a:pt x="132" y="24"/>
                </a:lnTo>
                <a:lnTo>
                  <a:pt x="132" y="19"/>
                </a:lnTo>
                <a:lnTo>
                  <a:pt x="139" y="14"/>
                </a:lnTo>
                <a:lnTo>
                  <a:pt x="180" y="0"/>
                </a:lnTo>
                <a:lnTo>
                  <a:pt x="182" y="0"/>
                </a:lnTo>
                <a:lnTo>
                  <a:pt x="182" y="0"/>
                </a:lnTo>
                <a:lnTo>
                  <a:pt x="215" y="14"/>
                </a:lnTo>
                <a:lnTo>
                  <a:pt x="222" y="19"/>
                </a:lnTo>
                <a:lnTo>
                  <a:pt x="222" y="168"/>
                </a:lnTo>
                <a:lnTo>
                  <a:pt x="173" y="187"/>
                </a:lnTo>
                <a:lnTo>
                  <a:pt x="168" y="185"/>
                </a:lnTo>
                <a:lnTo>
                  <a:pt x="158" y="180"/>
                </a:lnTo>
                <a:lnTo>
                  <a:pt x="158" y="192"/>
                </a:lnTo>
                <a:lnTo>
                  <a:pt x="106" y="211"/>
                </a:lnTo>
                <a:lnTo>
                  <a:pt x="102" y="209"/>
                </a:lnTo>
                <a:lnTo>
                  <a:pt x="90" y="201"/>
                </a:lnTo>
                <a:lnTo>
                  <a:pt x="90" y="216"/>
                </a:lnTo>
                <a:lnTo>
                  <a:pt x="38" y="235"/>
                </a:lnTo>
                <a:lnTo>
                  <a:pt x="33" y="232"/>
                </a:lnTo>
                <a:lnTo>
                  <a:pt x="2" y="218"/>
                </a:lnTo>
                <a:lnTo>
                  <a:pt x="0" y="216"/>
                </a:lnTo>
                <a:lnTo>
                  <a:pt x="0" y="213"/>
                </a:lnTo>
                <a:lnTo>
                  <a:pt x="0" y="154"/>
                </a:lnTo>
                <a:lnTo>
                  <a:pt x="0" y="147"/>
                </a:lnTo>
                <a:lnTo>
                  <a:pt x="7" y="145"/>
                </a:lnTo>
                <a:lnTo>
                  <a:pt x="47" y="128"/>
                </a:lnTo>
                <a:lnTo>
                  <a:pt x="47" y="128"/>
                </a:lnTo>
                <a:lnTo>
                  <a:pt x="50" y="128"/>
                </a:lnTo>
                <a:lnTo>
                  <a:pt x="80" y="145"/>
                </a:lnTo>
                <a:lnTo>
                  <a:pt x="90" y="147"/>
                </a:lnTo>
                <a:lnTo>
                  <a:pt x="90" y="194"/>
                </a:lnTo>
                <a:lnTo>
                  <a:pt x="99" y="199"/>
                </a:lnTo>
                <a:lnTo>
                  <a:pt x="99" y="126"/>
                </a:lnTo>
                <a:lnTo>
                  <a:pt x="76" y="114"/>
                </a:lnTo>
                <a:lnTo>
                  <a:pt x="76" y="142"/>
                </a:lnTo>
                <a:lnTo>
                  <a:pt x="68" y="138"/>
                </a:lnTo>
                <a:lnTo>
                  <a:pt x="68" y="109"/>
                </a:lnTo>
                <a:lnTo>
                  <a:pt x="68" y="102"/>
                </a:lnTo>
                <a:lnTo>
                  <a:pt x="68" y="102"/>
                </a:lnTo>
                <a:close/>
                <a:moveTo>
                  <a:pt x="139" y="95"/>
                </a:moveTo>
                <a:lnTo>
                  <a:pt x="149" y="100"/>
                </a:lnTo>
                <a:lnTo>
                  <a:pt x="158" y="102"/>
                </a:lnTo>
                <a:lnTo>
                  <a:pt x="158" y="171"/>
                </a:lnTo>
                <a:lnTo>
                  <a:pt x="165" y="175"/>
                </a:lnTo>
                <a:lnTo>
                  <a:pt x="165" y="43"/>
                </a:lnTo>
                <a:lnTo>
                  <a:pt x="139" y="31"/>
                </a:lnTo>
                <a:lnTo>
                  <a:pt x="139" y="95"/>
                </a:lnTo>
                <a:lnTo>
                  <a:pt x="139" y="95"/>
                </a:lnTo>
                <a:close/>
                <a:moveTo>
                  <a:pt x="19" y="149"/>
                </a:moveTo>
                <a:lnTo>
                  <a:pt x="38" y="159"/>
                </a:lnTo>
                <a:lnTo>
                  <a:pt x="71" y="147"/>
                </a:lnTo>
                <a:lnTo>
                  <a:pt x="47" y="138"/>
                </a:lnTo>
                <a:lnTo>
                  <a:pt x="19" y="149"/>
                </a:lnTo>
                <a:lnTo>
                  <a:pt x="19" y="149"/>
                </a:lnTo>
                <a:close/>
                <a:moveTo>
                  <a:pt x="173" y="38"/>
                </a:moveTo>
                <a:lnTo>
                  <a:pt x="173" y="36"/>
                </a:lnTo>
                <a:lnTo>
                  <a:pt x="173" y="38"/>
                </a:lnTo>
                <a:lnTo>
                  <a:pt x="173" y="38"/>
                </a:lnTo>
                <a:lnTo>
                  <a:pt x="173" y="3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雷盖体" panose="00000800000000000000" pitchFamily="2" charset="-122"/>
              <a:ea typeface="雷盖体" panose="00000800000000000000" pitchFamily="2" charset="-122"/>
              <a:sym typeface="雷盖体" panose="00000800000000000000" pitchFamily="2" charset="-122"/>
            </a:endParaRPr>
          </a:p>
        </p:txBody>
      </p:sp>
      <p:pic>
        <p:nvPicPr>
          <p:cNvPr id="18" name="图片 17">
            <a:extLst>
              <a:ext uri="{FF2B5EF4-FFF2-40B4-BE49-F238E27FC236}">
                <a16:creationId xmlns:a16="http://schemas.microsoft.com/office/drawing/2014/main" id="{597FE9C5-01DB-454F-B732-DFC3F04DF32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6187506" y="1708356"/>
            <a:ext cx="4727944" cy="3441287"/>
          </a:xfrm>
          <a:prstGeom prst="rect">
            <a:avLst/>
          </a:prstGeom>
        </p:spPr>
      </p:pic>
    </p:spTree>
    <p:extLst>
      <p:ext uri="{BB962C8B-B14F-4D97-AF65-F5344CB8AC3E}">
        <p14:creationId xmlns:p14="http://schemas.microsoft.com/office/powerpoint/2010/main" val="31840502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750"/>
                                  </p:stCondLst>
                                  <p:iterate type="lt">
                                    <p:tmPct val="10000"/>
                                  </p:iterate>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8"/>
                                        </p:tgtEl>
                                        <p:attrNameLst>
                                          <p:attrName>ppt_y</p:attrName>
                                        </p:attrNameLst>
                                      </p:cBhvr>
                                      <p:tavLst>
                                        <p:tav tm="0">
                                          <p:val>
                                            <p:strVal val="#ppt_y"/>
                                          </p:val>
                                        </p:tav>
                                        <p:tav tm="100000">
                                          <p:val>
                                            <p:strVal val="#ppt_y"/>
                                          </p:val>
                                        </p:tav>
                                      </p:tavLst>
                                    </p:anim>
                                    <p:anim calcmode="lin" valueType="num">
                                      <p:cBhvr>
                                        <p:cTn id="16"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8"/>
                                        </p:tgtEl>
                                      </p:cBhvr>
                                    </p:animEffect>
                                  </p:childTnLst>
                                </p:cTn>
                              </p:par>
                            </p:childTnLst>
                          </p:cTn>
                        </p:par>
                        <p:par>
                          <p:cTn id="19" fill="hold">
                            <p:stCondLst>
                              <p:cond delay="1450"/>
                            </p:stCondLst>
                            <p:childTnLst>
                              <p:par>
                                <p:cTn id="20" presetID="42"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250"/>
                                        <p:tgtEl>
                                          <p:spTgt spid="12"/>
                                        </p:tgtEl>
                                      </p:cBhvr>
                                    </p:animEffect>
                                    <p:anim calcmode="lin" valueType="num">
                                      <p:cBhvr>
                                        <p:cTn id="23" dur="250" fill="hold"/>
                                        <p:tgtEl>
                                          <p:spTgt spid="12"/>
                                        </p:tgtEl>
                                        <p:attrNameLst>
                                          <p:attrName>ppt_x</p:attrName>
                                        </p:attrNameLst>
                                      </p:cBhvr>
                                      <p:tavLst>
                                        <p:tav tm="0">
                                          <p:val>
                                            <p:strVal val="#ppt_x"/>
                                          </p:val>
                                        </p:tav>
                                        <p:tav tm="100000">
                                          <p:val>
                                            <p:strVal val="#ppt_x"/>
                                          </p:val>
                                        </p:tav>
                                      </p:tavLst>
                                    </p:anim>
                                    <p:anim calcmode="lin" valueType="num">
                                      <p:cBhvr>
                                        <p:cTn id="24" dur="250" fill="hold"/>
                                        <p:tgtEl>
                                          <p:spTgt spid="1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250"/>
                                        <p:tgtEl>
                                          <p:spTgt spid="13"/>
                                        </p:tgtEl>
                                      </p:cBhvr>
                                    </p:animEffect>
                                    <p:anim calcmode="lin" valueType="num">
                                      <p:cBhvr>
                                        <p:cTn id="28" dur="250" fill="hold"/>
                                        <p:tgtEl>
                                          <p:spTgt spid="13"/>
                                        </p:tgtEl>
                                        <p:attrNameLst>
                                          <p:attrName>ppt_x</p:attrName>
                                        </p:attrNameLst>
                                      </p:cBhvr>
                                      <p:tavLst>
                                        <p:tav tm="0">
                                          <p:val>
                                            <p:strVal val="#ppt_x"/>
                                          </p:val>
                                        </p:tav>
                                        <p:tav tm="100000">
                                          <p:val>
                                            <p:strVal val="#ppt_x"/>
                                          </p:val>
                                        </p:tav>
                                      </p:tavLst>
                                    </p:anim>
                                    <p:anim calcmode="lin" valueType="num">
                                      <p:cBhvr>
                                        <p:cTn id="29" dur="250" fill="hold"/>
                                        <p:tgtEl>
                                          <p:spTgt spid="1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250"/>
                                        <p:tgtEl>
                                          <p:spTgt spid="14"/>
                                        </p:tgtEl>
                                      </p:cBhvr>
                                    </p:animEffect>
                                    <p:anim calcmode="lin" valueType="num">
                                      <p:cBhvr>
                                        <p:cTn id="33" dur="250" fill="hold"/>
                                        <p:tgtEl>
                                          <p:spTgt spid="14"/>
                                        </p:tgtEl>
                                        <p:attrNameLst>
                                          <p:attrName>ppt_x</p:attrName>
                                        </p:attrNameLst>
                                      </p:cBhvr>
                                      <p:tavLst>
                                        <p:tav tm="0">
                                          <p:val>
                                            <p:strVal val="#ppt_x"/>
                                          </p:val>
                                        </p:tav>
                                        <p:tav tm="100000">
                                          <p:val>
                                            <p:strVal val="#ppt_x"/>
                                          </p:val>
                                        </p:tav>
                                      </p:tavLst>
                                    </p:anim>
                                    <p:anim calcmode="lin" valueType="num">
                                      <p:cBhvr>
                                        <p:cTn id="34" dur="250" fill="hold"/>
                                        <p:tgtEl>
                                          <p:spTgt spid="1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250"/>
                                        <p:tgtEl>
                                          <p:spTgt spid="15"/>
                                        </p:tgtEl>
                                      </p:cBhvr>
                                    </p:animEffect>
                                    <p:anim calcmode="lin" valueType="num">
                                      <p:cBhvr>
                                        <p:cTn id="38" dur="250" fill="hold"/>
                                        <p:tgtEl>
                                          <p:spTgt spid="15"/>
                                        </p:tgtEl>
                                        <p:attrNameLst>
                                          <p:attrName>ppt_x</p:attrName>
                                        </p:attrNameLst>
                                      </p:cBhvr>
                                      <p:tavLst>
                                        <p:tav tm="0">
                                          <p:val>
                                            <p:strVal val="#ppt_x"/>
                                          </p:val>
                                        </p:tav>
                                        <p:tav tm="100000">
                                          <p:val>
                                            <p:strVal val="#ppt_x"/>
                                          </p:val>
                                        </p:tav>
                                      </p:tavLst>
                                    </p:anim>
                                    <p:anim calcmode="lin" valueType="num">
                                      <p:cBhvr>
                                        <p:cTn id="39" dur="250" fill="hold"/>
                                        <p:tgtEl>
                                          <p:spTgt spid="15"/>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250"/>
                                        <p:tgtEl>
                                          <p:spTgt spid="16"/>
                                        </p:tgtEl>
                                      </p:cBhvr>
                                    </p:animEffect>
                                    <p:anim calcmode="lin" valueType="num">
                                      <p:cBhvr>
                                        <p:cTn id="43" dur="250" fill="hold"/>
                                        <p:tgtEl>
                                          <p:spTgt spid="16"/>
                                        </p:tgtEl>
                                        <p:attrNameLst>
                                          <p:attrName>ppt_x</p:attrName>
                                        </p:attrNameLst>
                                      </p:cBhvr>
                                      <p:tavLst>
                                        <p:tav tm="0">
                                          <p:val>
                                            <p:strVal val="#ppt_x"/>
                                          </p:val>
                                        </p:tav>
                                        <p:tav tm="100000">
                                          <p:val>
                                            <p:strVal val="#ppt_x"/>
                                          </p:val>
                                        </p:tav>
                                      </p:tavLst>
                                    </p:anim>
                                    <p:anim calcmode="lin" valueType="num">
                                      <p:cBhvr>
                                        <p:cTn id="44" dur="250" fill="hold"/>
                                        <p:tgtEl>
                                          <p:spTgt spid="16"/>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250"/>
                                        <p:tgtEl>
                                          <p:spTgt spid="17"/>
                                        </p:tgtEl>
                                      </p:cBhvr>
                                    </p:animEffect>
                                    <p:anim calcmode="lin" valueType="num">
                                      <p:cBhvr>
                                        <p:cTn id="48" dur="250" fill="hold"/>
                                        <p:tgtEl>
                                          <p:spTgt spid="17"/>
                                        </p:tgtEl>
                                        <p:attrNameLst>
                                          <p:attrName>ppt_x</p:attrName>
                                        </p:attrNameLst>
                                      </p:cBhvr>
                                      <p:tavLst>
                                        <p:tav tm="0">
                                          <p:val>
                                            <p:strVal val="#ppt_x"/>
                                          </p:val>
                                        </p:tav>
                                        <p:tav tm="100000">
                                          <p:val>
                                            <p:strVal val="#ppt_x"/>
                                          </p:val>
                                        </p:tav>
                                      </p:tavLst>
                                    </p:anim>
                                    <p:anim calcmode="lin" valueType="num">
                                      <p:cBhvr>
                                        <p:cTn id="49" dur="250" fill="hold"/>
                                        <p:tgtEl>
                                          <p:spTgt spid="17"/>
                                        </p:tgtEl>
                                        <p:attrNameLst>
                                          <p:attrName>ppt_y</p:attrName>
                                        </p:attrNameLst>
                                      </p:cBhvr>
                                      <p:tavLst>
                                        <p:tav tm="0">
                                          <p:val>
                                            <p:strVal val="#ppt_y+.1"/>
                                          </p:val>
                                        </p:tav>
                                        <p:tav tm="100000">
                                          <p:val>
                                            <p:strVal val="#ppt_y"/>
                                          </p:val>
                                        </p:tav>
                                      </p:tavLst>
                                    </p:anim>
                                  </p:childTnLst>
                                </p:cTn>
                              </p:par>
                            </p:childTnLst>
                          </p:cTn>
                        </p:par>
                        <p:par>
                          <p:cTn id="50" fill="hold">
                            <p:stCondLst>
                              <p:cond delay="1700"/>
                            </p:stCondLst>
                            <p:childTnLst>
                              <p:par>
                                <p:cTn id="51" presetID="10" presetClass="entr" presetSubtype="0" fill="hold" grpId="0" nodeType="after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500"/>
                                        <p:tgtEl>
                                          <p:spTgt spid="5"/>
                                        </p:tgtEl>
                                      </p:cBhvr>
                                    </p:animEffect>
                                  </p:childTnLst>
                                </p:cTn>
                              </p:par>
                            </p:childTnLst>
                          </p:cTn>
                        </p:par>
                        <p:par>
                          <p:cTn id="54" fill="hold">
                            <p:stCondLst>
                              <p:cond delay="2200"/>
                            </p:stCondLst>
                            <p:childTnLst>
                              <p:par>
                                <p:cTn id="55" presetID="10" presetClass="entr" presetSubtype="0" fill="hold" grpId="0" nodeType="after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500"/>
                                        <p:tgtEl>
                                          <p:spTgt spid="7"/>
                                        </p:tgtEl>
                                      </p:cBhvr>
                                    </p:animEffect>
                                  </p:childTnLst>
                                </p:cTn>
                              </p:par>
                            </p:childTnLst>
                          </p:cTn>
                        </p:par>
                        <p:par>
                          <p:cTn id="58" fill="hold">
                            <p:stCondLst>
                              <p:cond delay="2700"/>
                            </p:stCondLst>
                            <p:childTnLst>
                              <p:par>
                                <p:cTn id="59" presetID="10" presetClass="entr" presetSubtype="0"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500"/>
                                        <p:tgtEl>
                                          <p:spTgt spid="10"/>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nodeType="click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barn(inVertical)">
                                      <p:cBhvr>
                                        <p:cTn id="6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7" grpId="0"/>
      <p:bldP spid="10" grpId="0"/>
      <p:bldP spid="12" grpId="0" animBg="1"/>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6" name="图片 5"/>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0" y="0"/>
            <a:ext cx="3279228" cy="6858000"/>
          </a:xfrm>
          <a:prstGeom prst="rect">
            <a:avLst/>
          </a:prstGeom>
        </p:spPr>
      </p:pic>
      <p:pic>
        <p:nvPicPr>
          <p:cNvPr id="13" name="图片 12"/>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7520152" y="0"/>
            <a:ext cx="4671848" cy="6858000"/>
          </a:xfrm>
          <a:prstGeom prst="rect">
            <a:avLst/>
          </a:prstGeom>
        </p:spPr>
      </p:pic>
      <p:pic>
        <p:nvPicPr>
          <p:cNvPr id="3" name="图片 2"/>
          <p:cNvPicPr>
            <a:picLocks noChangeAspect="1"/>
          </p:cNvPicPr>
          <p:nvPr/>
        </p:nvPicPr>
        <p:blipFill rotWithShape="1">
          <a:blip r:embed="rId7" cstate="print">
            <a:extLst>
              <a:ext uri="{28A0092B-C50C-407E-A947-70E740481C1C}">
                <a14:useLocalDpi xmlns:a14="http://schemas.microsoft.com/office/drawing/2010/main" val="0"/>
              </a:ext>
            </a:extLst>
          </a:blip>
          <a:srcRect t="33584" b="10564"/>
          <a:stretch/>
        </p:blipFill>
        <p:spPr>
          <a:xfrm>
            <a:off x="3169197" y="4300036"/>
            <a:ext cx="5853606" cy="2692261"/>
          </a:xfrm>
          <a:prstGeom prst="rect">
            <a:avLst/>
          </a:prstGeom>
        </p:spPr>
      </p:pic>
      <p:pic>
        <p:nvPicPr>
          <p:cNvPr id="4" name="Picture 3">
            <a:extLst>
              <a:ext uri="{FF2B5EF4-FFF2-40B4-BE49-F238E27FC236}">
                <a16:creationId xmlns:a16="http://schemas.microsoft.com/office/drawing/2014/main" id="{7FF452D8-F524-6FEC-048A-453724A5E9AA}"/>
              </a:ext>
            </a:extLst>
          </p:cNvPr>
          <p:cNvPicPr>
            <a:picLocks noChangeAspect="1"/>
          </p:cNvPicPr>
          <p:nvPr/>
        </p:nvPicPr>
        <p:blipFill>
          <a:blip r:embed="rId8"/>
          <a:stretch>
            <a:fillRect/>
          </a:stretch>
        </p:blipFill>
        <p:spPr>
          <a:xfrm>
            <a:off x="1633341" y="2597828"/>
            <a:ext cx="8925318" cy="1926503"/>
          </a:xfrm>
          <a:prstGeom prst="rect">
            <a:avLst/>
          </a:prstGeom>
        </p:spPr>
      </p:pic>
    </p:spTree>
    <p:extLst>
      <p:ext uri="{BB962C8B-B14F-4D97-AF65-F5344CB8AC3E}">
        <p14:creationId xmlns:p14="http://schemas.microsoft.com/office/powerpoint/2010/main" val="18997140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80">
                                          <p:stCondLst>
                                            <p:cond delay="0"/>
                                          </p:stCondLst>
                                        </p:cTn>
                                        <p:tgtEl>
                                          <p:spTgt spid="15"/>
                                        </p:tgtEl>
                                      </p:cBhvr>
                                    </p:animEffect>
                                    <p:anim calcmode="lin" valueType="num">
                                      <p:cBhvr>
                                        <p:cTn id="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3" dur="26">
                                          <p:stCondLst>
                                            <p:cond delay="650"/>
                                          </p:stCondLst>
                                        </p:cTn>
                                        <p:tgtEl>
                                          <p:spTgt spid="15"/>
                                        </p:tgtEl>
                                      </p:cBhvr>
                                      <p:to x="100000" y="60000"/>
                                    </p:animScale>
                                    <p:animScale>
                                      <p:cBhvr>
                                        <p:cTn id="14" dur="166" decel="50000">
                                          <p:stCondLst>
                                            <p:cond delay="676"/>
                                          </p:stCondLst>
                                        </p:cTn>
                                        <p:tgtEl>
                                          <p:spTgt spid="15"/>
                                        </p:tgtEl>
                                      </p:cBhvr>
                                      <p:to x="100000" y="100000"/>
                                    </p:animScale>
                                    <p:animScale>
                                      <p:cBhvr>
                                        <p:cTn id="15" dur="26">
                                          <p:stCondLst>
                                            <p:cond delay="1312"/>
                                          </p:stCondLst>
                                        </p:cTn>
                                        <p:tgtEl>
                                          <p:spTgt spid="15"/>
                                        </p:tgtEl>
                                      </p:cBhvr>
                                      <p:to x="100000" y="80000"/>
                                    </p:animScale>
                                    <p:animScale>
                                      <p:cBhvr>
                                        <p:cTn id="16" dur="166" decel="50000">
                                          <p:stCondLst>
                                            <p:cond delay="1338"/>
                                          </p:stCondLst>
                                        </p:cTn>
                                        <p:tgtEl>
                                          <p:spTgt spid="15"/>
                                        </p:tgtEl>
                                      </p:cBhvr>
                                      <p:to x="100000" y="100000"/>
                                    </p:animScale>
                                    <p:animScale>
                                      <p:cBhvr>
                                        <p:cTn id="17" dur="26">
                                          <p:stCondLst>
                                            <p:cond delay="1642"/>
                                          </p:stCondLst>
                                        </p:cTn>
                                        <p:tgtEl>
                                          <p:spTgt spid="15"/>
                                        </p:tgtEl>
                                      </p:cBhvr>
                                      <p:to x="100000" y="90000"/>
                                    </p:animScale>
                                    <p:animScale>
                                      <p:cBhvr>
                                        <p:cTn id="18" dur="166" decel="50000">
                                          <p:stCondLst>
                                            <p:cond delay="1668"/>
                                          </p:stCondLst>
                                        </p:cTn>
                                        <p:tgtEl>
                                          <p:spTgt spid="15"/>
                                        </p:tgtEl>
                                      </p:cBhvr>
                                      <p:to x="100000" y="100000"/>
                                    </p:animScale>
                                    <p:animScale>
                                      <p:cBhvr>
                                        <p:cTn id="19" dur="26">
                                          <p:stCondLst>
                                            <p:cond delay="1808"/>
                                          </p:stCondLst>
                                        </p:cTn>
                                        <p:tgtEl>
                                          <p:spTgt spid="15"/>
                                        </p:tgtEl>
                                      </p:cBhvr>
                                      <p:to x="100000" y="95000"/>
                                    </p:animScale>
                                    <p:animScale>
                                      <p:cBhvr>
                                        <p:cTn id="20" dur="166" decel="50000">
                                          <p:stCondLst>
                                            <p:cond delay="1834"/>
                                          </p:stCondLst>
                                        </p:cTn>
                                        <p:tgtEl>
                                          <p:spTgt spid="15"/>
                                        </p:tgtEl>
                                      </p:cBhvr>
                                      <p:to x="100000" y="100000"/>
                                    </p:animScale>
                                  </p:childTnLst>
                                </p:cTn>
                              </p:par>
                              <p:par>
                                <p:cTn id="21" presetID="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anim calcmode="lin" valueType="num">
                                      <p:cBhvr>
                                        <p:cTn id="38" dur="1000" fill="hold"/>
                                        <p:tgtEl>
                                          <p:spTgt spid="4"/>
                                        </p:tgtEl>
                                        <p:attrNameLst>
                                          <p:attrName>ppt_x</p:attrName>
                                        </p:attrNameLst>
                                      </p:cBhvr>
                                      <p:tavLst>
                                        <p:tav tm="0">
                                          <p:val>
                                            <p:strVal val="#ppt_x"/>
                                          </p:val>
                                        </p:tav>
                                        <p:tav tm="100000">
                                          <p:val>
                                            <p:strVal val="#ppt_x"/>
                                          </p:val>
                                        </p:tav>
                                      </p:tavLst>
                                    </p:anim>
                                    <p:anim calcmode="lin" valueType="num">
                                      <p:cBhvr>
                                        <p:cTn id="3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41622" y="1165848"/>
            <a:ext cx="6096012" cy="6096012"/>
          </a:xfrm>
          <a:prstGeom prst="rect">
            <a:avLst/>
          </a:prstGeom>
        </p:spPr>
      </p:pic>
      <p:pic>
        <p:nvPicPr>
          <p:cNvPr id="3"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27860" y="-266700"/>
            <a:ext cx="6858000" cy="6858000"/>
          </a:xfrm>
          <a:prstGeom prst="rect">
            <a:avLst/>
          </a:prstGeom>
        </p:spPr>
      </p:pic>
      <p:pic>
        <p:nvPicPr>
          <p:cNvPr id="5" name="图片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8737600" y="3403600"/>
            <a:ext cx="3454400" cy="3454400"/>
          </a:xfrm>
          <a:prstGeom prst="rect">
            <a:avLst/>
          </a:prstGeom>
        </p:spPr>
      </p:pic>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01688" y="1964647"/>
            <a:ext cx="4750518" cy="3166153"/>
          </a:xfrm>
          <a:prstGeom prst="rect">
            <a:avLst/>
          </a:prstGeom>
        </p:spPr>
      </p:pic>
    </p:spTree>
    <p:extLst>
      <p:ext uri="{BB962C8B-B14F-4D97-AF65-F5344CB8AC3E}">
        <p14:creationId xmlns:p14="http://schemas.microsoft.com/office/powerpoint/2010/main" val="32847935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sp>
        <p:nvSpPr>
          <p:cNvPr id="30" name="TextBox 4">
            <a:extLst>
              <a:ext uri="{FF2B5EF4-FFF2-40B4-BE49-F238E27FC236}">
                <a16:creationId xmlns:a16="http://schemas.microsoft.com/office/drawing/2014/main" id="{BE649AEE-05B9-4B29-B114-E28D8948B230}"/>
              </a:ext>
            </a:extLst>
          </p:cNvPr>
          <p:cNvSpPr txBox="1"/>
          <p:nvPr/>
        </p:nvSpPr>
        <p:spPr>
          <a:xfrm>
            <a:off x="754581" y="1116571"/>
            <a:ext cx="10912411" cy="1200329"/>
          </a:xfrm>
          <a:prstGeom prst="rect">
            <a:avLst/>
          </a:prstGeom>
          <a:solidFill>
            <a:schemeClr val="accent1">
              <a:lumMod val="75000"/>
            </a:schemeClr>
          </a:solidFill>
        </p:spPr>
        <p:txBody>
          <a:bodyPr vert="horz" wrap="none" rtlCol="0">
            <a:spAutoFit/>
          </a:bodyPr>
          <a:lstStyle/>
          <a:p>
            <a:r>
              <a:rPr lang="vi-VN" sz="3600" dirty="0">
                <a:solidFill>
                  <a:schemeClr val="bg1"/>
                </a:solidFill>
                <a:latin typeface="Cambria" panose="02040503050406030204" pitchFamily="18" charset="0"/>
                <a:ea typeface="Cambria" panose="02040503050406030204" pitchFamily="18" charset="0"/>
              </a:rPr>
              <a:t>Nhà em có một vườn cây có 34 cây bưởi và 56 cây cam.</a:t>
            </a:r>
            <a:endParaRPr lang="en-US" sz="3600" dirty="0">
              <a:solidFill>
                <a:schemeClr val="bg1"/>
              </a:solidFill>
              <a:latin typeface="Cambria" panose="02040503050406030204" pitchFamily="18" charset="0"/>
              <a:ea typeface="Cambria" panose="02040503050406030204" pitchFamily="18" charset="0"/>
            </a:endParaRPr>
          </a:p>
          <a:p>
            <a:r>
              <a:rPr lang="vi-VN" sz="3600" dirty="0">
                <a:solidFill>
                  <a:schemeClr val="bg1"/>
                </a:solidFill>
                <a:latin typeface="Cambria" panose="02040503050406030204" pitchFamily="18" charset="0"/>
                <a:ea typeface="Cambria" panose="02040503050406030204" pitchFamily="18" charset="0"/>
              </a:rPr>
              <a:t>Tỉ số của số cây bưởi và số cây cam là?</a:t>
            </a:r>
            <a:endParaRPr lang="en-VN" sz="3600" dirty="0">
              <a:solidFill>
                <a:schemeClr val="bg1"/>
              </a:solidFill>
              <a:latin typeface="Cambria" panose="02040503050406030204" pitchFamily="18" charset="0"/>
              <a:ea typeface="Cambria" panose="02040503050406030204" pitchFamily="18" charset="0"/>
            </a:endParaRPr>
          </a:p>
        </p:txBody>
      </p:sp>
      <p:pic>
        <p:nvPicPr>
          <p:cNvPr id="32" name="图片 31"/>
          <p:cNvPicPr>
            <a:picLocks noChangeAspect="1"/>
          </p:cNvPicPr>
          <p:nvPr/>
        </p:nvPicPr>
        <p:blipFill rotWithShape="1">
          <a:blip r:embed="rId6" cstate="print">
            <a:extLst>
              <a:ext uri="{28A0092B-C50C-407E-A947-70E740481C1C}">
                <a14:useLocalDpi xmlns:a14="http://schemas.microsoft.com/office/drawing/2010/main" val="0"/>
              </a:ext>
            </a:extLst>
          </a:blip>
          <a:srcRect l="25016" t="54798" r="5937"/>
          <a:stretch/>
        </p:blipFill>
        <p:spPr>
          <a:xfrm rot="5400000">
            <a:off x="365656" y="3475575"/>
            <a:ext cx="3225803" cy="3099932"/>
          </a:xfrm>
          <a:prstGeom prst="rect">
            <a:avLst/>
          </a:prstGeom>
        </p:spPr>
      </p:pic>
      <p:pic>
        <p:nvPicPr>
          <p:cNvPr id="33" name="图片 32"/>
          <p:cNvPicPr>
            <a:picLocks noChangeAspect="1"/>
          </p:cNvPicPr>
          <p:nvPr/>
        </p:nvPicPr>
        <p:blipFill rotWithShape="1">
          <a:blip r:embed="rId6" cstate="print">
            <a:extLst>
              <a:ext uri="{28A0092B-C50C-407E-A947-70E740481C1C}">
                <a14:useLocalDpi xmlns:a14="http://schemas.microsoft.com/office/drawing/2010/main" val="0"/>
              </a:ext>
            </a:extLst>
          </a:blip>
          <a:srcRect t="17590" r="4793" b="45929"/>
          <a:stretch/>
        </p:blipFill>
        <p:spPr>
          <a:xfrm rot="5400000">
            <a:off x="8755187" y="3446587"/>
            <a:ext cx="4447926" cy="2501900"/>
          </a:xfrm>
          <a:prstGeom prst="rect">
            <a:avLst/>
          </a:prstGeom>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6F711D3B-CBA1-53E3-1485-272634CF350B}"/>
                  </a:ext>
                </a:extLst>
              </p:cNvPr>
              <p:cNvSpPr txBox="1"/>
              <p:nvPr/>
            </p:nvSpPr>
            <p:spPr>
              <a:xfrm>
                <a:off x="3393440" y="2641600"/>
                <a:ext cx="4500880" cy="2173865"/>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f>
                        <m:fPr>
                          <m:ctrlPr>
                            <a:rPr lang="en-US" sz="7200" i="1" smtClean="0">
                              <a:solidFill>
                                <a:srgbClr val="FF0000"/>
                              </a:solidFill>
                              <a:effectLst/>
                              <a:latin typeface="Cambria Math" panose="02040503050406030204" pitchFamily="18" charset="0"/>
                            </a:rPr>
                          </m:ctrlPr>
                        </m:fPr>
                        <m:num>
                          <m:r>
                            <a:rPr lang="nl-NL" sz="72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34</m:t>
                          </m:r>
                        </m:num>
                        <m:den>
                          <m:r>
                            <a:rPr lang="nl-NL" sz="72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56</m:t>
                          </m:r>
                        </m:den>
                      </m:f>
                    </m:oMath>
                  </m:oMathPara>
                </a14:m>
                <a:endParaRPr lang="en-US" sz="7200" dirty="0">
                  <a:solidFill>
                    <a:srgbClr val="FF0000"/>
                  </a:solidFill>
                </a:endParaRPr>
              </a:p>
            </p:txBody>
          </p:sp>
        </mc:Choice>
        <mc:Fallback xmlns="">
          <p:sp>
            <p:nvSpPr>
              <p:cNvPr id="2" name="TextBox 1">
                <a:extLst>
                  <a:ext uri="{FF2B5EF4-FFF2-40B4-BE49-F238E27FC236}">
                    <a16:creationId xmlns:a16="http://schemas.microsoft.com/office/drawing/2014/main" id="{6F711D3B-CBA1-53E3-1485-272634CF350B}"/>
                  </a:ext>
                </a:extLst>
              </p:cNvPr>
              <p:cNvSpPr txBox="1">
                <a:spLocks noRot="1" noChangeAspect="1" noMove="1" noResize="1" noEditPoints="1" noAdjustHandles="1" noChangeArrowheads="1" noChangeShapeType="1" noTextEdit="1"/>
              </p:cNvSpPr>
              <p:nvPr/>
            </p:nvSpPr>
            <p:spPr>
              <a:xfrm>
                <a:off x="3393440" y="2641600"/>
                <a:ext cx="4500880" cy="2173865"/>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59627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sp>
        <p:nvSpPr>
          <p:cNvPr id="30" name="TextBox 4">
            <a:extLst>
              <a:ext uri="{FF2B5EF4-FFF2-40B4-BE49-F238E27FC236}">
                <a16:creationId xmlns:a16="http://schemas.microsoft.com/office/drawing/2014/main" id="{BE649AEE-05B9-4B29-B114-E28D8948B230}"/>
              </a:ext>
            </a:extLst>
          </p:cNvPr>
          <p:cNvSpPr txBox="1"/>
          <p:nvPr/>
        </p:nvSpPr>
        <p:spPr>
          <a:xfrm>
            <a:off x="1309927" y="1238491"/>
            <a:ext cx="9352432" cy="769441"/>
          </a:xfrm>
          <a:prstGeom prst="rect">
            <a:avLst/>
          </a:prstGeom>
          <a:solidFill>
            <a:schemeClr val="accent1">
              <a:lumMod val="75000"/>
            </a:schemeClr>
          </a:solidFill>
        </p:spPr>
        <p:txBody>
          <a:bodyPr vert="horz" wrap="none" rtlCol="0">
            <a:spAutoFit/>
          </a:bodyPr>
          <a:lstStyle/>
          <a:p>
            <a:pPr lvl="0" algn="ctr"/>
            <a:r>
              <a:rPr lang="vi-VN" sz="4400" dirty="0">
                <a:solidFill>
                  <a:prstClr val="white"/>
                </a:solidFill>
                <a:latin typeface="Cambria" panose="02040503050406030204" pitchFamily="18" charset="0"/>
                <a:ea typeface="Cambria" panose="02040503050406030204" pitchFamily="18" charset="0"/>
              </a:rPr>
              <a:t>Tỉ số của số cây cam và số cây bưởi là?</a:t>
            </a:r>
            <a:endParaRPr kumimoji="0" lang="en-VN" sz="4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pic>
        <p:nvPicPr>
          <p:cNvPr id="32" name="图片 31"/>
          <p:cNvPicPr>
            <a:picLocks noChangeAspect="1"/>
          </p:cNvPicPr>
          <p:nvPr/>
        </p:nvPicPr>
        <p:blipFill rotWithShape="1">
          <a:blip r:embed="rId6" cstate="print">
            <a:extLst>
              <a:ext uri="{28A0092B-C50C-407E-A947-70E740481C1C}">
                <a14:useLocalDpi xmlns:a14="http://schemas.microsoft.com/office/drawing/2010/main" val="0"/>
              </a:ext>
            </a:extLst>
          </a:blip>
          <a:srcRect l="25016" t="54798" r="5937"/>
          <a:stretch/>
        </p:blipFill>
        <p:spPr>
          <a:xfrm rot="5400000">
            <a:off x="365656" y="3475575"/>
            <a:ext cx="3225803" cy="3099932"/>
          </a:xfrm>
          <a:prstGeom prst="rect">
            <a:avLst/>
          </a:prstGeom>
        </p:spPr>
      </p:pic>
      <p:pic>
        <p:nvPicPr>
          <p:cNvPr id="33" name="图片 32"/>
          <p:cNvPicPr>
            <a:picLocks noChangeAspect="1"/>
          </p:cNvPicPr>
          <p:nvPr/>
        </p:nvPicPr>
        <p:blipFill rotWithShape="1">
          <a:blip r:embed="rId6" cstate="print">
            <a:extLst>
              <a:ext uri="{28A0092B-C50C-407E-A947-70E740481C1C}">
                <a14:useLocalDpi xmlns:a14="http://schemas.microsoft.com/office/drawing/2010/main" val="0"/>
              </a:ext>
            </a:extLst>
          </a:blip>
          <a:srcRect t="17590" r="4793" b="45929"/>
          <a:stretch/>
        </p:blipFill>
        <p:spPr>
          <a:xfrm rot="5400000">
            <a:off x="8755187" y="3446587"/>
            <a:ext cx="4447926" cy="2501900"/>
          </a:xfrm>
          <a:prstGeom prst="rect">
            <a:avLst/>
          </a:prstGeom>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6F711D3B-CBA1-53E3-1485-272634CF350B}"/>
                  </a:ext>
                </a:extLst>
              </p:cNvPr>
              <p:cNvSpPr txBox="1"/>
              <p:nvPr/>
            </p:nvSpPr>
            <p:spPr>
              <a:xfrm>
                <a:off x="3393440" y="2641600"/>
                <a:ext cx="4500880" cy="22694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f>
                        <m:fPr>
                          <m:ctrlPr>
                            <a:rPr kumimoji="0" lang="en-US" sz="7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a:rPr kumimoji="0" lang="en-US" sz="7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56</m:t>
                          </m:r>
                        </m:num>
                        <m:den>
                          <m:r>
                            <a:rPr kumimoji="0" lang="en-US" sz="7200" b="0" i="1" u="none" strike="noStrike" kern="1200" cap="none" spc="0" normalizeH="0" baseline="0" noProof="0" smtClean="0">
                              <a:ln>
                                <a:noFill/>
                              </a:ln>
                              <a:solidFill>
                                <a:srgbClr val="FF0000"/>
                              </a:solidFill>
                              <a:effectLst/>
                              <a:uLnTx/>
                              <a:uFillTx/>
                              <a:latin typeface="Cambria Math" panose="02040503050406030204" pitchFamily="18" charset="0"/>
                              <a:ea typeface="Calibri" panose="020F0502020204030204" pitchFamily="34" charset="0"/>
                              <a:cs typeface="Times New Roman" panose="02020603050405020304" pitchFamily="18" charset="0"/>
                            </a:rPr>
                            <m:t>34</m:t>
                          </m:r>
                        </m:den>
                      </m:f>
                    </m:oMath>
                  </m:oMathPara>
                </a14:m>
                <a:endParaRPr kumimoji="0" lang="en-US" sz="7200" b="0" i="0" u="none" strike="noStrike" kern="1200" cap="none" spc="0" normalizeH="0" baseline="0" noProof="0" dirty="0">
                  <a:ln>
                    <a:noFill/>
                  </a:ln>
                  <a:solidFill>
                    <a:srgbClr val="FF0000"/>
                  </a:solidFill>
                  <a:effectLst/>
                  <a:uLnTx/>
                  <a:uFillTx/>
                  <a:latin typeface="等线" panose="020F0502020204030204"/>
                  <a:ea typeface="+mn-ea"/>
                  <a:cs typeface="+mn-cs"/>
                </a:endParaRPr>
              </a:p>
            </p:txBody>
          </p:sp>
        </mc:Choice>
        <mc:Fallback xmlns="">
          <p:sp>
            <p:nvSpPr>
              <p:cNvPr id="2" name="TextBox 1">
                <a:extLst>
                  <a:ext uri="{FF2B5EF4-FFF2-40B4-BE49-F238E27FC236}">
                    <a16:creationId xmlns:a16="http://schemas.microsoft.com/office/drawing/2014/main" id="{6F711D3B-CBA1-53E3-1485-272634CF350B}"/>
                  </a:ext>
                </a:extLst>
              </p:cNvPr>
              <p:cNvSpPr txBox="1">
                <a:spLocks noRot="1" noChangeAspect="1" noMove="1" noResize="1" noEditPoints="1" noAdjustHandles="1" noChangeArrowheads="1" noChangeShapeType="1" noTextEdit="1"/>
              </p:cNvSpPr>
              <p:nvPr/>
            </p:nvSpPr>
            <p:spPr>
              <a:xfrm>
                <a:off x="3393440" y="2641600"/>
                <a:ext cx="4500880" cy="2269467"/>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092827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sp>
        <p:nvSpPr>
          <p:cNvPr id="30" name="TextBox 4">
            <a:extLst>
              <a:ext uri="{FF2B5EF4-FFF2-40B4-BE49-F238E27FC236}">
                <a16:creationId xmlns:a16="http://schemas.microsoft.com/office/drawing/2014/main" id="{BE649AEE-05B9-4B29-B114-E28D8948B230}"/>
              </a:ext>
            </a:extLst>
          </p:cNvPr>
          <p:cNvSpPr txBox="1"/>
          <p:nvPr/>
        </p:nvSpPr>
        <p:spPr>
          <a:xfrm>
            <a:off x="780301" y="954011"/>
            <a:ext cx="10568420" cy="1446550"/>
          </a:xfrm>
          <a:prstGeom prst="rect">
            <a:avLst/>
          </a:prstGeom>
          <a:solidFill>
            <a:schemeClr val="accent1">
              <a:lumMod val="75000"/>
            </a:schemeClr>
          </a:solidFill>
        </p:spPr>
        <p:txBody>
          <a:bodyPr vert="horz" wrap="square" rtlCol="0">
            <a:spAutoFit/>
          </a:bodyPr>
          <a:lstStyle/>
          <a:p>
            <a:pPr lvl="0" algn="ctr"/>
            <a:r>
              <a:rPr lang="vi-VN" sz="4400" dirty="0">
                <a:solidFill>
                  <a:prstClr val="white"/>
                </a:solidFill>
                <a:latin typeface="Cambria" panose="02040503050406030204" pitchFamily="18" charset="0"/>
                <a:ea typeface="Cambria" panose="02040503050406030204" pitchFamily="18" charset="0"/>
              </a:rPr>
              <a:t>Tỉ số của số cây bưởi và tổng số cây có trong vườn là?</a:t>
            </a:r>
            <a:endParaRPr kumimoji="0" lang="en-VN" sz="4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32" name="图片 31"/>
          <p:cNvPicPr>
            <a:picLocks noChangeAspect="1"/>
          </p:cNvPicPr>
          <p:nvPr/>
        </p:nvPicPr>
        <p:blipFill rotWithShape="1">
          <a:blip r:embed="rId6" cstate="print">
            <a:extLst>
              <a:ext uri="{28A0092B-C50C-407E-A947-70E740481C1C}">
                <a14:useLocalDpi xmlns:a14="http://schemas.microsoft.com/office/drawing/2010/main" val="0"/>
              </a:ext>
            </a:extLst>
          </a:blip>
          <a:srcRect l="25016" t="54798" r="5937"/>
          <a:stretch/>
        </p:blipFill>
        <p:spPr>
          <a:xfrm rot="5400000">
            <a:off x="365656" y="3475575"/>
            <a:ext cx="3225803" cy="3099932"/>
          </a:xfrm>
          <a:prstGeom prst="rect">
            <a:avLst/>
          </a:prstGeom>
        </p:spPr>
      </p:pic>
      <p:pic>
        <p:nvPicPr>
          <p:cNvPr id="33" name="图片 32"/>
          <p:cNvPicPr>
            <a:picLocks noChangeAspect="1"/>
          </p:cNvPicPr>
          <p:nvPr/>
        </p:nvPicPr>
        <p:blipFill rotWithShape="1">
          <a:blip r:embed="rId6" cstate="print">
            <a:extLst>
              <a:ext uri="{28A0092B-C50C-407E-A947-70E740481C1C}">
                <a14:useLocalDpi xmlns:a14="http://schemas.microsoft.com/office/drawing/2010/main" val="0"/>
              </a:ext>
            </a:extLst>
          </a:blip>
          <a:srcRect t="17590" r="4793" b="45929"/>
          <a:stretch/>
        </p:blipFill>
        <p:spPr>
          <a:xfrm rot="5400000">
            <a:off x="8755187" y="3446587"/>
            <a:ext cx="4447926" cy="2501900"/>
          </a:xfrm>
          <a:prstGeom prst="rect">
            <a:avLst/>
          </a:prstGeom>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6F711D3B-CBA1-53E3-1485-272634CF350B}"/>
                  </a:ext>
                </a:extLst>
              </p:cNvPr>
              <p:cNvSpPr txBox="1"/>
              <p:nvPr/>
            </p:nvSpPr>
            <p:spPr>
              <a:xfrm>
                <a:off x="3393440" y="2641600"/>
                <a:ext cx="4500880" cy="21738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f>
                        <m:fPr>
                          <m:ctrlPr>
                            <a:rPr kumimoji="0" lang="en-US" sz="7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a:rPr kumimoji="0" lang="en-US" sz="7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34</m:t>
                          </m:r>
                        </m:num>
                        <m:den>
                          <m:r>
                            <a:rPr kumimoji="0" lang="en-US" sz="7200" b="0" i="1" u="none" strike="noStrike" kern="1200" cap="none" spc="0" normalizeH="0" baseline="0" noProof="0" smtClean="0">
                              <a:ln>
                                <a:noFill/>
                              </a:ln>
                              <a:solidFill>
                                <a:srgbClr val="FF0000"/>
                              </a:solidFill>
                              <a:effectLst/>
                              <a:uLnTx/>
                              <a:uFillTx/>
                              <a:latin typeface="Cambria Math" panose="02040503050406030204" pitchFamily="18" charset="0"/>
                              <a:ea typeface="Calibri" panose="020F0502020204030204" pitchFamily="34" charset="0"/>
                              <a:cs typeface="Times New Roman" panose="02020603050405020304" pitchFamily="18" charset="0"/>
                            </a:rPr>
                            <m:t>90</m:t>
                          </m:r>
                        </m:den>
                      </m:f>
                    </m:oMath>
                  </m:oMathPara>
                </a14:m>
                <a:endParaRPr kumimoji="0" lang="en-US" sz="7200" b="0" i="0" u="none" strike="noStrike" kern="1200" cap="none" spc="0" normalizeH="0" baseline="0" noProof="0" dirty="0">
                  <a:ln>
                    <a:noFill/>
                  </a:ln>
                  <a:solidFill>
                    <a:srgbClr val="FF0000"/>
                  </a:solidFill>
                  <a:effectLst/>
                  <a:uLnTx/>
                  <a:uFillTx/>
                  <a:latin typeface="等线" panose="020F0502020204030204"/>
                  <a:ea typeface="+mn-ea"/>
                  <a:cs typeface="+mn-cs"/>
                </a:endParaRPr>
              </a:p>
            </p:txBody>
          </p:sp>
        </mc:Choice>
        <mc:Fallback xmlns="">
          <p:sp>
            <p:nvSpPr>
              <p:cNvPr id="2" name="TextBox 1">
                <a:extLst>
                  <a:ext uri="{FF2B5EF4-FFF2-40B4-BE49-F238E27FC236}">
                    <a16:creationId xmlns:a16="http://schemas.microsoft.com/office/drawing/2014/main" id="{6F711D3B-CBA1-53E3-1485-272634CF350B}"/>
                  </a:ext>
                </a:extLst>
              </p:cNvPr>
              <p:cNvSpPr txBox="1">
                <a:spLocks noRot="1" noChangeAspect="1" noMove="1" noResize="1" noEditPoints="1" noAdjustHandles="1" noChangeArrowheads="1" noChangeShapeType="1" noTextEdit="1"/>
              </p:cNvSpPr>
              <p:nvPr/>
            </p:nvSpPr>
            <p:spPr>
              <a:xfrm>
                <a:off x="3393440" y="2641600"/>
                <a:ext cx="4500880" cy="2173865"/>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1736870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41622" y="1165848"/>
            <a:ext cx="6096012" cy="6096012"/>
          </a:xfrm>
          <a:prstGeom prst="rect">
            <a:avLst/>
          </a:prstGeom>
        </p:spPr>
      </p:pic>
      <p:pic>
        <p:nvPicPr>
          <p:cNvPr id="3"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27860" y="-266700"/>
            <a:ext cx="6858000" cy="6858000"/>
          </a:xfrm>
          <a:prstGeom prst="rect">
            <a:avLst/>
          </a:prstGeom>
        </p:spPr>
      </p:pic>
      <p:pic>
        <p:nvPicPr>
          <p:cNvPr id="5" name="图片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8737600" y="3403600"/>
            <a:ext cx="3454400" cy="3454400"/>
          </a:xfrm>
          <a:prstGeom prst="rect">
            <a:avLst/>
          </a:prstGeom>
        </p:spPr>
      </p:pic>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98794" y="2029846"/>
            <a:ext cx="4194412" cy="2798307"/>
          </a:xfrm>
          <a:prstGeom prst="rect">
            <a:avLst/>
          </a:prstGeom>
        </p:spPr>
      </p:pic>
    </p:spTree>
    <p:extLst>
      <p:ext uri="{BB962C8B-B14F-4D97-AF65-F5344CB8AC3E}">
        <p14:creationId xmlns:p14="http://schemas.microsoft.com/office/powerpoint/2010/main" val="23969516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rtoon a cartoon of a robot in a pool&#10;&#10;Description automatically generated">
            <a:extLst>
              <a:ext uri="{FF2B5EF4-FFF2-40B4-BE49-F238E27FC236}">
                <a16:creationId xmlns:a16="http://schemas.microsoft.com/office/drawing/2014/main" id="{755AE950-2A67-4599-2F49-FF1D15D776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350" y="670561"/>
            <a:ext cx="10430070" cy="5473938"/>
          </a:xfrm>
          <a:prstGeom prst="rect">
            <a:avLst/>
          </a:prstGeom>
        </p:spPr>
      </p:pic>
    </p:spTree>
    <p:extLst>
      <p:ext uri="{BB962C8B-B14F-4D97-AF65-F5344CB8AC3E}">
        <p14:creationId xmlns:p14="http://schemas.microsoft.com/office/powerpoint/2010/main" val="742050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a:extLst>
              <a:ext uri="{FF2B5EF4-FFF2-40B4-BE49-F238E27FC236}">
                <a16:creationId xmlns:a16="http://schemas.microsoft.com/office/drawing/2014/main" id="{9C1B777E-5ACE-444B-8DB6-DABAD60A11B7}"/>
              </a:ext>
            </a:extLst>
          </p:cNvPr>
          <p:cNvSpPr txBox="1">
            <a:spLocks noChangeArrowheads="1"/>
          </p:cNvSpPr>
          <p:nvPr/>
        </p:nvSpPr>
        <p:spPr bwMode="auto">
          <a:xfrm>
            <a:off x="633176" y="520648"/>
            <a:ext cx="10786664"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just"/>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Ta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có</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thể</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tìm</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tỉ</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số</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phần</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trăm</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của</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số</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bạn</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đạt</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chuẩn</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và</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số</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bạn</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ở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lớp</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như</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sau</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a:t>
            </a:r>
          </a:p>
        </p:txBody>
      </p:sp>
      <mc:AlternateContent xmlns:mc="http://schemas.openxmlformats.org/markup-compatibility/2006" xmlns:a14="http://schemas.microsoft.com/office/drawing/2010/main">
        <mc:Choice Requires="a14">
          <p:sp>
            <p:nvSpPr>
              <p:cNvPr id="4" name="TextBox 8">
                <a:extLst>
                  <a:ext uri="{FF2B5EF4-FFF2-40B4-BE49-F238E27FC236}">
                    <a16:creationId xmlns:a16="http://schemas.microsoft.com/office/drawing/2014/main" id="{785568EF-C11F-34BC-16AC-E603AF5B2F54}"/>
                  </a:ext>
                </a:extLst>
              </p:cNvPr>
              <p:cNvSpPr txBox="1">
                <a:spLocks noChangeArrowheads="1"/>
              </p:cNvSpPr>
              <p:nvPr/>
            </p:nvSpPr>
            <p:spPr bwMode="auto">
              <a:xfrm>
                <a:off x="1527256" y="1433820"/>
                <a:ext cx="8704742" cy="92519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0" tIns="0" rIns="0" bIns="0" anchor="ctr">
                <a:spAutoFit/>
              </a:bodyPr>
              <a:lstStyle/>
              <a:p>
                <a:pPr algn="just"/>
                <a14:m>
                  <m:oMathPara xmlns:m="http://schemas.openxmlformats.org/officeDocument/2006/math">
                    <m:oMathParaPr>
                      <m:jc m:val="centerGroup"/>
                    </m:oMathParaPr>
                    <m:oMath xmlns:m="http://schemas.openxmlformats.org/officeDocument/2006/math">
                      <m:f>
                        <m:fPr>
                          <m:ctrlP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ctrlPr>
                        </m:fPr>
                        <m:num>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𝟒𝟔</m:t>
                          </m:r>
                        </m:num>
                        <m:den>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𝟓𝟎</m:t>
                          </m:r>
                        </m:den>
                      </m:f>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f>
                        <m:fPr>
                          <m:ctrlPr>
                            <a:rPr lang="en-US" altLang="zh-CN" sz="3200" b="1" i="1" dirty="0">
                              <a:solidFill>
                                <a:srgbClr val="002060"/>
                              </a:solidFill>
                              <a:latin typeface="Cambria Math" panose="02040503050406030204" pitchFamily="18" charset="0"/>
                              <a:ea typeface="Cambria" panose="02040503050406030204" pitchFamily="18" charset="0"/>
                              <a:sym typeface="雷盖体" panose="00000800000000000000" pitchFamily="2" charset="-122"/>
                            </a:rPr>
                          </m:ctrlPr>
                        </m:fPr>
                        <m:num>
                          <m:r>
                            <a:rPr lang="en-US" altLang="zh-CN" sz="3200" b="1" i="1" dirty="0">
                              <a:solidFill>
                                <a:srgbClr val="002060"/>
                              </a:solidFill>
                              <a:latin typeface="Cambria Math" panose="02040503050406030204" pitchFamily="18" charset="0"/>
                              <a:ea typeface="Cambria" panose="02040503050406030204" pitchFamily="18" charset="0"/>
                              <a:sym typeface="雷盖体" panose="00000800000000000000" pitchFamily="2" charset="-122"/>
                            </a:rPr>
                            <m:t>𝟒𝟔</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 </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𝒙</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 </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𝟐</m:t>
                          </m:r>
                        </m:num>
                        <m:den>
                          <m:r>
                            <a:rPr lang="en-US" altLang="zh-CN" sz="3200" b="1" i="1" dirty="0">
                              <a:solidFill>
                                <a:srgbClr val="002060"/>
                              </a:solidFill>
                              <a:latin typeface="Cambria Math" panose="02040503050406030204" pitchFamily="18" charset="0"/>
                              <a:ea typeface="Cambria" panose="02040503050406030204" pitchFamily="18" charset="0"/>
                              <a:sym typeface="雷盖体" panose="00000800000000000000" pitchFamily="2" charset="-122"/>
                            </a:rPr>
                            <m:t>𝟓𝟎</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 </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𝒙</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 </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𝟐</m:t>
                          </m:r>
                        </m:den>
                      </m:f>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f>
                        <m:fPr>
                          <m:ctrlPr>
                            <a:rPr lang="en-US" altLang="zh-CN" sz="3200" b="1" i="1" dirty="0">
                              <a:solidFill>
                                <a:srgbClr val="002060"/>
                              </a:solidFill>
                              <a:latin typeface="Cambria Math" panose="02040503050406030204" pitchFamily="18" charset="0"/>
                              <a:ea typeface="Cambria" panose="02040503050406030204" pitchFamily="18" charset="0"/>
                              <a:sym typeface="雷盖体" panose="00000800000000000000" pitchFamily="2" charset="-122"/>
                            </a:rPr>
                          </m:ctrlPr>
                        </m:fPr>
                        <m:num>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𝟗𝟐</m:t>
                          </m:r>
                        </m:num>
                        <m:den>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𝟏𝟎𝟎</m:t>
                          </m:r>
                        </m:den>
                      </m:f>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𝟗𝟐</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oMath>
                  </m:oMathPara>
                </a14:m>
                <a:endParaRPr lang="en-US" altLang="zh-CN" sz="3200" b="1" dirty="0">
                  <a:solidFill>
                    <a:srgbClr val="002060"/>
                  </a:solidFill>
                  <a:latin typeface="Cambria" panose="02040503050406030204" pitchFamily="18" charset="0"/>
                  <a:ea typeface="Cambria" panose="02040503050406030204" pitchFamily="18" charset="0"/>
                  <a:sym typeface="雷盖体" panose="00000800000000000000" pitchFamily="2" charset="-122"/>
                </a:endParaRPr>
              </a:p>
            </p:txBody>
          </p:sp>
        </mc:Choice>
        <mc:Fallback xmlns="">
          <p:sp>
            <p:nvSpPr>
              <p:cNvPr id="4" name="TextBox 8">
                <a:extLst>
                  <a:ext uri="{FF2B5EF4-FFF2-40B4-BE49-F238E27FC236}">
                    <a16:creationId xmlns:a16="http://schemas.microsoft.com/office/drawing/2014/main" id="{785568EF-C11F-34BC-16AC-E603AF5B2F54}"/>
                  </a:ext>
                </a:extLst>
              </p:cNvPr>
              <p:cNvSpPr txBox="1">
                <a:spLocks noRot="1" noChangeAspect="1" noMove="1" noResize="1" noEditPoints="1" noAdjustHandles="1" noChangeArrowheads="1" noChangeShapeType="1" noTextEdit="1"/>
              </p:cNvSpPr>
              <p:nvPr/>
            </p:nvSpPr>
            <p:spPr bwMode="auto">
              <a:xfrm>
                <a:off x="1527256" y="1433820"/>
                <a:ext cx="8704742" cy="925190"/>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0" name="TextBox 8">
            <a:extLst>
              <a:ext uri="{FF2B5EF4-FFF2-40B4-BE49-F238E27FC236}">
                <a16:creationId xmlns:a16="http://schemas.microsoft.com/office/drawing/2014/main" id="{F90CDEBE-D51C-88C7-22E5-F6576C4D3092}"/>
              </a:ext>
            </a:extLst>
          </p:cNvPr>
          <p:cNvSpPr txBox="1">
            <a:spLocks noChangeArrowheads="1"/>
          </p:cNvSpPr>
          <p:nvPr/>
        </p:nvSpPr>
        <p:spPr bwMode="auto">
          <a:xfrm>
            <a:off x="683976" y="2611525"/>
            <a:ext cx="1098986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just"/>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Tỉ số phần trăm của số bạn đạt chuẩn và số bạn ở lớp thứ nhất là 92%. Ta có thể tìm tỉ số phần trăm của số bạn đạt chuẩn và số bạn ở lớp thứ hai như sau:</a:t>
            </a:r>
          </a:p>
        </p:txBody>
      </p:sp>
      <p:sp>
        <p:nvSpPr>
          <p:cNvPr id="15" name="TextBox 8">
            <a:extLst>
              <a:ext uri="{FF2B5EF4-FFF2-40B4-BE49-F238E27FC236}">
                <a16:creationId xmlns:a16="http://schemas.microsoft.com/office/drawing/2014/main" id="{8EE0EF6D-27FC-E5FD-5BCF-A07037B7A26E}"/>
              </a:ext>
            </a:extLst>
          </p:cNvPr>
          <p:cNvSpPr txBox="1">
            <a:spLocks noChangeArrowheads="1"/>
          </p:cNvSpPr>
          <p:nvPr/>
        </p:nvSpPr>
        <p:spPr bwMode="auto">
          <a:xfrm>
            <a:off x="4737816" y="4099052"/>
            <a:ext cx="330890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just"/>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37</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40 </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0,925</a:t>
            </a:r>
          </a:p>
        </p:txBody>
      </p:sp>
      <p:sp>
        <p:nvSpPr>
          <p:cNvPr id="16" name="TextBox 8">
            <a:extLst>
              <a:ext uri="{FF2B5EF4-FFF2-40B4-BE49-F238E27FC236}">
                <a16:creationId xmlns:a16="http://schemas.microsoft.com/office/drawing/2014/main" id="{D0B96FA8-14F3-B377-6F19-5D0E199191B5}"/>
              </a:ext>
            </a:extLst>
          </p:cNvPr>
          <p:cNvSpPr txBox="1">
            <a:spLocks noChangeArrowheads="1"/>
          </p:cNvSpPr>
          <p:nvPr/>
        </p:nvSpPr>
        <p:spPr bwMode="auto">
          <a:xfrm>
            <a:off x="2807416" y="4586732"/>
            <a:ext cx="853114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just"/>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0,925 × 100 </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100 = 92,5 : 100 = 92,5%</a:t>
            </a:r>
          </a:p>
        </p:txBody>
      </p:sp>
      <p:sp>
        <p:nvSpPr>
          <p:cNvPr id="17" name="TextBox 8">
            <a:extLst>
              <a:ext uri="{FF2B5EF4-FFF2-40B4-BE49-F238E27FC236}">
                <a16:creationId xmlns:a16="http://schemas.microsoft.com/office/drawing/2014/main" id="{38E2D466-F5F7-7CD6-5D31-51E35DF42D1D}"/>
              </a:ext>
            </a:extLst>
          </p:cNvPr>
          <p:cNvSpPr txBox="1">
            <a:spLocks noChangeArrowheads="1"/>
          </p:cNvSpPr>
          <p:nvPr/>
        </p:nvSpPr>
        <p:spPr bwMode="auto">
          <a:xfrm>
            <a:off x="805896" y="5265369"/>
            <a:ext cx="8531144"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just"/>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Tỉ số phần trăm của số bạn đạt chuẩn và số bạn ở lớp thứ hai là 92,5%.</a:t>
            </a:r>
          </a:p>
        </p:txBody>
      </p:sp>
    </p:spTree>
    <p:extLst>
      <p:ext uri="{BB962C8B-B14F-4D97-AF65-F5344CB8AC3E}">
        <p14:creationId xmlns:p14="http://schemas.microsoft.com/office/powerpoint/2010/main" val="21994091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75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75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4"/>
                                        </p:tgtEl>
                                        <p:attrNameLst>
                                          <p:attrName>ppt_y</p:attrName>
                                        </p:attrNameLst>
                                      </p:cBhvr>
                                      <p:tavLst>
                                        <p:tav tm="0">
                                          <p:val>
                                            <p:strVal val="#ppt_y"/>
                                          </p:val>
                                        </p:tav>
                                        <p:tav tm="100000">
                                          <p:val>
                                            <p:strVal val="#ppt_y"/>
                                          </p:val>
                                        </p:tav>
                                      </p:tavLst>
                                    </p:anim>
                                    <p:anim calcmode="lin" valueType="num">
                                      <p:cBhvr>
                                        <p:cTn id="18"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750"/>
                                  </p:stCondLst>
                                  <p:iterate type="lt">
                                    <p:tmPct val="10000"/>
                                  </p:iterate>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10"/>
                                        </p:tgtEl>
                                        <p:attrNameLst>
                                          <p:attrName>ppt_y</p:attrName>
                                        </p:attrNameLst>
                                      </p:cBhvr>
                                      <p:tavLst>
                                        <p:tav tm="0">
                                          <p:val>
                                            <p:strVal val="#ppt_y"/>
                                          </p:val>
                                        </p:tav>
                                        <p:tav tm="100000">
                                          <p:val>
                                            <p:strVal val="#ppt_y"/>
                                          </p:val>
                                        </p:tav>
                                      </p:tavLst>
                                    </p:anim>
                                    <p:anim calcmode="lin" valueType="num">
                                      <p:cBhvr>
                                        <p:cTn id="27"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grpId="0" nodeType="clickEffect">
                                  <p:stCondLst>
                                    <p:cond delay="750"/>
                                  </p:stCondLst>
                                  <p:iterate type="lt">
                                    <p:tmPct val="10000"/>
                                  </p:iterate>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15"/>
                                        </p:tgtEl>
                                        <p:attrNameLst>
                                          <p:attrName>ppt_y</p:attrName>
                                        </p:attrNameLst>
                                      </p:cBhvr>
                                      <p:tavLst>
                                        <p:tav tm="0">
                                          <p:val>
                                            <p:strVal val="#ppt_y"/>
                                          </p:val>
                                        </p:tav>
                                        <p:tav tm="100000">
                                          <p:val>
                                            <p:strVal val="#ppt_y"/>
                                          </p:val>
                                        </p:tav>
                                      </p:tavLst>
                                    </p:anim>
                                    <p:anim calcmode="lin" valueType="num">
                                      <p:cBhvr>
                                        <p:cTn id="36"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grpId="0" nodeType="clickEffect">
                                  <p:stCondLst>
                                    <p:cond delay="750"/>
                                  </p:stCondLst>
                                  <p:iterate type="lt">
                                    <p:tmPct val="10000"/>
                                  </p:iterate>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16"/>
                                        </p:tgtEl>
                                        <p:attrNameLst>
                                          <p:attrName>ppt_y</p:attrName>
                                        </p:attrNameLst>
                                      </p:cBhvr>
                                      <p:tavLst>
                                        <p:tav tm="0">
                                          <p:val>
                                            <p:strVal val="#ppt_y"/>
                                          </p:val>
                                        </p:tav>
                                        <p:tav tm="100000">
                                          <p:val>
                                            <p:strVal val="#ppt_y"/>
                                          </p:val>
                                        </p:tav>
                                      </p:tavLst>
                                    </p:anim>
                                    <p:anim calcmode="lin" valueType="num">
                                      <p:cBhvr>
                                        <p:cTn id="45"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41" presetClass="entr" presetSubtype="0" fill="hold" grpId="0" nodeType="clickEffect">
                                  <p:stCondLst>
                                    <p:cond delay="750"/>
                                  </p:stCondLst>
                                  <p:iterate type="lt">
                                    <p:tmPct val="10000"/>
                                  </p:iterate>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17"/>
                                        </p:tgtEl>
                                        <p:attrNameLst>
                                          <p:attrName>ppt_y</p:attrName>
                                        </p:attrNameLst>
                                      </p:cBhvr>
                                      <p:tavLst>
                                        <p:tav tm="0">
                                          <p:val>
                                            <p:strVal val="#ppt_y"/>
                                          </p:val>
                                        </p:tav>
                                        <p:tav tm="100000">
                                          <p:val>
                                            <p:strVal val="#ppt_y"/>
                                          </p:val>
                                        </p:tav>
                                      </p:tavLst>
                                    </p:anim>
                                    <p:anim calcmode="lin" valueType="num">
                                      <p:cBhvr>
                                        <p:cTn id="54"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10"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EF0114B-8BB9-A156-5A05-72D607CA9AFE}"/>
              </a:ext>
            </a:extLst>
          </p:cNvPr>
          <p:cNvSpPr/>
          <p:nvPr/>
        </p:nvSpPr>
        <p:spPr>
          <a:xfrm>
            <a:off x="1422400" y="1554480"/>
            <a:ext cx="9387840" cy="3190240"/>
          </a:xfrm>
          <a:prstGeom prst="roundRect">
            <a:avLst/>
          </a:prstGeom>
          <a:solidFill>
            <a:srgbClr val="FDD3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600" dirty="0">
                <a:solidFill>
                  <a:srgbClr val="002060"/>
                </a:solidFill>
                <a:latin typeface="Cambria" panose="02040503050406030204" pitchFamily="18" charset="0"/>
                <a:ea typeface="Cambria" panose="02040503050406030204" pitchFamily="18" charset="0"/>
              </a:rPr>
              <a:t>Muốn tìm tỉ số phần trăm của hai số, ta làm như sau:</a:t>
            </a:r>
          </a:p>
          <a:p>
            <a:pPr marL="457200" indent="-457200" algn="just">
              <a:buFont typeface="Arial" panose="020B0604020202020204" pitchFamily="34" charset="0"/>
              <a:buChar char="•"/>
            </a:pPr>
            <a:r>
              <a:rPr lang="vi-VN" sz="3600" dirty="0">
                <a:solidFill>
                  <a:srgbClr val="002060"/>
                </a:solidFill>
                <a:latin typeface="Cambria" panose="02040503050406030204" pitchFamily="18" charset="0"/>
                <a:ea typeface="Cambria" panose="02040503050406030204" pitchFamily="18" charset="0"/>
              </a:rPr>
              <a:t>Tìm thương của hai số.</a:t>
            </a:r>
          </a:p>
          <a:p>
            <a:pPr marL="457200" indent="-457200" algn="just">
              <a:buFont typeface="Arial" panose="020B0604020202020204" pitchFamily="34" charset="0"/>
              <a:buChar char="•"/>
            </a:pPr>
            <a:r>
              <a:rPr lang="vi-VN" sz="3600" dirty="0">
                <a:solidFill>
                  <a:srgbClr val="002060"/>
                </a:solidFill>
                <a:latin typeface="Cambria" panose="02040503050406030204" pitchFamily="18" charset="0"/>
                <a:ea typeface="Cambria" panose="02040503050406030204" pitchFamily="18" charset="0"/>
              </a:rPr>
              <a:t>Nhân thương của hai số đó với 100 và viết thêm kí hiệu % vào bên phải tích tìm được</a:t>
            </a:r>
          </a:p>
        </p:txBody>
      </p:sp>
    </p:spTree>
    <p:extLst>
      <p:ext uri="{BB962C8B-B14F-4D97-AF65-F5344CB8AC3E}">
        <p14:creationId xmlns:p14="http://schemas.microsoft.com/office/powerpoint/2010/main" val="25587059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童趣六一"/>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1862</TotalTime>
  <Words>499</Words>
  <Application>Microsoft Office PowerPoint</Application>
  <PresentationFormat>Màn hình rộng</PresentationFormat>
  <Paragraphs>73</Paragraphs>
  <Slides>19</Slides>
  <Notes>18</Notes>
  <HiddenSlides>0</HiddenSlides>
  <MMClips>0</MMClips>
  <ScaleCrop>false</ScaleCrop>
  <HeadingPairs>
    <vt:vector size="6" baseType="variant">
      <vt:variant>
        <vt:lpstr>Phông được Dùng</vt:lpstr>
      </vt:variant>
      <vt:variant>
        <vt:i4>6</vt:i4>
      </vt:variant>
      <vt:variant>
        <vt:lpstr>Chủ đề</vt:lpstr>
      </vt:variant>
      <vt:variant>
        <vt:i4>1</vt:i4>
      </vt:variant>
      <vt:variant>
        <vt:lpstr>Tiêu đề Bản chiếu</vt:lpstr>
      </vt:variant>
      <vt:variant>
        <vt:i4>19</vt:i4>
      </vt:variant>
    </vt:vector>
  </HeadingPairs>
  <TitlesOfParts>
    <vt:vector size="26" baseType="lpstr">
      <vt:lpstr>等线</vt:lpstr>
      <vt:lpstr>#9Slide03 Penumbra</vt:lpstr>
      <vt:lpstr>Arial</vt:lpstr>
      <vt:lpstr>Cambria</vt:lpstr>
      <vt:lpstr>Cambria Math</vt:lpstr>
      <vt:lpstr>雷盖体</vt:lpstr>
      <vt:lpstr>第一PPT，www.1ppt.com</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童趣六一</dc:title>
  <dc:creator>Huong Thao - 0972115126</dc:creator>
  <cp:keywords>www.1ppt.com</cp:keywords>
  <dc:description>第一PPT</dc:description>
  <cp:lastModifiedBy>tranluongxuanyen@gmail.com</cp:lastModifiedBy>
  <cp:revision>462</cp:revision>
  <dcterms:created xsi:type="dcterms:W3CDTF">2018-02-23T07:21:57Z</dcterms:created>
  <dcterms:modified xsi:type="dcterms:W3CDTF">2025-02-16T12:34:22Z</dcterms:modified>
</cp:coreProperties>
</file>