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9"/>
  </p:notesMasterIdLst>
  <p:sldIdLst>
    <p:sldId id="337" r:id="rId3"/>
    <p:sldId id="313" r:id="rId4"/>
    <p:sldId id="314" r:id="rId5"/>
    <p:sldId id="338" r:id="rId6"/>
    <p:sldId id="339" r:id="rId7"/>
    <p:sldId id="257" r:id="rId8"/>
    <p:sldId id="316" r:id="rId9"/>
    <p:sldId id="319" r:id="rId10"/>
    <p:sldId id="340" r:id="rId11"/>
    <p:sldId id="341" r:id="rId12"/>
    <p:sldId id="342" r:id="rId13"/>
    <p:sldId id="323" r:id="rId14"/>
    <p:sldId id="322" r:id="rId15"/>
    <p:sldId id="297" r:id="rId16"/>
    <p:sldId id="343" r:id="rId17"/>
    <p:sldId id="321" r:id="rId18"/>
    <p:sldId id="324" r:id="rId19"/>
    <p:sldId id="346" r:id="rId20"/>
    <p:sldId id="347" r:id="rId21"/>
    <p:sldId id="348" r:id="rId22"/>
    <p:sldId id="349" r:id="rId23"/>
    <p:sldId id="350" r:id="rId24"/>
    <p:sldId id="328" r:id="rId25"/>
    <p:sldId id="329" r:id="rId26"/>
    <p:sldId id="330" r:id="rId27"/>
    <p:sldId id="33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5C4A6-9F64-49F1-BA72-C91015CE6B04}"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937A5-763F-413C-A72B-6A824BA2D9FA}" type="slidenum">
              <a:rPr lang="en-US" smtClean="0"/>
              <a:t>‹#›</a:t>
            </a:fld>
            <a:endParaRPr lang="en-US"/>
          </a:p>
        </p:txBody>
      </p:sp>
    </p:spTree>
    <p:extLst>
      <p:ext uri="{BB962C8B-B14F-4D97-AF65-F5344CB8AC3E}">
        <p14:creationId xmlns:p14="http://schemas.microsoft.com/office/powerpoint/2010/main" val="399775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000000"/>
                </a:solidFill>
                <a:effectLst/>
                <a:latin typeface="Open Sans" panose="020B0606030504020204" pitchFamily="34" charset="0"/>
              </a:rPr>
              <a:t> </a:t>
            </a:r>
            <a:r>
              <a:rPr lang="vi-VN" b="0" i="1" dirty="0">
                <a:solidFill>
                  <a:srgbClr val="000000"/>
                </a:solidFill>
                <a:effectLst/>
                <a:latin typeface="Open Sans" panose="020B0606030504020204" pitchFamily="34" charset="0"/>
              </a:rPr>
              <a:t>Các bài học trong chủ điểm này sẽ giúp các em có thêm những hiểu biết về nguồn gốc dân tộc Việt Nam, những vị anh hùng đã có công dựng nước và giữ nước,...để từ đó chúng ta biết ơn với tổ tiên, đất nước, biết ơn cả những điều rất đỗi bình dị của cuộc đời,...</a:t>
            </a:r>
            <a:endParaRPr lang="en-US" dirty="0"/>
          </a:p>
        </p:txBody>
      </p:sp>
      <p:sp>
        <p:nvSpPr>
          <p:cNvPr id="4" name="Slide Number Placeholder 3"/>
          <p:cNvSpPr>
            <a:spLocks noGrp="1"/>
          </p:cNvSpPr>
          <p:nvPr>
            <p:ph type="sldNum" sz="quarter" idx="5"/>
          </p:nvPr>
        </p:nvSpPr>
        <p:spPr/>
        <p:txBody>
          <a:bodyPr/>
          <a:lstStyle/>
          <a:p>
            <a:fld id="{7E6937A5-763F-413C-A72B-6A824BA2D9FA}" type="slidenum">
              <a:rPr lang="en-US" smtClean="0"/>
              <a:t>1</a:t>
            </a:fld>
            <a:endParaRPr lang="en-US"/>
          </a:p>
        </p:txBody>
      </p:sp>
    </p:spTree>
    <p:extLst>
      <p:ext uri="{BB962C8B-B14F-4D97-AF65-F5344CB8AC3E}">
        <p14:creationId xmlns:p14="http://schemas.microsoft.com/office/powerpoint/2010/main" val="41999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3574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09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5919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6260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626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5254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7198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0718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88110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4387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937A5-763F-413C-A72B-6A824BA2D9FA}" type="slidenum">
              <a:rPr lang="en-US" smtClean="0"/>
              <a:t>26</a:t>
            </a:fld>
            <a:endParaRPr lang="en-US"/>
          </a:p>
        </p:txBody>
      </p:sp>
    </p:spTree>
    <p:extLst>
      <p:ext uri="{BB962C8B-B14F-4D97-AF65-F5344CB8AC3E}">
        <p14:creationId xmlns:p14="http://schemas.microsoft.com/office/powerpoint/2010/main" val="4229519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4471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lgn="just">
              <a:lnSpc>
                <a:spcPct val="120000"/>
              </a:lnSpc>
              <a:spcBef>
                <a:spcPts val="0"/>
              </a:spcBef>
              <a:spcAft>
                <a:spcPts val="0"/>
              </a:spcAft>
            </a:pP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Rồng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cháu</a:t>
            </a:r>
            <a:r>
              <a:rPr lang="en-US" sz="1800" dirty="0">
                <a:effectLst/>
                <a:latin typeface="Times New Roman" panose="02020603050405020304" pitchFamily="18" charset="0"/>
                <a:ea typeface="Calibri" panose="020F0502020204030204" pitchFamily="34" charset="0"/>
              </a:rPr>
              <a:t> Tiên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nguồn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gốc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tộc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tháng</a:t>
            </a:r>
            <a:r>
              <a:rPr lang="en-US" sz="1800" dirty="0">
                <a:effectLst/>
                <a:latin typeface="Times New Roman" panose="02020603050405020304" pitchFamily="18" charset="0"/>
                <a:ea typeface="Calibri" panose="020F0502020204030204" pitchFamily="34" charset="0"/>
              </a:rPr>
              <a:t> Ba (10/3 </a:t>
            </a:r>
            <a:r>
              <a:rPr lang="en-US" sz="1800" dirty="0" err="1">
                <a:effectLst/>
                <a:latin typeface="Times New Roman" panose="02020603050405020304" pitchFamily="18" charset="0"/>
                <a:ea typeface="Calibri" panose="020F0502020204030204" pitchFamily="34" charset="0"/>
              </a:rPr>
              <a:t>âm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lịch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9584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85936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947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8036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69990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316511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1892-0039-8492-DE56-F723230E5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7946F0-2E3A-B09F-8E20-EB8DAB63FC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C84CFB-E03E-6633-394D-155D387D9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08A04-5B29-DB0B-8455-C972CBB0003A}"/>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6" name="Footer Placeholder 5">
            <a:extLst>
              <a:ext uri="{FF2B5EF4-FFF2-40B4-BE49-F238E27FC236}">
                <a16:creationId xmlns:a16="http://schemas.microsoft.com/office/drawing/2014/main" id="{E0536742-399F-9D79-7647-05AAECC22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B52AB-0E1B-4267-F721-E9D5EE423C84}"/>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384255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F6CB-9E40-9F18-EC99-0C2B28F5D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CB9A91-DD81-6F3C-39BC-057F899DD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E79FE-234F-5A9B-22B8-10940E4D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C2E13E-663E-05FB-5D89-A746ABC0EC18}"/>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6" name="Footer Placeholder 5">
            <a:extLst>
              <a:ext uri="{FF2B5EF4-FFF2-40B4-BE49-F238E27FC236}">
                <a16:creationId xmlns:a16="http://schemas.microsoft.com/office/drawing/2014/main" id="{E4081CDE-7903-0E2E-D626-CAC791E6A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3B446-E9F6-B6E1-00B1-0DABFE4E3D68}"/>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400146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1240-9AFE-5627-E452-9B8E0F8158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1541BB-84BB-5855-088B-DFA56FBAB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4E486-BF27-D31B-8151-F1D431849367}"/>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5" name="Footer Placeholder 4">
            <a:extLst>
              <a:ext uri="{FF2B5EF4-FFF2-40B4-BE49-F238E27FC236}">
                <a16:creationId xmlns:a16="http://schemas.microsoft.com/office/drawing/2014/main" id="{005273BC-C1C3-DF71-B817-6AD415568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D836A-4138-684B-3E43-CDAFAC030BC5}"/>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2927177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9F080F-BE0A-E506-C38D-CB6F9531E9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AD8445-EDD4-AB47-7265-FB9165934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13A3-9A83-574E-3CA3-1CE9911420D1}"/>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5" name="Footer Placeholder 4">
            <a:extLst>
              <a:ext uri="{FF2B5EF4-FFF2-40B4-BE49-F238E27FC236}">
                <a16:creationId xmlns:a16="http://schemas.microsoft.com/office/drawing/2014/main" id="{77DFAE6B-88D3-9EFF-5CAF-9C369247A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DB19F-6796-ED00-D695-B9E02B99B2F1}"/>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97405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2025/2/13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84628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FC52-AF78-090B-E686-63E4748634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109D97-CA67-2235-B59C-8948684F5B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17ACD0-38B5-5028-B117-9C4C3B13E585}"/>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5" name="Footer Placeholder 4">
            <a:extLst>
              <a:ext uri="{FF2B5EF4-FFF2-40B4-BE49-F238E27FC236}">
                <a16:creationId xmlns:a16="http://schemas.microsoft.com/office/drawing/2014/main" id="{CD05C868-34A2-883A-A521-A2E925D22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F9BBC-7915-DBD4-D701-CBB3BB77976C}"/>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298281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CF67-2485-AEA7-0494-127FBAF04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1EBB8A-A4A7-6839-1571-2A3D8F82BB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88A91-5A1B-E17F-E67E-A890D3CD67FE}"/>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5" name="Footer Placeholder 4">
            <a:extLst>
              <a:ext uri="{FF2B5EF4-FFF2-40B4-BE49-F238E27FC236}">
                <a16:creationId xmlns:a16="http://schemas.microsoft.com/office/drawing/2014/main" id="{397EB077-ACFF-079E-C28E-FBBC0D19E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1FA9B-F8A3-35CB-A93E-E3F2EC179939}"/>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232913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C1B9-3BDA-DF42-5201-51F1999A9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C210AC-3A1E-99E2-35F8-3E89784BB7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B2C6C6-F8AB-7461-2E58-5579750D1B21}"/>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5" name="Footer Placeholder 4">
            <a:extLst>
              <a:ext uri="{FF2B5EF4-FFF2-40B4-BE49-F238E27FC236}">
                <a16:creationId xmlns:a16="http://schemas.microsoft.com/office/drawing/2014/main" id="{1874F283-8817-866C-F0AC-3F74BD99A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C2239-C6F4-5F58-2AE9-55D1481E1974}"/>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60186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4F6E-6688-3126-E3F0-7FBA6F33D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122EBA-EB54-C751-5D5B-126650CC86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503F1D-1A9A-062E-F12D-B57FF5A6F8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DBE4D7-0B75-B189-E665-2E8B578351AD}"/>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6" name="Footer Placeholder 5">
            <a:extLst>
              <a:ext uri="{FF2B5EF4-FFF2-40B4-BE49-F238E27FC236}">
                <a16:creationId xmlns:a16="http://schemas.microsoft.com/office/drawing/2014/main" id="{F6C90789-CB8A-1692-B4D4-BFE932ABF5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91921-F4D3-6E5A-E37F-3567B2433958}"/>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104842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17EBD-E0DD-2DDC-1CB1-3FC95C72B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73C5CE-60D7-542A-521D-27D42406AD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DD981A-C75D-DEDE-3739-053ABF0740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67E134-340C-0171-A5B5-7FE17AE84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6F243-F195-F6D2-9203-275913C155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FED2A-16D1-0B4B-FE78-E19D1FF24159}"/>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8" name="Footer Placeholder 7">
            <a:extLst>
              <a:ext uri="{FF2B5EF4-FFF2-40B4-BE49-F238E27FC236}">
                <a16:creationId xmlns:a16="http://schemas.microsoft.com/office/drawing/2014/main" id="{EC5E6787-6A1B-DF82-3ABB-7EBF9B0FA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D8151E-07BA-02C5-77FD-7DDB1FD1545E}"/>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54349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72A4-4478-CA4D-A343-E0716A9CC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94D494-DB39-A369-4D81-C42A5D08BFCC}"/>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4" name="Footer Placeholder 3">
            <a:extLst>
              <a:ext uri="{FF2B5EF4-FFF2-40B4-BE49-F238E27FC236}">
                <a16:creationId xmlns:a16="http://schemas.microsoft.com/office/drawing/2014/main" id="{ED9C90F5-DE66-D7B5-E4A3-56212F6FA3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B68C2C-55D8-4520-ABF5-C6DAC7807FCD}"/>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333590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FEFBB4-68E4-6B42-35E2-B8C4D72DC280}"/>
              </a:ext>
            </a:extLst>
          </p:cNvPr>
          <p:cNvSpPr>
            <a:spLocks noGrp="1"/>
          </p:cNvSpPr>
          <p:nvPr>
            <p:ph type="dt" sz="half" idx="10"/>
          </p:nvPr>
        </p:nvSpPr>
        <p:spPr/>
        <p:txBody>
          <a:bodyPr/>
          <a:lstStyle/>
          <a:p>
            <a:fld id="{22621260-6660-4E67-A16F-F8BCA98DBB58}" type="datetimeFigureOut">
              <a:rPr lang="en-US" smtClean="0"/>
              <a:t>2/13/2025</a:t>
            </a:fld>
            <a:endParaRPr lang="en-US"/>
          </a:p>
        </p:txBody>
      </p:sp>
      <p:sp>
        <p:nvSpPr>
          <p:cNvPr id="3" name="Footer Placeholder 2">
            <a:extLst>
              <a:ext uri="{FF2B5EF4-FFF2-40B4-BE49-F238E27FC236}">
                <a16:creationId xmlns:a16="http://schemas.microsoft.com/office/drawing/2014/main" id="{9DBF3C3B-474B-C5E3-95E4-3FEEAC2E39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BA3E63-301D-9F66-B570-578C8888C394}"/>
              </a:ext>
            </a:extLst>
          </p:cNvPr>
          <p:cNvSpPr>
            <a:spLocks noGrp="1"/>
          </p:cNvSpPr>
          <p:nvPr>
            <p:ph type="sldNum" sz="quarter" idx="12"/>
          </p:nvPr>
        </p:nvSpPr>
        <p:spPr/>
        <p:txBody>
          <a:bodyPr/>
          <a:lstStyle/>
          <a:p>
            <a:fld id="{A09E6853-B897-4486-9433-D6A33B761AA4}" type="slidenum">
              <a:rPr lang="en-US" smtClean="0"/>
              <a:t>‹#›</a:t>
            </a:fld>
            <a:endParaRPr lang="en-US"/>
          </a:p>
        </p:txBody>
      </p:sp>
    </p:spTree>
    <p:extLst>
      <p:ext uri="{BB962C8B-B14F-4D97-AF65-F5344CB8AC3E}">
        <p14:creationId xmlns:p14="http://schemas.microsoft.com/office/powerpoint/2010/main" val="3216445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2025/2/13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45870289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2E18D3-F473-D8C8-BDD5-926B171C8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68A951-0A5F-B3B1-C80F-11DFC311C6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90256-79FC-77D2-7111-A276A4FE0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21260-6660-4E67-A16F-F8BCA98DBB58}" type="datetimeFigureOut">
              <a:rPr lang="en-US" smtClean="0"/>
              <a:t>2/13/2025</a:t>
            </a:fld>
            <a:endParaRPr lang="en-US"/>
          </a:p>
        </p:txBody>
      </p:sp>
      <p:sp>
        <p:nvSpPr>
          <p:cNvPr id="5" name="Footer Placeholder 4">
            <a:extLst>
              <a:ext uri="{FF2B5EF4-FFF2-40B4-BE49-F238E27FC236}">
                <a16:creationId xmlns:a16="http://schemas.microsoft.com/office/drawing/2014/main" id="{2F5CA585-419A-C1A6-DE0D-DA59124E57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AC8F82-5473-699D-070B-7F90EDAB3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E6853-B897-4486-9433-D6A33B761AA4}" type="slidenum">
              <a:rPr lang="en-US" smtClean="0"/>
              <a:t>‹#›</a:t>
            </a:fld>
            <a:endParaRPr lang="en-US"/>
          </a:p>
        </p:txBody>
      </p:sp>
    </p:spTree>
    <p:extLst>
      <p:ext uri="{BB962C8B-B14F-4D97-AF65-F5344CB8AC3E}">
        <p14:creationId xmlns:p14="http://schemas.microsoft.com/office/powerpoint/2010/main" val="11090615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0.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0.pn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sv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sv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sv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42.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sv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701CB-B4A5-8A68-4226-6EDF4F30E67D}"/>
              </a:ext>
            </a:extLst>
          </p:cNvPr>
          <p:cNvPicPr>
            <a:picLocks noChangeAspect="1"/>
          </p:cNvPicPr>
          <p:nvPr/>
        </p:nvPicPr>
        <p:blipFill>
          <a:blip r:embed="rId3"/>
          <a:stretch>
            <a:fillRect/>
          </a:stretch>
        </p:blipFill>
        <p:spPr>
          <a:xfrm>
            <a:off x="0" y="0"/>
            <a:ext cx="4991100" cy="6858000"/>
          </a:xfrm>
          <a:prstGeom prst="rect">
            <a:avLst/>
          </a:prstGeom>
        </p:spPr>
      </p:pic>
      <p:pic>
        <p:nvPicPr>
          <p:cNvPr id="5" name="Picture 4">
            <a:extLst>
              <a:ext uri="{FF2B5EF4-FFF2-40B4-BE49-F238E27FC236}">
                <a16:creationId xmlns:a16="http://schemas.microsoft.com/office/drawing/2014/main" id="{4138D6E3-5EC3-F306-3830-8EA7D3AF3396}"/>
              </a:ext>
            </a:extLst>
          </p:cNvPr>
          <p:cNvPicPr>
            <a:picLocks noChangeAspect="1"/>
          </p:cNvPicPr>
          <p:nvPr/>
        </p:nvPicPr>
        <p:blipFill>
          <a:blip r:embed="rId4"/>
          <a:stretch>
            <a:fillRect/>
          </a:stretch>
        </p:blipFill>
        <p:spPr>
          <a:xfrm>
            <a:off x="5508614" y="2420378"/>
            <a:ext cx="6108721" cy="2645893"/>
          </a:xfrm>
          <a:prstGeom prst="rect">
            <a:avLst/>
          </a:prstGeom>
        </p:spPr>
      </p:pic>
    </p:spTree>
    <p:extLst>
      <p:ext uri="{BB962C8B-B14F-4D97-AF65-F5344CB8AC3E}">
        <p14:creationId xmlns:p14="http://schemas.microsoft.com/office/powerpoint/2010/main" val="3276384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5" name="Picture 4">
            <a:extLst>
              <a:ext uri="{FF2B5EF4-FFF2-40B4-BE49-F238E27FC236}">
                <a16:creationId xmlns:a16="http://schemas.microsoft.com/office/drawing/2014/main" id="{28DADE71-77CB-603C-1388-EB5673FB6320}"/>
              </a:ext>
            </a:extLst>
          </p:cNvPr>
          <p:cNvPicPr>
            <a:picLocks noChangeAspect="1"/>
          </p:cNvPicPr>
          <p:nvPr/>
        </p:nvPicPr>
        <p:blipFill>
          <a:blip r:embed="rId5"/>
          <a:stretch>
            <a:fillRect/>
          </a:stretch>
        </p:blipFill>
        <p:spPr>
          <a:xfrm>
            <a:off x="6928167" y="2631122"/>
            <a:ext cx="5000625" cy="3952875"/>
          </a:xfrm>
          <a:prstGeom prst="rect">
            <a:avLst/>
          </a:prstGeom>
        </p:spPr>
      </p:pic>
      <p:sp>
        <p:nvSpPr>
          <p:cNvPr id="7" name="TextBox 6">
            <a:extLst>
              <a:ext uri="{FF2B5EF4-FFF2-40B4-BE49-F238E27FC236}">
                <a16:creationId xmlns:a16="http://schemas.microsoft.com/office/drawing/2014/main" id="{FBF6E75A-6677-525B-C389-9A9E12F09B70}"/>
              </a:ext>
            </a:extLst>
          </p:cNvPr>
          <p:cNvSpPr txBox="1"/>
          <p:nvPr/>
        </p:nvSpPr>
        <p:spPr>
          <a:xfrm>
            <a:off x="558800" y="1371600"/>
            <a:ext cx="697992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Ngày xưa, ở miền đất Lạc Việt có một vị thần tên là Lạc Long Quân. Thần mình rồng, thường ở dưới nước, thỉnh thoảng lên sống trên cạn, sức khoẻ vô địch, có nhiều phép lạ. Bấy giờ, ở vùng núi cao có nàng Âu Cơ xinh đẹp tuyệt trần, nghe vùng đất Lạc Việt có nhiều hoa thơm cỏ lạ bèn tìm đến thăm. Hai người gặp nhau, kết thành vợ chồng.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mn-cs"/>
              </a:rPr>
              <a:t>Ít lâu sau, Âu Cơ có mang. Đến kì sinh, chuyện thật lạ, nàng sinh ra cái bọc trăm trứng. Trăm trứng nở ra một trăm người con hồng hào, đẹp đẽ lạ thường. Đàn con lớn nhanh như thổi, mặt mũi khôi ngô, khoẻ mạnh như thần.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Sống với nhau được ít lâu, Lạc Long Quân bàn với vợ: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Cambria" panose="02040503050406030204" pitchFamily="18" charset="0"/>
                <a:cs typeface="+mn-cs"/>
              </a:rPr>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14EABA07-E6A6-8B12-8DB9-B78458ED289E}"/>
              </a:ext>
            </a:extLst>
          </p:cNvPr>
          <p:cNvPicPr>
            <a:picLocks noChangeAspect="1"/>
          </p:cNvPicPr>
          <p:nvPr/>
        </p:nvPicPr>
        <p:blipFill>
          <a:blip r:embed="rId6"/>
          <a:stretch>
            <a:fillRect/>
          </a:stretch>
        </p:blipFill>
        <p:spPr>
          <a:xfrm>
            <a:off x="4246880" y="0"/>
            <a:ext cx="7710908" cy="1674272"/>
          </a:xfrm>
          <a:prstGeom prst="rect">
            <a:avLst/>
          </a:prstGeom>
        </p:spPr>
      </p:pic>
      <p:sp>
        <p:nvSpPr>
          <p:cNvPr id="2" name="AutoShape 5">
            <a:extLst>
              <a:ext uri="{FF2B5EF4-FFF2-40B4-BE49-F238E27FC236}">
                <a16:creationId xmlns:a16="http://schemas.microsoft.com/office/drawing/2014/main" id="{F8B6F8F3-0C65-5C60-7B64-ED8A1EF4C585}"/>
              </a:ext>
            </a:extLst>
          </p:cNvPr>
          <p:cNvSpPr>
            <a:spLocks noChangeArrowheads="1"/>
          </p:cNvSpPr>
          <p:nvPr/>
        </p:nvSpPr>
        <p:spPr bwMode="auto">
          <a:xfrm>
            <a:off x="609600" y="627465"/>
            <a:ext cx="3261360" cy="500295"/>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2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Cùng</a:t>
            </a:r>
            <a:r>
              <a:rPr kumimoji="0" lang="en-US" altLang="vi-VN" sz="32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 chia </a:t>
            </a:r>
            <a:r>
              <a:rPr kumimoji="0" lang="en-US" altLang="vi-VN" sz="32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đoạn</a:t>
            </a:r>
            <a:endParaRPr kumimoji="0" lang="en-US" altLang="vi-V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9321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7" name="TextBox 6">
            <a:extLst>
              <a:ext uri="{FF2B5EF4-FFF2-40B4-BE49-F238E27FC236}">
                <a16:creationId xmlns:a16="http://schemas.microsoft.com/office/drawing/2014/main" id="{FBF6E75A-6677-525B-C389-9A9E12F09B70}"/>
              </a:ext>
            </a:extLst>
          </p:cNvPr>
          <p:cNvSpPr txBox="1"/>
          <p:nvPr/>
        </p:nvSpPr>
        <p:spPr>
          <a:xfrm>
            <a:off x="508000" y="264160"/>
            <a:ext cx="1107440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chemeClr val="accent2">
                    <a:lumMod val="50000"/>
                  </a:schemeClr>
                </a:solidFill>
                <a:effectLst/>
                <a:uLnTx/>
                <a:uFillTx/>
                <a:latin typeface="Cambria" panose="02040503050406030204" pitchFamily="18" charset="0"/>
                <a:ea typeface="Cambria" panose="02040503050406030204" pitchFamily="18" charset="0"/>
                <a:cs typeface="+mn-cs"/>
              </a:rPr>
              <a:t>Một trăm người con của Lạc Long Quân và Âu Cơ sau này trở thành tổ tiên của người Việt. Người con trưởng theo Âu Cơ được tôn lên làm vua, lấy hiệu là Hùng Vương, đóng đô ở đất Phong Châu, đặt tên nước là Văn Lang. Con trai vua gọi là Lang, con gái vua gọi là Mị Nương; khi cha mất thì ngôi được truyền cho con trưởng, mười mấy đời truyền nối ngôi vua đều lấy hiệu là Hùng Vương, không hề thay đổi.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Cũng bởi sự tích này mà về sau, người Việt ta thường tự hào xưng là </a:t>
            </a:r>
            <a:r>
              <a:rPr kumimoji="0" lang="vi-VN"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con Rồng cháu Tiên</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 và thân mật gọi nhau là </a:t>
            </a:r>
            <a:r>
              <a:rPr kumimoji="0" lang="vi-VN" sz="2400" b="0" i="1"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đồng bào</a:t>
            </a:r>
            <a:r>
              <a:rPr kumimoji="0" lang="vi-VN"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rPr>
              <a:t>.</a:t>
            </a:r>
            <a:endParaRPr kumimoji="0" lang="en-US" sz="2400" b="0" i="0" u="none" strike="noStrike" kern="1200" cap="none" spc="0" normalizeH="0" baseline="0" noProof="0" dirty="0">
              <a:ln>
                <a:noFill/>
              </a:ln>
              <a:solidFill>
                <a:schemeClr val="accent1">
                  <a:lumMod val="75000"/>
                </a:schemeClr>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Nguyễn</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Đổng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Chi)</a:t>
            </a:r>
          </a:p>
        </p:txBody>
      </p:sp>
      <p:pic>
        <p:nvPicPr>
          <p:cNvPr id="4" name="Picture 3">
            <a:extLst>
              <a:ext uri="{FF2B5EF4-FFF2-40B4-BE49-F238E27FC236}">
                <a16:creationId xmlns:a16="http://schemas.microsoft.com/office/drawing/2014/main" id="{3B93A912-C37F-1732-401D-7BE2190F28CA}"/>
              </a:ext>
            </a:extLst>
          </p:cNvPr>
          <p:cNvPicPr>
            <a:picLocks noChangeAspect="1"/>
          </p:cNvPicPr>
          <p:nvPr/>
        </p:nvPicPr>
        <p:blipFill>
          <a:blip r:embed="rId5"/>
          <a:stretch>
            <a:fillRect/>
          </a:stretch>
        </p:blipFill>
        <p:spPr>
          <a:xfrm>
            <a:off x="447040" y="3096239"/>
            <a:ext cx="5876607" cy="3511888"/>
          </a:xfrm>
          <a:prstGeom prst="rect">
            <a:avLst/>
          </a:prstGeom>
        </p:spPr>
      </p:pic>
    </p:spTree>
    <p:extLst>
      <p:ext uri="{BB962C8B-B14F-4D97-AF65-F5344CB8AC3E}">
        <p14:creationId xmlns:p14="http://schemas.microsoft.com/office/powerpoint/2010/main" val="1269655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13" name="组合 9">
            <a:extLst>
              <a:ext uri="{FF2B5EF4-FFF2-40B4-BE49-F238E27FC236}">
                <a16:creationId xmlns:a16="http://schemas.microsoft.com/office/drawing/2014/main" id="{20588247-37C2-4170-8BCA-7BD02A54733B}"/>
              </a:ext>
            </a:extLst>
          </p:cNvPr>
          <p:cNvGrpSpPr/>
          <p:nvPr/>
        </p:nvGrpSpPr>
        <p:grpSpPr>
          <a:xfrm>
            <a:off x="1828800" y="2129790"/>
            <a:ext cx="1905000" cy="3377565"/>
            <a:chOff x="3398" y="3354"/>
            <a:chExt cx="3000" cy="5319"/>
          </a:xfrm>
        </p:grpSpPr>
        <p:grpSp>
          <p:nvGrpSpPr>
            <p:cNvPr id="15" name="组合 7">
              <a:extLst>
                <a:ext uri="{FF2B5EF4-FFF2-40B4-BE49-F238E27FC236}">
                  <a16:creationId xmlns:a16="http://schemas.microsoft.com/office/drawing/2014/main" id="{428D0E9D-E7E3-49C4-ACF3-F76AFD1992B7}"/>
                </a:ext>
              </a:extLst>
            </p:cNvPr>
            <p:cNvGrpSpPr/>
            <p:nvPr/>
          </p:nvGrpSpPr>
          <p:grpSpPr>
            <a:xfrm>
              <a:off x="3398" y="3354"/>
              <a:ext cx="3000" cy="5319"/>
              <a:chOff x="3399" y="3354"/>
              <a:chExt cx="1972" cy="3496"/>
            </a:xfrm>
          </p:grpSpPr>
          <p:sp>
            <p:nvSpPr>
              <p:cNvPr id="20" name="Rectangle 87">
                <a:extLst>
                  <a:ext uri="{FF2B5EF4-FFF2-40B4-BE49-F238E27FC236}">
                    <a16:creationId xmlns:a16="http://schemas.microsoft.com/office/drawing/2014/main" id="{4BA4D00B-E97C-43E1-BC38-80FBAA970F74}"/>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1" name="Down Arrow 15">
                <a:extLst>
                  <a:ext uri="{FF2B5EF4-FFF2-40B4-BE49-F238E27FC236}">
                    <a16:creationId xmlns:a16="http://schemas.microsoft.com/office/drawing/2014/main" id="{6E87FA05-CEE3-4A07-9DD3-6071E8D850D5}"/>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2" name="Text Placeholder 4">
                <a:extLst>
                  <a:ext uri="{FF2B5EF4-FFF2-40B4-BE49-F238E27FC236}">
                    <a16:creationId xmlns:a16="http://schemas.microsoft.com/office/drawing/2014/main" id="{14C45BD1-7B73-4E67-8A62-63F968251467}"/>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19" name="TextBox 22">
              <a:extLst>
                <a:ext uri="{FF2B5EF4-FFF2-40B4-BE49-F238E27FC236}">
                  <a16:creationId xmlns:a16="http://schemas.microsoft.com/office/drawing/2014/main" id="{A5B3AF5C-AA7F-475F-A20E-490DA048CD47}"/>
                </a:ext>
              </a:extLst>
            </p:cNvPr>
            <p:cNvSpPr txBox="1"/>
            <p:nvPr/>
          </p:nvSpPr>
          <p:spPr>
            <a:xfrm>
              <a:off x="3727" y="5363"/>
              <a:ext cx="2622" cy="19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rPr>
                <a:t>Phong Châu</a:t>
              </a:r>
            </a:p>
          </p:txBody>
        </p:sp>
      </p:grpSp>
      <p:grpSp>
        <p:nvGrpSpPr>
          <p:cNvPr id="23" name="组合 28">
            <a:extLst>
              <a:ext uri="{FF2B5EF4-FFF2-40B4-BE49-F238E27FC236}">
                <a16:creationId xmlns:a16="http://schemas.microsoft.com/office/drawing/2014/main" id="{84052356-7E43-4847-9D9F-4E305713BCAD}"/>
              </a:ext>
            </a:extLst>
          </p:cNvPr>
          <p:cNvGrpSpPr/>
          <p:nvPr/>
        </p:nvGrpSpPr>
        <p:grpSpPr>
          <a:xfrm>
            <a:off x="4112260" y="2129790"/>
            <a:ext cx="1905000" cy="3377565"/>
            <a:chOff x="3398" y="3354"/>
            <a:chExt cx="3000" cy="5319"/>
          </a:xfrm>
        </p:grpSpPr>
        <p:grpSp>
          <p:nvGrpSpPr>
            <p:cNvPr id="24" name="组合 29">
              <a:extLst>
                <a:ext uri="{FF2B5EF4-FFF2-40B4-BE49-F238E27FC236}">
                  <a16:creationId xmlns:a16="http://schemas.microsoft.com/office/drawing/2014/main" id="{BE56B102-12D0-4589-9DFC-2F62CA2D1948}"/>
                </a:ext>
              </a:extLst>
            </p:cNvPr>
            <p:cNvGrpSpPr/>
            <p:nvPr/>
          </p:nvGrpSpPr>
          <p:grpSpPr>
            <a:xfrm>
              <a:off x="3398" y="3354"/>
              <a:ext cx="3000" cy="5319"/>
              <a:chOff x="3399" y="3354"/>
              <a:chExt cx="1972" cy="3496"/>
            </a:xfrm>
          </p:grpSpPr>
          <p:sp>
            <p:nvSpPr>
              <p:cNvPr id="28" name="Rectangle 87">
                <a:extLst>
                  <a:ext uri="{FF2B5EF4-FFF2-40B4-BE49-F238E27FC236}">
                    <a16:creationId xmlns:a16="http://schemas.microsoft.com/office/drawing/2014/main" id="{25448DD7-40A0-4247-AE07-44028C99E8B7}"/>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9" name="Down Arrow 15">
                <a:extLst>
                  <a:ext uri="{FF2B5EF4-FFF2-40B4-BE49-F238E27FC236}">
                    <a16:creationId xmlns:a16="http://schemas.microsoft.com/office/drawing/2014/main" id="{ED1C3706-8822-4AC9-8619-F46D157B24CA}"/>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0" name="Text Placeholder 4">
                <a:extLst>
                  <a:ext uri="{FF2B5EF4-FFF2-40B4-BE49-F238E27FC236}">
                    <a16:creationId xmlns:a16="http://schemas.microsoft.com/office/drawing/2014/main" id="{41516A81-1796-4F9C-9EE9-296B6F1384F2}"/>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27" name="TextBox 22">
              <a:extLst>
                <a:ext uri="{FF2B5EF4-FFF2-40B4-BE49-F238E27FC236}">
                  <a16:creationId xmlns:a16="http://schemas.microsoft.com/office/drawing/2014/main" id="{7E81C52F-EFEB-4A57-8326-1E8A49A2E7B9}"/>
                </a:ext>
              </a:extLst>
            </p:cNvPr>
            <p:cNvSpPr txBox="1"/>
            <p:nvPr/>
          </p:nvSpPr>
          <p:spPr>
            <a:xfrm>
              <a:off x="3492" y="4975"/>
              <a:ext cx="2523" cy="1906"/>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3600" b="1" i="1" dirty="0" err="1">
                  <a:effectLst/>
                  <a:latin typeface="Cambria" panose="02040503050406030204" pitchFamily="18" charset="0"/>
                  <a:ea typeface="Cambria" panose="02040503050406030204" pitchFamily="18" charset="0"/>
                </a:rPr>
                <a:t>Lạc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Việt</a:t>
              </a:r>
              <a:endParaRPr kumimoji="0" lang="en-US" altLang="zh-C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grpSp>
        <p:nvGrpSpPr>
          <p:cNvPr id="31" name="组合 36">
            <a:extLst>
              <a:ext uri="{FF2B5EF4-FFF2-40B4-BE49-F238E27FC236}">
                <a16:creationId xmlns:a16="http://schemas.microsoft.com/office/drawing/2014/main" id="{D2D0AF03-6127-4329-8EC8-9EB74CEDF2F0}"/>
              </a:ext>
            </a:extLst>
          </p:cNvPr>
          <p:cNvGrpSpPr/>
          <p:nvPr/>
        </p:nvGrpSpPr>
        <p:grpSpPr>
          <a:xfrm>
            <a:off x="6355080" y="2129790"/>
            <a:ext cx="1905000" cy="3377565"/>
            <a:chOff x="3398" y="3354"/>
            <a:chExt cx="3000" cy="5319"/>
          </a:xfrm>
        </p:grpSpPr>
        <p:grpSp>
          <p:nvGrpSpPr>
            <p:cNvPr id="32" name="组合 37">
              <a:extLst>
                <a:ext uri="{FF2B5EF4-FFF2-40B4-BE49-F238E27FC236}">
                  <a16:creationId xmlns:a16="http://schemas.microsoft.com/office/drawing/2014/main" id="{3592C410-E945-47EE-8E4C-56FBDC2D3039}"/>
                </a:ext>
              </a:extLst>
            </p:cNvPr>
            <p:cNvGrpSpPr/>
            <p:nvPr/>
          </p:nvGrpSpPr>
          <p:grpSpPr>
            <a:xfrm>
              <a:off x="3398" y="3354"/>
              <a:ext cx="3000" cy="5319"/>
              <a:chOff x="3399" y="3354"/>
              <a:chExt cx="1972" cy="3496"/>
            </a:xfrm>
          </p:grpSpPr>
          <p:sp>
            <p:nvSpPr>
              <p:cNvPr id="36" name="Rectangle 87">
                <a:extLst>
                  <a:ext uri="{FF2B5EF4-FFF2-40B4-BE49-F238E27FC236}">
                    <a16:creationId xmlns:a16="http://schemas.microsoft.com/office/drawing/2014/main" id="{B181AD94-DA64-429E-B3A9-F257ADB41E6E}"/>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7" name="Down Arrow 15">
                <a:extLst>
                  <a:ext uri="{FF2B5EF4-FFF2-40B4-BE49-F238E27FC236}">
                    <a16:creationId xmlns:a16="http://schemas.microsoft.com/office/drawing/2014/main" id="{0E89035B-1CE3-435E-A72B-C1E51D2BD92F}"/>
                  </a:ext>
                </a:extLst>
              </p:cNvPr>
              <p:cNvSpPr/>
              <p:nvPr/>
            </p:nvSpPr>
            <p:spPr>
              <a:xfrm>
                <a:off x="3400" y="4289"/>
                <a:ext cx="1971" cy="2561"/>
              </a:xfrm>
              <a:prstGeom prst="downArrow">
                <a:avLst>
                  <a:gd name="adj1" fmla="val 100000"/>
                  <a:gd name="adj2" fmla="val 52223"/>
                </a:avLst>
              </a:prstGeom>
              <a:blipFill dpi="0" rotWithShape="1">
                <a:blip r:embed="rId5"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8" name="Text Placeholder 4">
                <a:extLst>
                  <a:ext uri="{FF2B5EF4-FFF2-40B4-BE49-F238E27FC236}">
                    <a16:creationId xmlns:a16="http://schemas.microsoft.com/office/drawing/2014/main" id="{4BE6437F-1F44-4629-876B-3E3FB5C869A3}"/>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35" name="TextBox 22">
              <a:extLst>
                <a:ext uri="{FF2B5EF4-FFF2-40B4-BE49-F238E27FC236}">
                  <a16:creationId xmlns:a16="http://schemas.microsoft.com/office/drawing/2014/main" id="{B73C7E1A-B398-439B-A0CC-3ECA6DE63808}"/>
                </a:ext>
              </a:extLst>
            </p:cNvPr>
            <p:cNvSpPr txBox="1"/>
            <p:nvPr/>
          </p:nvSpPr>
          <p:spPr>
            <a:xfrm>
              <a:off x="3853" y="4719"/>
              <a:ext cx="2280" cy="2901"/>
            </a:xfrm>
            <a:prstGeom prst="rect">
              <a:avLst/>
            </a:prstGeom>
            <a:noFill/>
          </p:spPr>
          <p:txBody>
            <a:bodyPr wrap="square" lIns="0" tIns="0" rIns="0" bIns="0" rtlCol="0">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lang="en-US" sz="3600" b="1" i="1" dirty="0" err="1">
                  <a:effectLst/>
                  <a:latin typeface="Cambria" panose="02040503050406030204" pitchFamily="18" charset="0"/>
                  <a:ea typeface="Cambria" panose="02040503050406030204" pitchFamily="18" charset="0"/>
                </a:rPr>
                <a:t>miền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nước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thẳm</a:t>
              </a:r>
              <a:endParaRPr kumimoji="0" lang="en-US" altLang="zh-CN" sz="40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grpSp>
        <p:nvGrpSpPr>
          <p:cNvPr id="39" name="组合 45">
            <a:extLst>
              <a:ext uri="{FF2B5EF4-FFF2-40B4-BE49-F238E27FC236}">
                <a16:creationId xmlns:a16="http://schemas.microsoft.com/office/drawing/2014/main" id="{92C3C95B-DEF3-4B61-9643-34C700A8DCAE}"/>
              </a:ext>
            </a:extLst>
          </p:cNvPr>
          <p:cNvGrpSpPr/>
          <p:nvPr/>
        </p:nvGrpSpPr>
        <p:grpSpPr>
          <a:xfrm>
            <a:off x="8618220" y="2129790"/>
            <a:ext cx="1905000" cy="3377565"/>
            <a:chOff x="3398" y="3354"/>
            <a:chExt cx="3000" cy="5319"/>
          </a:xfrm>
        </p:grpSpPr>
        <p:grpSp>
          <p:nvGrpSpPr>
            <p:cNvPr id="40" name="组合 46">
              <a:extLst>
                <a:ext uri="{FF2B5EF4-FFF2-40B4-BE49-F238E27FC236}">
                  <a16:creationId xmlns:a16="http://schemas.microsoft.com/office/drawing/2014/main" id="{7C9E12C6-2527-4DD3-9038-E92CE8E57E29}"/>
                </a:ext>
              </a:extLst>
            </p:cNvPr>
            <p:cNvGrpSpPr/>
            <p:nvPr/>
          </p:nvGrpSpPr>
          <p:grpSpPr>
            <a:xfrm>
              <a:off x="3398" y="3354"/>
              <a:ext cx="3000" cy="5319"/>
              <a:chOff x="3399" y="3354"/>
              <a:chExt cx="1972" cy="3496"/>
            </a:xfrm>
          </p:grpSpPr>
          <p:sp>
            <p:nvSpPr>
              <p:cNvPr id="44" name="Rectangle 87">
                <a:extLst>
                  <a:ext uri="{FF2B5EF4-FFF2-40B4-BE49-F238E27FC236}">
                    <a16:creationId xmlns:a16="http://schemas.microsoft.com/office/drawing/2014/main" id="{6803884F-7B17-4053-913C-9329C44E9F30}"/>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46" name="Down Arrow 15">
                <a:extLst>
                  <a:ext uri="{FF2B5EF4-FFF2-40B4-BE49-F238E27FC236}">
                    <a16:creationId xmlns:a16="http://schemas.microsoft.com/office/drawing/2014/main" id="{AA39037B-E843-47F9-99F0-BC4267F13BB2}"/>
                  </a:ext>
                </a:extLst>
              </p:cNvPr>
              <p:cNvSpPr/>
              <p:nvPr/>
            </p:nvSpPr>
            <p:spPr>
              <a:xfrm>
                <a:off x="3400" y="4289"/>
                <a:ext cx="1971" cy="2561"/>
              </a:xfrm>
              <a:prstGeom prst="downArrow">
                <a:avLst>
                  <a:gd name="adj1" fmla="val 100000"/>
                  <a:gd name="adj2" fmla="val 52223"/>
                </a:avLst>
              </a:prstGeom>
              <a:blipFill dpi="0" rotWithShape="1">
                <a:blip r:embed="rId6"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47" name="Text Placeholder 4">
                <a:extLst>
                  <a:ext uri="{FF2B5EF4-FFF2-40B4-BE49-F238E27FC236}">
                    <a16:creationId xmlns:a16="http://schemas.microsoft.com/office/drawing/2014/main" id="{37A5EFF6-EEBD-4D30-B4C4-C54335A6ABFD}"/>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marR="0" lvl="0" indent="0" algn="ctr" defTabSz="1038225" rtl="0" eaLnBrk="1" fontAlgn="auto" latinLnBrk="0" hangingPunct="1">
                  <a:lnSpc>
                    <a:spcPct val="100000"/>
                  </a:lnSpc>
                  <a:spcBef>
                    <a:spcPct val="20000"/>
                  </a:spcBef>
                  <a:spcAft>
                    <a:spcPts val="0"/>
                  </a:spcAft>
                  <a:buClrTx/>
                  <a:buSzTx/>
                  <a:buFont typeface="Arial" panose="020B0604020202020204"/>
                  <a:buNone/>
                  <a:tabLst/>
                  <a:defRPr/>
                </a:pPr>
                <a:endParaRPr kumimoji="0" lang="en-US" sz="4400" b="1" i="0" u="none" strike="noStrike" kern="1200" cap="none" spc="0" normalizeH="0" baseline="0" noProof="0" dirty="0">
                  <a:ln>
                    <a:noFill/>
                  </a:ln>
                  <a:solidFill>
                    <a:srgbClr val="371C0D"/>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grpSp>
        <p:sp>
          <p:nvSpPr>
            <p:cNvPr id="43" name="TextBox 22">
              <a:extLst>
                <a:ext uri="{FF2B5EF4-FFF2-40B4-BE49-F238E27FC236}">
                  <a16:creationId xmlns:a16="http://schemas.microsoft.com/office/drawing/2014/main" id="{D84755FE-58EF-4A43-AE25-128072068EE3}"/>
                </a:ext>
              </a:extLst>
            </p:cNvPr>
            <p:cNvSpPr txBox="1"/>
            <p:nvPr/>
          </p:nvSpPr>
          <p:spPr>
            <a:xfrm>
              <a:off x="3903" y="4938"/>
              <a:ext cx="2280" cy="1998"/>
            </a:xfrm>
            <a:prstGeom prst="rect">
              <a:avLst/>
            </a:prstGeom>
            <a:noFill/>
          </p:spPr>
          <p:txBody>
            <a:bodyPr wrap="square" lIns="0" tIns="0" rIns="0" bIns="0" rtlCol="0">
              <a:spAutoFit/>
            </a:bodyPr>
            <a:lstStyle/>
            <a:p>
              <a:pPr marL="0" marR="0" algn="ctr">
                <a:lnSpc>
                  <a:spcPct val="120000"/>
                </a:lnSpc>
                <a:spcBef>
                  <a:spcPts val="0"/>
                </a:spcBef>
                <a:spcAft>
                  <a:spcPts val="0"/>
                </a:spcAft>
              </a:pPr>
              <a:r>
                <a:rPr lang="en-US" sz="3600" b="1" i="1" dirty="0" err="1">
                  <a:effectLst/>
                  <a:latin typeface="Cambria" panose="02040503050406030204" pitchFamily="18" charset="0"/>
                  <a:ea typeface="Cambria" panose="02040503050406030204" pitchFamily="18" charset="0"/>
                </a:rPr>
                <a:t>tập</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quán</a:t>
              </a:r>
              <a:endParaRPr lang="en-US" sz="3600" b="1" dirty="0">
                <a:effectLst/>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id="{91C284D4-ABDF-D1B3-0BBC-B2A2097E993F}"/>
              </a:ext>
            </a:extLst>
          </p:cNvPr>
          <p:cNvPicPr>
            <a:picLocks noChangeAspect="1"/>
          </p:cNvPicPr>
          <p:nvPr/>
        </p:nvPicPr>
        <p:blipFill>
          <a:blip r:embed="rId7"/>
          <a:stretch>
            <a:fillRect/>
          </a:stretch>
        </p:blipFill>
        <p:spPr>
          <a:xfrm>
            <a:off x="2811010" y="582095"/>
            <a:ext cx="6041660" cy="1670449"/>
          </a:xfrm>
          <a:prstGeom prst="rect">
            <a:avLst/>
          </a:prstGeom>
        </p:spPr>
      </p:pic>
    </p:spTree>
    <p:extLst>
      <p:ext uri="{BB962C8B-B14F-4D97-AF65-F5344CB8AC3E}">
        <p14:creationId xmlns:p14="http://schemas.microsoft.com/office/powerpoint/2010/main" val="52143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7" name="Group 10">
            <a:extLst>
              <a:ext uri="{FF2B5EF4-FFF2-40B4-BE49-F238E27FC236}">
                <a16:creationId xmlns:a16="http://schemas.microsoft.com/office/drawing/2014/main" id="{1E874A51-404A-7E2A-9236-AB0B1E3C626C}"/>
              </a:ext>
            </a:extLst>
          </p:cNvPr>
          <p:cNvGrpSpPr/>
          <p:nvPr/>
        </p:nvGrpSpPr>
        <p:grpSpPr>
          <a:xfrm>
            <a:off x="318976" y="1835299"/>
            <a:ext cx="11555451" cy="4033873"/>
            <a:chOff x="0" y="0"/>
            <a:chExt cx="24384000" cy="8067747"/>
          </a:xfrm>
        </p:grpSpPr>
        <p:sp>
          <p:nvSpPr>
            <p:cNvPr id="8" name="Freeform 11">
              <a:extLst>
                <a:ext uri="{FF2B5EF4-FFF2-40B4-BE49-F238E27FC236}">
                  <a16:creationId xmlns:a16="http://schemas.microsoft.com/office/drawing/2014/main" id="{DFB031D1-F8B5-B47E-4080-E9C0131D2981}"/>
                </a:ext>
              </a:extLst>
            </p:cNvPr>
            <p:cNvSpPr/>
            <p:nvPr/>
          </p:nvSpPr>
          <p:spPr>
            <a:xfrm>
              <a:off x="0" y="0"/>
              <a:ext cx="24384000" cy="8067747"/>
            </a:xfrm>
            <a:custGeom>
              <a:avLst/>
              <a:gdLst/>
              <a:ahLst/>
              <a:cxnLst/>
              <a:rect l="l" t="t" r="r" b="b"/>
              <a:pathLst>
                <a:path w="24384000" h="10773295">
                  <a:moveTo>
                    <a:pt x="0" y="0"/>
                  </a:moveTo>
                  <a:lnTo>
                    <a:pt x="24384000" y="0"/>
                  </a:lnTo>
                  <a:lnTo>
                    <a:pt x="24384000" y="10773295"/>
                  </a:lnTo>
                  <a:lnTo>
                    <a:pt x="0" y="107732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TextBox 12">
              <a:extLst>
                <a:ext uri="{FF2B5EF4-FFF2-40B4-BE49-F238E27FC236}">
                  <a16:creationId xmlns:a16="http://schemas.microsoft.com/office/drawing/2014/main" id="{0D69820A-C8F5-11AC-2BA2-05EA5389A743}"/>
                </a:ext>
              </a:extLst>
            </p:cNvPr>
            <p:cNvSpPr txBox="1"/>
            <p:nvPr/>
          </p:nvSpPr>
          <p:spPr>
            <a:xfrm>
              <a:off x="802116" y="1469756"/>
              <a:ext cx="23180828" cy="4496872"/>
            </a:xfrm>
            <a:prstGeom prst="rect">
              <a:avLst/>
            </a:prstGeom>
          </p:spPr>
          <p:txBody>
            <a:bodyPr lIns="0" tIns="0" rIns="0" bIns="0" rtlCol="0" anchor="t">
              <a:spAutoFit/>
            </a:bodyPr>
            <a:lstStyle/>
            <a:p>
              <a:pPr algn="just" defTabSz="609630">
                <a:lnSpc>
                  <a:spcPts val="6134"/>
                </a:lnSpc>
              </a:pPr>
              <a:r>
                <a:rPr lang="vi-VN" sz="4000" dirty="0">
                  <a:solidFill>
                    <a:srgbClr val="820624"/>
                  </a:solidFill>
                  <a:latin typeface="Cambria Bold"/>
                </a:rPr>
                <a:t>Cũng bởi sự tích này/ mà về sau/ người Việt ta thường tự hào xưng là con Rồng cháu Tiên/ và thân mật gọi nhau là đồng bào.</a:t>
              </a:r>
              <a:endParaRPr lang="en-US" sz="4000" dirty="0">
                <a:solidFill>
                  <a:srgbClr val="820624"/>
                </a:solidFill>
                <a:latin typeface="Cambria Bold"/>
              </a:endParaRPr>
            </a:p>
          </p:txBody>
        </p:sp>
      </p:grpSp>
      <p:pic>
        <p:nvPicPr>
          <p:cNvPr id="10" name="Picture 9">
            <a:extLst>
              <a:ext uri="{FF2B5EF4-FFF2-40B4-BE49-F238E27FC236}">
                <a16:creationId xmlns:a16="http://schemas.microsoft.com/office/drawing/2014/main" id="{22C76762-37DC-3256-EBD9-821CEC694513}"/>
              </a:ext>
            </a:extLst>
          </p:cNvPr>
          <p:cNvPicPr>
            <a:picLocks noChangeAspect="1"/>
          </p:cNvPicPr>
          <p:nvPr/>
        </p:nvPicPr>
        <p:blipFill>
          <a:blip r:embed="rId7"/>
          <a:stretch>
            <a:fillRect/>
          </a:stretch>
        </p:blipFill>
        <p:spPr>
          <a:xfrm>
            <a:off x="2641600" y="428766"/>
            <a:ext cx="6826548" cy="1149616"/>
          </a:xfrm>
          <a:prstGeom prst="rect">
            <a:avLst/>
          </a:prstGeom>
        </p:spPr>
      </p:pic>
    </p:spTree>
    <p:extLst>
      <p:ext uri="{BB962C8B-B14F-4D97-AF65-F5344CB8AC3E}">
        <p14:creationId xmlns:p14="http://schemas.microsoft.com/office/powerpoint/2010/main" val="107693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3" name="Picture 2">
            <a:extLst>
              <a:ext uri="{FF2B5EF4-FFF2-40B4-BE49-F238E27FC236}">
                <a16:creationId xmlns:a16="http://schemas.microsoft.com/office/drawing/2014/main" id="{9EB4A9C5-D581-D020-7B21-33735CBE2153}"/>
              </a:ext>
            </a:extLst>
          </p:cNvPr>
          <p:cNvPicPr>
            <a:picLocks noChangeAspect="1"/>
          </p:cNvPicPr>
          <p:nvPr/>
        </p:nvPicPr>
        <p:blipFill>
          <a:blip r:embed="rId6"/>
          <a:stretch>
            <a:fillRect/>
          </a:stretch>
        </p:blipFill>
        <p:spPr>
          <a:xfrm>
            <a:off x="96241" y="418481"/>
            <a:ext cx="6431837" cy="2566638"/>
          </a:xfrm>
          <a:prstGeom prst="rect">
            <a:avLst/>
          </a:prstGeom>
        </p:spPr>
      </p:pic>
      <p:sp>
        <p:nvSpPr>
          <p:cNvPr id="4" name="TextBox 3">
            <a:extLst>
              <a:ext uri="{FF2B5EF4-FFF2-40B4-BE49-F238E27FC236}">
                <a16:creationId xmlns:a16="http://schemas.microsoft.com/office/drawing/2014/main" id="{35FD1B9A-3ABE-3E68-8643-924E74E30D56}"/>
              </a:ext>
            </a:extLst>
          </p:cNvPr>
          <p:cNvSpPr txBox="1"/>
          <p:nvPr/>
        </p:nvSpPr>
        <p:spPr>
          <a:xfrm>
            <a:off x="448794" y="2060575"/>
            <a:ext cx="11172217"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Miền đất Lạc Việt: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miền đất mà người Lạc Việt sinh sống, chủ yếu thuộc Bắc Bộ nước ta ngày nay.</a:t>
            </a:r>
          </a:p>
        </p:txBody>
      </p:sp>
      <p:sp>
        <p:nvSpPr>
          <p:cNvPr id="6" name="TextBox 5">
            <a:extLst>
              <a:ext uri="{FF2B5EF4-FFF2-40B4-BE49-F238E27FC236}">
                <a16:creationId xmlns:a16="http://schemas.microsoft.com/office/drawing/2014/main" id="{68DC68B2-3A25-4D54-7C89-53A82322C6E1}"/>
              </a:ext>
            </a:extLst>
          </p:cNvPr>
          <p:cNvSpPr txBox="1"/>
          <p:nvPr/>
        </p:nvSpPr>
        <p:spPr>
          <a:xfrm>
            <a:off x="501957" y="3410910"/>
            <a:ext cx="11544731"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Phong Châu: </a:t>
            </a: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tên gọi một vùng đất cổ, nay thuộc tỉnh Phú Thọ.</a:t>
            </a:r>
          </a:p>
        </p:txBody>
      </p:sp>
      <p:sp>
        <p:nvSpPr>
          <p:cNvPr id="11" name="TextBox 10">
            <a:extLst>
              <a:ext uri="{FF2B5EF4-FFF2-40B4-BE49-F238E27FC236}">
                <a16:creationId xmlns:a16="http://schemas.microsoft.com/office/drawing/2014/main" id="{A60E0C9B-E58C-FF7F-AF6A-9EF8ABA2A9AC}"/>
              </a:ext>
            </a:extLst>
          </p:cNvPr>
          <p:cNvSpPr txBox="1"/>
          <p:nvPr/>
        </p:nvSpPr>
        <p:spPr>
          <a:xfrm>
            <a:off x="555120" y="4346575"/>
            <a:ext cx="11544731"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Đồng bào (cùng một bọc): </a:t>
            </a: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những người cùng giống nòi, cùng đất nước.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4"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4"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5"/>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3" name="Picture 2">
            <a:extLst>
              <a:ext uri="{FF2B5EF4-FFF2-40B4-BE49-F238E27FC236}">
                <a16:creationId xmlns:a16="http://schemas.microsoft.com/office/drawing/2014/main" id="{9EB4A9C5-D581-D020-7B21-33735CBE2153}"/>
              </a:ext>
            </a:extLst>
          </p:cNvPr>
          <p:cNvPicPr>
            <a:picLocks noChangeAspect="1"/>
          </p:cNvPicPr>
          <p:nvPr/>
        </p:nvPicPr>
        <p:blipFill>
          <a:blip r:embed="rId6"/>
          <a:stretch>
            <a:fillRect/>
          </a:stretch>
        </p:blipFill>
        <p:spPr>
          <a:xfrm>
            <a:off x="96241" y="418481"/>
            <a:ext cx="6431837" cy="2566638"/>
          </a:xfrm>
          <a:prstGeom prst="rect">
            <a:avLst/>
          </a:prstGeom>
        </p:spPr>
      </p:pic>
      <p:sp>
        <p:nvSpPr>
          <p:cNvPr id="4" name="TextBox 3">
            <a:extLst>
              <a:ext uri="{FF2B5EF4-FFF2-40B4-BE49-F238E27FC236}">
                <a16:creationId xmlns:a16="http://schemas.microsoft.com/office/drawing/2014/main" id="{35FD1B9A-3ABE-3E68-8643-924E74E30D56}"/>
              </a:ext>
            </a:extLst>
          </p:cNvPr>
          <p:cNvSpPr txBox="1"/>
          <p:nvPr/>
        </p:nvSpPr>
        <p:spPr>
          <a:xfrm>
            <a:off x="448794" y="2060575"/>
            <a:ext cx="11172217" cy="58477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Khôi</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ngô</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vẻ</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mặt</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sáng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thông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minh</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68DC68B2-3A25-4D54-7C89-53A82322C6E1}"/>
              </a:ext>
            </a:extLst>
          </p:cNvPr>
          <p:cNvSpPr txBox="1"/>
          <p:nvPr/>
        </p:nvSpPr>
        <p:spPr>
          <a:xfrm>
            <a:off x="427529" y="2772957"/>
            <a:ext cx="11544731" cy="1077218"/>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Tập</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quán</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thói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quen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cộng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đồng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địa</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phương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dân</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tộc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hình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lâu</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trong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đời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sống</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được</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mọi</a:t>
            </a: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ngườ</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làm</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en-US" sz="3200" dirty="0" err="1">
                <a:solidFill>
                  <a:srgbClr val="000000"/>
                </a:solidFill>
                <a:latin typeface="Cambria" panose="02040503050406030204" pitchFamily="18" charset="0"/>
                <a:ea typeface="Cambria" panose="02040503050406030204" pitchFamily="18" charset="0"/>
                <a:cs typeface="Calibri" panose="020F0502020204030204" pitchFamily="34" charset="0"/>
              </a:rPr>
              <a:t>theo.</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0653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5387894" cy="5859011"/>
            <a:chOff x="-315833" y="0"/>
            <a:chExt cx="9459833"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800" b="1" i="0" u="none" strike="noStrike" kern="1200" cap="none" spc="0" normalizeH="0" baseline="0" noProof="0">
                  <a:ln>
                    <a:noFill/>
                  </a:ln>
                  <a:solidFill>
                    <a:prstClr val="black"/>
                  </a:solidFill>
                  <a:effectLst/>
                  <a:uLnTx/>
                  <a:uFillTx/>
                  <a:latin typeface="UTM Ong Do Gia" panose="02040603050506020204" pitchFamily="18" charset="0"/>
                  <a:cs typeface="+mn-cs"/>
                </a:rPr>
                <a:t>2</a:t>
              </a:r>
              <a:endParaRPr kumimoji="0" lang="vi-VN" sz="13800" b="1" i="0" u="none" strike="noStrike" kern="1200" cap="none" spc="0" normalizeH="0" baseline="0" noProof="0">
                <a:ln>
                  <a:noFill/>
                </a:ln>
                <a:solidFill>
                  <a:prstClr val="black"/>
                </a:solidFill>
                <a:effectLst/>
                <a:uLnTx/>
                <a:uFillTx/>
                <a:cs typeface="+mn-cs"/>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BC99B5A2-638F-DC5C-57FB-1D25D9C04DA8}"/>
              </a:ext>
            </a:extLst>
          </p:cNvPr>
          <p:cNvPicPr>
            <a:picLocks noChangeAspect="1"/>
          </p:cNvPicPr>
          <p:nvPr/>
        </p:nvPicPr>
        <p:blipFill>
          <a:blip r:embed="rId9"/>
          <a:stretch>
            <a:fillRect/>
          </a:stretch>
        </p:blipFill>
        <p:spPr>
          <a:xfrm>
            <a:off x="4298159" y="2593187"/>
            <a:ext cx="8571719" cy="3798137"/>
          </a:xfrm>
          <a:prstGeom prst="rect">
            <a:avLst/>
          </a:prstGeom>
        </p:spPr>
      </p:pic>
    </p:spTree>
    <p:extLst>
      <p:ext uri="{BB962C8B-B14F-4D97-AF65-F5344CB8AC3E}">
        <p14:creationId xmlns:p14="http://schemas.microsoft.com/office/powerpoint/2010/main" val="181485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Lạc Long Quân và Âu Cơ được giới thiệu như thế nào? </a:t>
            </a:r>
            <a:endParaRPr kumimoji="0" lang="en-US" altLang="vi-VN" sz="3200" b="1" i="0"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1715488" y="2583713"/>
            <a:ext cx="7183963" cy="3305594"/>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251241" y="74207"/>
                    <a:pt x="3767088" y="86057"/>
                    <a:pt x="4465076" y="0"/>
                  </a:cubicBezTo>
                  <a:cubicBezTo>
                    <a:pt x="4591200" y="728438"/>
                    <a:pt x="4505552" y="1899888"/>
                    <a:pt x="4465076" y="2441874"/>
                  </a:cubicBezTo>
                  <a:cubicBezTo>
                    <a:pt x="2296363" y="2349503"/>
                    <a:pt x="1734711" y="2402050"/>
                    <a:pt x="0" y="2441874"/>
                  </a:cubicBezTo>
                  <a:cubicBezTo>
                    <a:pt x="306334" y="1458194"/>
                    <a:pt x="5475" y="657379"/>
                    <a:pt x="0" y="0"/>
                  </a:cubicBezTo>
                  <a:close/>
                </a:path>
                <a:path w="4465076" h="2441874" stroke="0" extrusionOk="0">
                  <a:moveTo>
                    <a:pt x="0" y="0"/>
                  </a:moveTo>
                  <a:cubicBezTo>
                    <a:pt x="2249791" y="-56865"/>
                    <a:pt x="2897547" y="109517"/>
                    <a:pt x="4465076" y="0"/>
                  </a:cubicBezTo>
                  <a:cubicBezTo>
                    <a:pt x="4489294" y="1096555"/>
                    <a:pt x="4587734" y="1274042"/>
                    <a:pt x="4465076" y="2441874"/>
                  </a:cubicBezTo>
                  <a:cubicBezTo>
                    <a:pt x="2916542" y="2381089"/>
                    <a:pt x="1868022" y="2516881"/>
                    <a:pt x="0" y="2441874"/>
                  </a:cubicBezTo>
                  <a:cubicBezTo>
                    <a:pt x="-194149" y="1661696"/>
                    <a:pt x="103390" y="585039"/>
                    <a:pt x="0" y="0"/>
                  </a:cubicBezTo>
                  <a:close/>
                </a:path>
                <a:path w="4465076" h="2441874" fill="none" stroke="0" extrusionOk="0">
                  <a:moveTo>
                    <a:pt x="0" y="0"/>
                  </a:moveTo>
                  <a:cubicBezTo>
                    <a:pt x="2298533" y="-59330"/>
                    <a:pt x="3910192" y="15039"/>
                    <a:pt x="4465076" y="0"/>
                  </a:cubicBezTo>
                  <a:cubicBezTo>
                    <a:pt x="4489772" y="993259"/>
                    <a:pt x="4344234" y="1756985"/>
                    <a:pt x="4465076" y="2441874"/>
                  </a:cubicBezTo>
                  <a:cubicBezTo>
                    <a:pt x="2149035" y="2417302"/>
                    <a:pt x="1822374" y="2301856"/>
                    <a:pt x="0" y="2441874"/>
                  </a:cubicBezTo>
                  <a:cubicBezTo>
                    <a:pt x="-41708" y="1652437"/>
                    <a:pt x="19797" y="647100"/>
                    <a:pt x="0" y="0"/>
                  </a:cubicBezTo>
                  <a:close/>
                </a:path>
                <a:path w="4465076" h="2441874" fill="none" stroke="0" extrusionOk="0">
                  <a:moveTo>
                    <a:pt x="0" y="0"/>
                  </a:moveTo>
                  <a:cubicBezTo>
                    <a:pt x="2342607" y="-14328"/>
                    <a:pt x="3866520" y="97479"/>
                    <a:pt x="4465076" y="0"/>
                  </a:cubicBezTo>
                  <a:cubicBezTo>
                    <a:pt x="4555299" y="834583"/>
                    <a:pt x="4447871" y="1901726"/>
                    <a:pt x="4465076" y="2441874"/>
                  </a:cubicBezTo>
                  <a:cubicBezTo>
                    <a:pt x="2194471" y="2385696"/>
                    <a:pt x="1768089" y="2364943"/>
                    <a:pt x="0" y="2441874"/>
                  </a:cubicBezTo>
                  <a:cubicBezTo>
                    <a:pt x="200393" y="1544326"/>
                    <a:pt x="117995" y="722557"/>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sd="1647863092">
                    <a:custGeom>
                      <a:avLst/>
                      <a:gdLst>
                        <a:gd name="connsiteX0" fmla="*/ 0 w 7183963"/>
                        <a:gd name="connsiteY0" fmla="*/ 0 h 3305594"/>
                        <a:gd name="connsiteX1" fmla="*/ 7183963 w 7183963"/>
                        <a:gd name="connsiteY1" fmla="*/ 0 h 3305594"/>
                        <a:gd name="connsiteX2" fmla="*/ 7183963 w 7183963"/>
                        <a:gd name="connsiteY2" fmla="*/ 3305594 h 3305594"/>
                        <a:gd name="connsiteX3" fmla="*/ 0 w 7183963"/>
                        <a:gd name="connsiteY3" fmla="*/ 3305594 h 3305594"/>
                        <a:gd name="connsiteX4" fmla="*/ 0 w 7183963"/>
                        <a:gd name="connsiteY4" fmla="*/ 0 h 3305594"/>
                        <a:gd name="connsiteX0" fmla="*/ 0 w 7183963"/>
                        <a:gd name="connsiteY0" fmla="*/ 0 h 3305594"/>
                        <a:gd name="connsiteX1" fmla="*/ 7183963 w 7183963"/>
                        <a:gd name="connsiteY1" fmla="*/ 0 h 3305594"/>
                        <a:gd name="connsiteX2" fmla="*/ 7183963 w 7183963"/>
                        <a:gd name="connsiteY2" fmla="*/ 3305594 h 3305594"/>
                        <a:gd name="connsiteX3" fmla="*/ 0 w 7183963"/>
                        <a:gd name="connsiteY3" fmla="*/ 3305594 h 3305594"/>
                        <a:gd name="connsiteX4" fmla="*/ 0 w 7183963"/>
                        <a:gd name="connsiteY4" fmla="*/ 0 h 330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963" h="3305594" fill="none" extrusionOk="0">
                          <a:moveTo>
                            <a:pt x="0" y="0"/>
                          </a:moveTo>
                          <a:cubicBezTo>
                            <a:pt x="3600237" y="68989"/>
                            <a:pt x="6070710" y="98836"/>
                            <a:pt x="7183963" y="0"/>
                          </a:cubicBezTo>
                          <a:cubicBezTo>
                            <a:pt x="7321661" y="1028176"/>
                            <a:pt x="7230304" y="2468086"/>
                            <a:pt x="7183963" y="3305594"/>
                          </a:cubicBezTo>
                          <a:cubicBezTo>
                            <a:pt x="3663998" y="3173022"/>
                            <a:pt x="2816193" y="3211680"/>
                            <a:pt x="0" y="3305594"/>
                          </a:cubicBezTo>
                          <a:cubicBezTo>
                            <a:pt x="335218" y="2032232"/>
                            <a:pt x="139873" y="1013894"/>
                            <a:pt x="0" y="0"/>
                          </a:cubicBezTo>
                          <a:close/>
                        </a:path>
                        <a:path w="7183963" h="3305594" stroke="0" extrusionOk="0">
                          <a:moveTo>
                            <a:pt x="0" y="0"/>
                          </a:moveTo>
                          <a:cubicBezTo>
                            <a:pt x="3586867" y="-116539"/>
                            <a:pt x="4586892" y="178246"/>
                            <a:pt x="7183963" y="0"/>
                          </a:cubicBezTo>
                          <a:cubicBezTo>
                            <a:pt x="7200682" y="1527350"/>
                            <a:pt x="7356163" y="1735242"/>
                            <a:pt x="7183963" y="3305594"/>
                          </a:cubicBezTo>
                          <a:cubicBezTo>
                            <a:pt x="4745341" y="3313013"/>
                            <a:pt x="2785619" y="3362249"/>
                            <a:pt x="0" y="3305594"/>
                          </a:cubicBezTo>
                          <a:cubicBezTo>
                            <a:pt x="-168917" y="2290268"/>
                            <a:pt x="196260" y="733113"/>
                            <a:pt x="0" y="0"/>
                          </a:cubicBezTo>
                          <a:close/>
                        </a:path>
                        <a:path w="7183963" h="3305594" fill="none" stroke="0" extrusionOk="0">
                          <a:moveTo>
                            <a:pt x="0" y="0"/>
                          </a:moveTo>
                          <a:cubicBezTo>
                            <a:pt x="3744599" y="-43881"/>
                            <a:pt x="6256155" y="-3481"/>
                            <a:pt x="7183963" y="0"/>
                          </a:cubicBezTo>
                          <a:cubicBezTo>
                            <a:pt x="7211908" y="1218562"/>
                            <a:pt x="7185645" y="2289970"/>
                            <a:pt x="7183963" y="3305594"/>
                          </a:cubicBezTo>
                          <a:cubicBezTo>
                            <a:pt x="3474985" y="3219435"/>
                            <a:pt x="2943387" y="3103273"/>
                            <a:pt x="0" y="3305594"/>
                          </a:cubicBezTo>
                          <a:cubicBezTo>
                            <a:pt x="165751" y="2231657"/>
                            <a:pt x="186933" y="1030982"/>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2210672"/>
            </a:xfrm>
            <a:prstGeom prst="rect">
              <a:avLst/>
            </a:prstGeom>
            <a:noFill/>
            <a:ln w="38100">
              <a:noFill/>
            </a:ln>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mbria" panose="02040503050406030204" pitchFamily="18" charset="0"/>
                  <a:ea typeface="Cambria" panose="02040503050406030204" pitchFamily="18" charset="0"/>
                </a:rPr>
                <a:t>Lạc Long Quân là một vị thần, giống rồng, sống dưới nước, sức khỏe hơn người, có nhiều phép lạ.</a:t>
              </a:r>
            </a:p>
            <a:p>
              <a:pPr marL="457200" marR="0" indent="-457200" algn="just">
                <a:lnSpc>
                  <a:spcPct val="120000"/>
                </a:lnSpc>
                <a:spcBef>
                  <a:spcPts val="0"/>
                </a:spcBef>
                <a:spcAft>
                  <a:spcPts val="0"/>
                </a:spcAft>
                <a:buFont typeface="Arial" panose="020B0604020202020204" pitchFamily="34" charset="0"/>
                <a:buChar char="•"/>
              </a:pPr>
              <a:r>
                <a:rPr lang="nl-NL" sz="3200" dirty="0">
                  <a:effectLst/>
                  <a:latin typeface="Cambria" panose="02040503050406030204" pitchFamily="18" charset="0"/>
                  <a:ea typeface="Cambria" panose="02040503050406030204" pitchFamily="18" charset="0"/>
                </a:rPr>
                <a:t>Âu Cơ là làng tiên, xinh đẹp tuyệt trần, sống trên cạn</a:t>
              </a:r>
              <a:endParaRPr lang="en-US" sz="3200" dirty="0">
                <a:effectLst/>
                <a:latin typeface="Cambria" panose="02040503050406030204" pitchFamily="18" charset="0"/>
                <a:ea typeface="Cambria" panose="02040503050406030204" pitchFamily="18" charset="0"/>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8536328" y="2170888"/>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2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2. Chi tiết Âu Cơ sinh bọc trăm trứng muốn nói điều gì? </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1137684" y="2583713"/>
            <a:ext cx="7761767" cy="3305594"/>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300520" y="170076"/>
                    <a:pt x="3771074" y="81450"/>
                    <a:pt x="4465076" y="0"/>
                  </a:cubicBezTo>
                  <a:cubicBezTo>
                    <a:pt x="4624436" y="703630"/>
                    <a:pt x="4497191" y="1846443"/>
                    <a:pt x="4465076" y="2441874"/>
                  </a:cubicBezTo>
                  <a:cubicBezTo>
                    <a:pt x="2312746" y="2356711"/>
                    <a:pt x="1728781" y="2419809"/>
                    <a:pt x="0" y="2441874"/>
                  </a:cubicBezTo>
                  <a:cubicBezTo>
                    <a:pt x="176454" y="1520652"/>
                    <a:pt x="16169" y="650426"/>
                    <a:pt x="0" y="0"/>
                  </a:cubicBezTo>
                  <a:close/>
                </a:path>
                <a:path w="4465076" h="2441874" stroke="0" extrusionOk="0">
                  <a:moveTo>
                    <a:pt x="0" y="0"/>
                  </a:moveTo>
                  <a:cubicBezTo>
                    <a:pt x="2335718" y="89356"/>
                    <a:pt x="2915697" y="93121"/>
                    <a:pt x="4465076" y="0"/>
                  </a:cubicBezTo>
                  <a:cubicBezTo>
                    <a:pt x="4482446" y="1108271"/>
                    <a:pt x="4600240" y="1267485"/>
                    <a:pt x="4465076" y="2441874"/>
                  </a:cubicBezTo>
                  <a:cubicBezTo>
                    <a:pt x="2864882" y="2261221"/>
                    <a:pt x="1996380" y="2561115"/>
                    <a:pt x="0" y="2441874"/>
                  </a:cubicBezTo>
                  <a:cubicBezTo>
                    <a:pt x="-93005" y="1699235"/>
                    <a:pt x="102731" y="589832"/>
                    <a:pt x="0" y="0"/>
                  </a:cubicBezTo>
                  <a:close/>
                </a:path>
                <a:path w="4465076" h="2441874" fill="none" stroke="0" extrusionOk="0">
                  <a:moveTo>
                    <a:pt x="0" y="0"/>
                  </a:moveTo>
                  <a:cubicBezTo>
                    <a:pt x="2255533" y="-126151"/>
                    <a:pt x="3916690" y="43836"/>
                    <a:pt x="4465076" y="0"/>
                  </a:cubicBezTo>
                  <a:cubicBezTo>
                    <a:pt x="4485733" y="945180"/>
                    <a:pt x="4365449" y="1830014"/>
                    <a:pt x="4465076" y="2441874"/>
                  </a:cubicBezTo>
                  <a:cubicBezTo>
                    <a:pt x="2173841" y="2405615"/>
                    <a:pt x="1777883" y="2334338"/>
                    <a:pt x="0" y="2441874"/>
                  </a:cubicBezTo>
                  <a:cubicBezTo>
                    <a:pt x="-39227" y="1686730"/>
                    <a:pt x="148456" y="656785"/>
                    <a:pt x="0" y="0"/>
                  </a:cubicBezTo>
                  <a:close/>
                </a:path>
                <a:path w="4465076" h="2441874" fill="none" stroke="0" extrusionOk="0">
                  <a:moveTo>
                    <a:pt x="0" y="0"/>
                  </a:moveTo>
                  <a:cubicBezTo>
                    <a:pt x="2353261" y="40697"/>
                    <a:pt x="3836030" y="77573"/>
                    <a:pt x="4465076" y="0"/>
                  </a:cubicBezTo>
                  <a:cubicBezTo>
                    <a:pt x="4530395" y="895977"/>
                    <a:pt x="4463621" y="1829730"/>
                    <a:pt x="4465076" y="2441874"/>
                  </a:cubicBezTo>
                  <a:cubicBezTo>
                    <a:pt x="2225553" y="2385551"/>
                    <a:pt x="1837434" y="2348505"/>
                    <a:pt x="0" y="2441874"/>
                  </a:cubicBezTo>
                  <a:cubicBezTo>
                    <a:pt x="122618" y="1604739"/>
                    <a:pt x="110752" y="604379"/>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sd="1647863092">
                    <a:custGeom>
                      <a:avLst/>
                      <a:gdLst>
                        <a:gd name="connsiteX0" fmla="*/ 0 w 7761767"/>
                        <a:gd name="connsiteY0" fmla="*/ 0 h 3305594"/>
                        <a:gd name="connsiteX1" fmla="*/ 7761767 w 7761767"/>
                        <a:gd name="connsiteY1" fmla="*/ 0 h 3305594"/>
                        <a:gd name="connsiteX2" fmla="*/ 7761767 w 7761767"/>
                        <a:gd name="connsiteY2" fmla="*/ 3305594 h 3305594"/>
                        <a:gd name="connsiteX3" fmla="*/ 0 w 7761767"/>
                        <a:gd name="connsiteY3" fmla="*/ 3305594 h 3305594"/>
                        <a:gd name="connsiteX4" fmla="*/ 0 w 7761767"/>
                        <a:gd name="connsiteY4" fmla="*/ 0 h 3305594"/>
                        <a:gd name="connsiteX0" fmla="*/ 0 w 7761767"/>
                        <a:gd name="connsiteY0" fmla="*/ 0 h 3305594"/>
                        <a:gd name="connsiteX1" fmla="*/ 7761767 w 7761767"/>
                        <a:gd name="connsiteY1" fmla="*/ 0 h 3305594"/>
                        <a:gd name="connsiteX2" fmla="*/ 7761767 w 7761767"/>
                        <a:gd name="connsiteY2" fmla="*/ 3305594 h 3305594"/>
                        <a:gd name="connsiteX3" fmla="*/ 0 w 7761767"/>
                        <a:gd name="connsiteY3" fmla="*/ 3305594 h 3305594"/>
                        <a:gd name="connsiteX4" fmla="*/ 0 w 7761767"/>
                        <a:gd name="connsiteY4" fmla="*/ 0 h 3305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767" h="3305594" fill="none" extrusionOk="0">
                          <a:moveTo>
                            <a:pt x="0" y="0"/>
                          </a:moveTo>
                          <a:cubicBezTo>
                            <a:pt x="3927168" y="134346"/>
                            <a:pt x="6570415" y="85041"/>
                            <a:pt x="7761767" y="0"/>
                          </a:cubicBezTo>
                          <a:cubicBezTo>
                            <a:pt x="7862978" y="1057490"/>
                            <a:pt x="7802048" y="2420025"/>
                            <a:pt x="7761767" y="3305594"/>
                          </a:cubicBezTo>
                          <a:cubicBezTo>
                            <a:pt x="3987296" y="3182807"/>
                            <a:pt x="3034918" y="3232005"/>
                            <a:pt x="0" y="3305594"/>
                          </a:cubicBezTo>
                          <a:cubicBezTo>
                            <a:pt x="234258" y="2083315"/>
                            <a:pt x="58382" y="907000"/>
                            <a:pt x="0" y="0"/>
                          </a:cubicBezTo>
                          <a:close/>
                        </a:path>
                        <a:path w="7761767" h="3305594" stroke="0" extrusionOk="0">
                          <a:moveTo>
                            <a:pt x="0" y="0"/>
                          </a:moveTo>
                          <a:cubicBezTo>
                            <a:pt x="3962533" y="12127"/>
                            <a:pt x="5024636" y="142264"/>
                            <a:pt x="7761767" y="0"/>
                          </a:cubicBezTo>
                          <a:cubicBezTo>
                            <a:pt x="7785926" y="1511064"/>
                            <a:pt x="7941550" y="1737246"/>
                            <a:pt x="7761767" y="3305594"/>
                          </a:cubicBezTo>
                          <a:cubicBezTo>
                            <a:pt x="5108758" y="3263158"/>
                            <a:pt x="3283551" y="3431719"/>
                            <a:pt x="0" y="3305594"/>
                          </a:cubicBezTo>
                          <a:cubicBezTo>
                            <a:pt x="-75057" y="2323082"/>
                            <a:pt x="205546" y="749351"/>
                            <a:pt x="0" y="0"/>
                          </a:cubicBezTo>
                          <a:close/>
                        </a:path>
                        <a:path w="7761767" h="3305594" fill="none" stroke="0" extrusionOk="0">
                          <a:moveTo>
                            <a:pt x="0" y="0"/>
                          </a:moveTo>
                          <a:cubicBezTo>
                            <a:pt x="4066882" y="-64730"/>
                            <a:pt x="6679676" y="-21766"/>
                            <a:pt x="7761767" y="0"/>
                          </a:cubicBezTo>
                          <a:cubicBezTo>
                            <a:pt x="7791355" y="1216947"/>
                            <a:pt x="7676443" y="2440621"/>
                            <a:pt x="7761767" y="3305594"/>
                          </a:cubicBezTo>
                          <a:cubicBezTo>
                            <a:pt x="3797919" y="3202709"/>
                            <a:pt x="3125605" y="3123414"/>
                            <a:pt x="0" y="3305594"/>
                          </a:cubicBezTo>
                          <a:cubicBezTo>
                            <a:pt x="172489" y="2278309"/>
                            <a:pt x="310406" y="937514"/>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2210673"/>
            </a:xfrm>
            <a:prstGeom prst="rect">
              <a:avLst/>
            </a:prstGeom>
            <a:noFill/>
            <a:ln w="38100">
              <a:noFill/>
            </a:ln>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tiết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Âu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cơ</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bọc trăm trứng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muốn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nói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 Việt Nam sinh ra cùng một bọc, một nguồn gốc, chúng ta là người một nhà,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đoàn kết yêu thương nhau, gắn bó với nhau.</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8536328" y="2170888"/>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3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701749" y="810345"/>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3. Theo em, cách giải thích nguồn gốc của người Việt là</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con Rồng cháu Tiên nói lên điều gì?</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1137684" y="2583713"/>
            <a:ext cx="7761767" cy="2785729"/>
            <a:chOff x="472440" y="2419039"/>
            <a:chExt cx="4465076" cy="2441874"/>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3 h 2441874"/>
                <a:gd name="connsiteX3" fmla="*/ 0 w 4465076"/>
                <a:gd name="connsiteY3" fmla="*/ 2441873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3 h 2441874"/>
                <a:gd name="connsiteX3" fmla="*/ 0 w 4465076"/>
                <a:gd name="connsiteY3" fmla="*/ 2441873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3 h 2441874"/>
                <a:gd name="connsiteX3" fmla="*/ 0 w 4465076"/>
                <a:gd name="connsiteY3" fmla="*/ 2441873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300321" y="194943"/>
                    <a:pt x="3721105" y="220050"/>
                    <a:pt x="4465076" y="0"/>
                  </a:cubicBezTo>
                  <a:cubicBezTo>
                    <a:pt x="4594531" y="726221"/>
                    <a:pt x="4488744" y="1809148"/>
                    <a:pt x="4465076" y="2441873"/>
                  </a:cubicBezTo>
                  <a:cubicBezTo>
                    <a:pt x="2323749" y="2358977"/>
                    <a:pt x="1737282" y="2421351"/>
                    <a:pt x="0" y="2441873"/>
                  </a:cubicBezTo>
                  <a:cubicBezTo>
                    <a:pt x="248989" y="1473588"/>
                    <a:pt x="67457" y="726833"/>
                    <a:pt x="0" y="0"/>
                  </a:cubicBezTo>
                  <a:close/>
                </a:path>
                <a:path w="4465076" h="2441874" stroke="0" extrusionOk="0">
                  <a:moveTo>
                    <a:pt x="0" y="0"/>
                  </a:moveTo>
                  <a:cubicBezTo>
                    <a:pt x="2244151" y="-59435"/>
                    <a:pt x="2963495" y="55472"/>
                    <a:pt x="4465076" y="0"/>
                  </a:cubicBezTo>
                  <a:cubicBezTo>
                    <a:pt x="4482190" y="1112766"/>
                    <a:pt x="4579504" y="1276987"/>
                    <a:pt x="4465076" y="2441873"/>
                  </a:cubicBezTo>
                  <a:cubicBezTo>
                    <a:pt x="2843780" y="2132980"/>
                    <a:pt x="2050747" y="2585439"/>
                    <a:pt x="0" y="2441873"/>
                  </a:cubicBezTo>
                  <a:cubicBezTo>
                    <a:pt x="-119778" y="1683341"/>
                    <a:pt x="69675" y="697731"/>
                    <a:pt x="0" y="0"/>
                  </a:cubicBezTo>
                  <a:close/>
                </a:path>
                <a:path w="4465076" h="2441874" fill="none" stroke="0" extrusionOk="0">
                  <a:moveTo>
                    <a:pt x="0" y="0"/>
                  </a:moveTo>
                  <a:cubicBezTo>
                    <a:pt x="2225913" y="-116261"/>
                    <a:pt x="3881634" y="8199"/>
                    <a:pt x="4465076" y="0"/>
                  </a:cubicBezTo>
                  <a:cubicBezTo>
                    <a:pt x="4484476" y="934920"/>
                    <a:pt x="4408853" y="1776487"/>
                    <a:pt x="4465076" y="2441873"/>
                  </a:cubicBezTo>
                  <a:cubicBezTo>
                    <a:pt x="2164231" y="2420726"/>
                    <a:pt x="1814729" y="2316440"/>
                    <a:pt x="0" y="2441873"/>
                  </a:cubicBezTo>
                  <a:cubicBezTo>
                    <a:pt x="-17905" y="1686553"/>
                    <a:pt x="107004" y="621080"/>
                    <a:pt x="0" y="0"/>
                  </a:cubicBezTo>
                  <a:close/>
                </a:path>
                <a:path w="4465076" h="2441874" fill="none" stroke="0" extrusionOk="0">
                  <a:moveTo>
                    <a:pt x="0" y="0"/>
                  </a:moveTo>
                  <a:cubicBezTo>
                    <a:pt x="2327422" y="118087"/>
                    <a:pt x="3830034" y="137985"/>
                    <a:pt x="4465076" y="0"/>
                  </a:cubicBezTo>
                  <a:cubicBezTo>
                    <a:pt x="4507310" y="854868"/>
                    <a:pt x="4450246" y="1863514"/>
                    <a:pt x="4465076" y="2441873"/>
                  </a:cubicBezTo>
                  <a:cubicBezTo>
                    <a:pt x="2240027" y="2352506"/>
                    <a:pt x="1813461" y="2383918"/>
                    <a:pt x="0" y="2441873"/>
                  </a:cubicBezTo>
                  <a:cubicBezTo>
                    <a:pt x="168439" y="1633619"/>
                    <a:pt x="127819" y="735884"/>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sd="1647863092">
                    <a:custGeom>
                      <a:avLst/>
                      <a:gdLst>
                        <a:gd name="connsiteX0" fmla="*/ 0 w 7761767"/>
                        <a:gd name="connsiteY0" fmla="*/ 0 h 2785729"/>
                        <a:gd name="connsiteX1" fmla="*/ 7761767 w 7761767"/>
                        <a:gd name="connsiteY1" fmla="*/ 0 h 2785729"/>
                        <a:gd name="connsiteX2" fmla="*/ 7761767 w 7761767"/>
                        <a:gd name="connsiteY2" fmla="*/ 2785728 h 2785729"/>
                        <a:gd name="connsiteX3" fmla="*/ 0 w 7761767"/>
                        <a:gd name="connsiteY3" fmla="*/ 2785728 h 2785729"/>
                        <a:gd name="connsiteX4" fmla="*/ 0 w 7761767"/>
                        <a:gd name="connsiteY4" fmla="*/ 0 h 2785729"/>
                        <a:gd name="connsiteX0" fmla="*/ 0 w 7761767"/>
                        <a:gd name="connsiteY0" fmla="*/ 0 h 2785729"/>
                        <a:gd name="connsiteX1" fmla="*/ 7761767 w 7761767"/>
                        <a:gd name="connsiteY1" fmla="*/ 0 h 2785729"/>
                        <a:gd name="connsiteX2" fmla="*/ 7761767 w 7761767"/>
                        <a:gd name="connsiteY2" fmla="*/ 2785728 h 2785729"/>
                        <a:gd name="connsiteX3" fmla="*/ 0 w 7761767"/>
                        <a:gd name="connsiteY3" fmla="*/ 2785728 h 2785729"/>
                        <a:gd name="connsiteX4" fmla="*/ 0 w 7761767"/>
                        <a:gd name="connsiteY4" fmla="*/ 0 h 278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1767" h="2785729" fill="none" extrusionOk="0">
                          <a:moveTo>
                            <a:pt x="0" y="0"/>
                          </a:moveTo>
                          <a:cubicBezTo>
                            <a:pt x="3954047" y="172190"/>
                            <a:pt x="6548157" y="138550"/>
                            <a:pt x="7761767" y="0"/>
                          </a:cubicBezTo>
                          <a:cubicBezTo>
                            <a:pt x="7828847" y="907969"/>
                            <a:pt x="7800527" y="2053632"/>
                            <a:pt x="7761767" y="2785728"/>
                          </a:cubicBezTo>
                          <a:cubicBezTo>
                            <a:pt x="3933118" y="2670804"/>
                            <a:pt x="3025880" y="2754988"/>
                            <a:pt x="0" y="2785728"/>
                          </a:cubicBezTo>
                          <a:cubicBezTo>
                            <a:pt x="336333" y="1708907"/>
                            <a:pt x="170418" y="868407"/>
                            <a:pt x="0" y="0"/>
                          </a:cubicBezTo>
                          <a:close/>
                        </a:path>
                        <a:path w="7761767" h="2785729" stroke="0" extrusionOk="0">
                          <a:moveTo>
                            <a:pt x="0" y="0"/>
                          </a:moveTo>
                          <a:cubicBezTo>
                            <a:pt x="3864199" y="-102416"/>
                            <a:pt x="5054987" y="93380"/>
                            <a:pt x="7761767" y="0"/>
                          </a:cubicBezTo>
                          <a:cubicBezTo>
                            <a:pt x="7771299" y="1299894"/>
                            <a:pt x="7936205" y="1464821"/>
                            <a:pt x="7761767" y="2785728"/>
                          </a:cubicBezTo>
                          <a:cubicBezTo>
                            <a:pt x="5015892" y="2529284"/>
                            <a:pt x="3233922" y="2896819"/>
                            <a:pt x="0" y="2785728"/>
                          </a:cubicBezTo>
                          <a:cubicBezTo>
                            <a:pt x="-127514" y="1938289"/>
                            <a:pt x="167842" y="724269"/>
                            <a:pt x="0" y="0"/>
                          </a:cubicBezTo>
                          <a:close/>
                        </a:path>
                        <a:path w="7761767" h="2785729" fill="none" stroke="0" extrusionOk="0">
                          <a:moveTo>
                            <a:pt x="0" y="0"/>
                          </a:moveTo>
                          <a:cubicBezTo>
                            <a:pt x="4017321" y="-42086"/>
                            <a:pt x="6718816" y="-5895"/>
                            <a:pt x="7761767" y="0"/>
                          </a:cubicBezTo>
                          <a:cubicBezTo>
                            <a:pt x="7790183" y="1022303"/>
                            <a:pt x="7722158" y="2006190"/>
                            <a:pt x="7761767" y="2785728"/>
                          </a:cubicBezTo>
                          <a:cubicBezTo>
                            <a:pt x="3781924" y="2714574"/>
                            <a:pt x="3211126" y="2592888"/>
                            <a:pt x="0" y="2785728"/>
                          </a:cubicBezTo>
                          <a:cubicBezTo>
                            <a:pt x="177726" y="1920362"/>
                            <a:pt x="290426" y="789939"/>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10319"/>
              <a:ext cx="4249262" cy="1813603"/>
            </a:xfrm>
            <a:prstGeom prst="rect">
              <a:avLst/>
            </a:prstGeom>
            <a:noFill/>
            <a:ln w="38100">
              <a:noFill/>
            </a:ln>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Nói lên mong ước của người Việt được sinh ra bởi nòi đẹp và cao quý: Tiên - Rồng. </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8536328" y="2170888"/>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06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188259" y="-305061"/>
              <a:ext cx="5394994" cy="4747595"/>
            </a:xfrm>
            <a:prstGeom prst="rect">
              <a:avLst/>
            </a:prstGeom>
          </p:spPr>
        </p:pic>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EC1AC36C-304D-DAC5-05D9-7F345408D014}"/>
              </a:ext>
            </a:extLst>
          </p:cNvPr>
          <p:cNvPicPr>
            <a:picLocks noChangeAspect="1"/>
          </p:cNvPicPr>
          <p:nvPr/>
        </p:nvPicPr>
        <p:blipFill>
          <a:blip r:embed="rId9"/>
          <a:stretch>
            <a:fillRect/>
          </a:stretch>
        </p:blipFill>
        <p:spPr>
          <a:xfrm>
            <a:off x="2177515" y="1913389"/>
            <a:ext cx="7620660" cy="3798137"/>
          </a:xfrm>
          <a:prstGeom prst="rect">
            <a:avLst/>
          </a:prstGeom>
        </p:spPr>
      </p:pic>
    </p:spTree>
    <p:extLst>
      <p:ext uri="{BB962C8B-B14F-4D97-AF65-F5344CB8AC3E}">
        <p14:creationId xmlns:p14="http://schemas.microsoft.com/office/powerpoint/2010/main" val="308852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606056" y="151127"/>
            <a:ext cx="10855842"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4. Dựa vào sơ đồ dưới đây, tóm tắt lại câu chuyện. </a:t>
            </a:r>
            <a:endParaRPr kumimoji="0" lang="en-US" alt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A8FA9670-04E5-FA35-25D9-A83FF8C9B313}"/>
              </a:ext>
            </a:extLst>
          </p:cNvPr>
          <p:cNvPicPr>
            <a:picLocks noChangeAspect="1"/>
          </p:cNvPicPr>
          <p:nvPr/>
        </p:nvPicPr>
        <p:blipFill>
          <a:blip r:embed="rId5"/>
          <a:stretch>
            <a:fillRect/>
          </a:stretch>
        </p:blipFill>
        <p:spPr>
          <a:xfrm>
            <a:off x="1132367" y="1854607"/>
            <a:ext cx="9736181" cy="1866789"/>
          </a:xfrm>
          <a:prstGeom prst="rect">
            <a:avLst/>
          </a:prstGeom>
        </p:spPr>
      </p:pic>
    </p:spTree>
    <p:extLst>
      <p:ext uri="{BB962C8B-B14F-4D97-AF65-F5344CB8AC3E}">
        <p14:creationId xmlns:p14="http://schemas.microsoft.com/office/powerpoint/2010/main" val="589478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 name="TextBox 1">
            <a:extLst>
              <a:ext uri="{FF2B5EF4-FFF2-40B4-BE49-F238E27FC236}">
                <a16:creationId xmlns:a16="http://schemas.microsoft.com/office/drawing/2014/main" id="{C1B00584-00A5-49DD-E0B9-EAFB25EF9253}"/>
              </a:ext>
            </a:extLst>
          </p:cNvPr>
          <p:cNvSpPr txBox="1"/>
          <p:nvPr/>
        </p:nvSpPr>
        <p:spPr>
          <a:xfrm>
            <a:off x="1244009" y="1456660"/>
            <a:ext cx="9792586" cy="4524315"/>
          </a:xfrm>
          <a:prstGeom prst="rect">
            <a:avLst/>
          </a:prstGeom>
          <a:noFill/>
        </p:spPr>
        <p:txBody>
          <a:bodyPr wrap="square" rtlCol="0">
            <a:spAutoFit/>
          </a:bodyPr>
          <a:lstStyle/>
          <a:p>
            <a:pPr algn="just"/>
            <a:r>
              <a:rPr lang="nl-NL" sz="3200" dirty="0">
                <a:effectLst/>
                <a:latin typeface="Cambria" panose="02040503050406030204" pitchFamily="18" charset="0"/>
                <a:ea typeface="Cambria" panose="02040503050406030204" pitchFamily="18" charset="0"/>
              </a:rPr>
              <a:t>   Lạc Long Quân và Âu Cơ là 2 vị thần Rồng –Tiên gặp nhau kết thành vợ chồng. Âu Cơ sinh bọc trăm trứng. Trăm trứng nở ra trăm người con. Sống với nhau một thời gian. Lạc Long Quân bàn với Âu Cơ về việc chia 50 người con theo mẹ lên núi, 50 người con theo cha xuống biển. Các con của họ xây dựng đất nước, trở thành tổ tiên của người Việt.Từ sự tích này, người Việt tự hào là con Rồng cháu Tiên gọi nhau là đồng bào.</a:t>
            </a:r>
            <a:endParaRPr lang="en-US" sz="3200" dirty="0">
              <a:effectLst/>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8939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id="{09056A2E-15C2-4D5A-A409-740C24632C41}"/>
              </a:ext>
            </a:extLst>
          </p:cNvPr>
          <p:cNvSpPr>
            <a:spLocks noChangeArrowheads="1"/>
          </p:cNvSpPr>
          <p:nvPr/>
        </p:nvSpPr>
        <p:spPr bwMode="auto">
          <a:xfrm>
            <a:off x="627321" y="236186"/>
            <a:ext cx="10855842" cy="1486288"/>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lvl="0" algn="ctr"/>
            <a:r>
              <a:rPr lang="vi-VN" altLang="vi-VN" sz="2800" b="1" dirty="0">
                <a:solidFill>
                  <a:srgbClr val="002060"/>
                </a:solidFill>
                <a:latin typeface="Cambria" panose="02040503050406030204" pitchFamily="18" charset="0"/>
                <a:ea typeface="Cambria" panose="02040503050406030204" pitchFamily="18" charset="0"/>
              </a:rPr>
              <a:t>5. Câu ca dao dưới đây có liên quan thế nào đến câu chuyện này? </a:t>
            </a:r>
          </a:p>
          <a:p>
            <a:pPr lvl="0" algn="ctr"/>
            <a:r>
              <a:rPr lang="vi-VN" altLang="vi-VN" sz="2800" b="1" i="1" dirty="0">
                <a:solidFill>
                  <a:srgbClr val="002060"/>
                </a:solidFill>
                <a:latin typeface="Cambria" panose="02040503050406030204" pitchFamily="18" charset="0"/>
                <a:ea typeface="Cambria" panose="02040503050406030204" pitchFamily="18" charset="0"/>
              </a:rPr>
              <a:t>Dù ai đi ngược về xuôi</a:t>
            </a:r>
          </a:p>
          <a:p>
            <a:pPr lvl="0" algn="ctr"/>
            <a:r>
              <a:rPr lang="vi-VN" altLang="vi-VN" sz="2800" b="1" i="1" dirty="0">
                <a:solidFill>
                  <a:srgbClr val="002060"/>
                </a:solidFill>
                <a:latin typeface="Cambria" panose="02040503050406030204" pitchFamily="18" charset="0"/>
                <a:ea typeface="Cambria" panose="02040503050406030204" pitchFamily="18" charset="0"/>
              </a:rPr>
              <a:t>Nhớ ngày giỗ Tổ mùng Mười tháng Ba.</a:t>
            </a:r>
            <a:endParaRPr kumimoji="0" lang="en-US" altLang="vi-VN" sz="28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9" name="Picture 18">
            <a:extLst>
              <a:ext uri="{FF2B5EF4-FFF2-40B4-BE49-F238E27FC236}">
                <a16:creationId xmlns:a16="http://schemas.microsoft.com/office/drawing/2014/main" id="{3369BBE4-931A-47ED-8B36-68923DF487F6}"/>
              </a:ext>
            </a:extLst>
          </p:cNvPr>
          <p:cNvPicPr>
            <a:picLocks noChangeAspect="1"/>
          </p:cNvPicPr>
          <p:nvPr/>
        </p:nvPicPr>
        <p:blipFill rotWithShape="1">
          <a:blip r:embed="rId5">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grpSp>
        <p:nvGrpSpPr>
          <p:cNvPr id="2" name="Group 1">
            <a:extLst>
              <a:ext uri="{FF2B5EF4-FFF2-40B4-BE49-F238E27FC236}">
                <a16:creationId xmlns:a16="http://schemas.microsoft.com/office/drawing/2014/main" id="{C04215AD-8FF7-9A58-C777-EF5E84B84A1C}"/>
              </a:ext>
            </a:extLst>
          </p:cNvPr>
          <p:cNvGrpSpPr/>
          <p:nvPr/>
        </p:nvGrpSpPr>
        <p:grpSpPr>
          <a:xfrm>
            <a:off x="350873" y="2583713"/>
            <a:ext cx="9314121" cy="3750582"/>
            <a:chOff x="472440" y="2419039"/>
            <a:chExt cx="4465076" cy="2503951"/>
          </a:xfrm>
          <a:solidFill>
            <a:schemeClr val="accent4">
              <a:lumMod val="20000"/>
              <a:lumOff val="80000"/>
            </a:schemeClr>
          </a:solidFill>
        </p:grpSpPr>
        <p:sp>
          <p:nvSpPr>
            <p:cNvPr id="3" name="Rectangle 13">
              <a:extLst>
                <a:ext uri="{FF2B5EF4-FFF2-40B4-BE49-F238E27FC236}">
                  <a16:creationId xmlns:a16="http://schemas.microsoft.com/office/drawing/2014/main" id="{0F5C7373-156C-6081-5AFF-EAFBD5B98F49}"/>
                </a:ext>
              </a:extLst>
            </p:cNvPr>
            <p:cNvSpPr/>
            <p:nvPr/>
          </p:nvSpPr>
          <p:spPr>
            <a:xfrm>
              <a:off x="472440" y="2419039"/>
              <a:ext cx="4465076" cy="2441874"/>
            </a:xfrm>
            <a:custGeom>
              <a:avLst/>
              <a:gdLst>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 name="connsiteX0" fmla="*/ 0 w 4465076"/>
                <a:gd name="connsiteY0" fmla="*/ 0 h 2441874"/>
                <a:gd name="connsiteX1" fmla="*/ 4465076 w 4465076"/>
                <a:gd name="connsiteY1" fmla="*/ 0 h 2441874"/>
                <a:gd name="connsiteX2" fmla="*/ 4465076 w 4465076"/>
                <a:gd name="connsiteY2" fmla="*/ 2441874 h 2441874"/>
                <a:gd name="connsiteX3" fmla="*/ 0 w 4465076"/>
                <a:gd name="connsiteY3" fmla="*/ 2441874 h 2441874"/>
                <a:gd name="connsiteX4" fmla="*/ 0 w 4465076"/>
                <a:gd name="connsiteY4" fmla="*/ 0 h 244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5076" h="2441874" fill="none" extrusionOk="0">
                  <a:moveTo>
                    <a:pt x="0" y="0"/>
                  </a:moveTo>
                  <a:cubicBezTo>
                    <a:pt x="2346815" y="278550"/>
                    <a:pt x="3729325" y="183796"/>
                    <a:pt x="4465076" y="0"/>
                  </a:cubicBezTo>
                  <a:cubicBezTo>
                    <a:pt x="4568451" y="753579"/>
                    <a:pt x="4500009" y="1876892"/>
                    <a:pt x="4465076" y="2441874"/>
                  </a:cubicBezTo>
                  <a:cubicBezTo>
                    <a:pt x="2323018" y="2363183"/>
                    <a:pt x="1739960" y="2392840"/>
                    <a:pt x="0" y="2441874"/>
                  </a:cubicBezTo>
                  <a:cubicBezTo>
                    <a:pt x="199173" y="1504543"/>
                    <a:pt x="1563" y="647295"/>
                    <a:pt x="0" y="0"/>
                  </a:cubicBezTo>
                  <a:close/>
                </a:path>
                <a:path w="4465076" h="2441874" stroke="0" extrusionOk="0">
                  <a:moveTo>
                    <a:pt x="0" y="0"/>
                  </a:moveTo>
                  <a:cubicBezTo>
                    <a:pt x="2309403" y="55954"/>
                    <a:pt x="2850631" y="131521"/>
                    <a:pt x="4465076" y="0"/>
                  </a:cubicBezTo>
                  <a:cubicBezTo>
                    <a:pt x="4475044" y="1131771"/>
                    <a:pt x="4580630" y="1275390"/>
                    <a:pt x="4465076" y="2441874"/>
                  </a:cubicBezTo>
                  <a:cubicBezTo>
                    <a:pt x="2832347" y="2172269"/>
                    <a:pt x="1716606" y="2478147"/>
                    <a:pt x="0" y="2441874"/>
                  </a:cubicBezTo>
                  <a:cubicBezTo>
                    <a:pt x="-161452" y="1669651"/>
                    <a:pt x="60761" y="701058"/>
                    <a:pt x="0" y="0"/>
                  </a:cubicBezTo>
                  <a:close/>
                </a:path>
                <a:path w="4465076" h="2441874" fill="none" stroke="0" extrusionOk="0">
                  <a:moveTo>
                    <a:pt x="0" y="0"/>
                  </a:moveTo>
                  <a:cubicBezTo>
                    <a:pt x="1643342" y="-100317"/>
                    <a:pt x="2568072" y="2535"/>
                    <a:pt x="4465076" y="0"/>
                  </a:cubicBezTo>
                  <a:cubicBezTo>
                    <a:pt x="4483092" y="896205"/>
                    <a:pt x="4368262" y="1765930"/>
                    <a:pt x="4465076" y="2441874"/>
                  </a:cubicBezTo>
                  <a:cubicBezTo>
                    <a:pt x="2166732" y="2408367"/>
                    <a:pt x="1853369" y="2275973"/>
                    <a:pt x="0" y="2441874"/>
                  </a:cubicBezTo>
                  <a:cubicBezTo>
                    <a:pt x="-27928" y="1571490"/>
                    <a:pt x="55474" y="656907"/>
                    <a:pt x="0" y="0"/>
                  </a:cubicBezTo>
                  <a:close/>
                </a:path>
                <a:path w="4465076" h="2441874" fill="none" stroke="0" extrusionOk="0">
                  <a:moveTo>
                    <a:pt x="0" y="0"/>
                  </a:moveTo>
                  <a:cubicBezTo>
                    <a:pt x="2354290" y="152747"/>
                    <a:pt x="3837306" y="104628"/>
                    <a:pt x="4465076" y="0"/>
                  </a:cubicBezTo>
                  <a:cubicBezTo>
                    <a:pt x="4491111" y="872259"/>
                    <a:pt x="4457059" y="1860348"/>
                    <a:pt x="4465076" y="2441874"/>
                  </a:cubicBezTo>
                  <a:cubicBezTo>
                    <a:pt x="2221384" y="2403269"/>
                    <a:pt x="1775243" y="2346474"/>
                    <a:pt x="0" y="2441874"/>
                  </a:cubicBezTo>
                  <a:cubicBezTo>
                    <a:pt x="157911" y="1562196"/>
                    <a:pt x="102390" y="723165"/>
                    <a:pt x="0" y="0"/>
                  </a:cubicBezTo>
                  <a:close/>
                </a:path>
              </a:pathLst>
            </a:custGeom>
            <a:grpFill/>
            <a:ln w="38100">
              <a:solidFill>
                <a:schemeClr val="accent5">
                  <a:lumMod val="75000"/>
                </a:schemeClr>
              </a:solidFill>
              <a:prstDash val="solid"/>
              <a:extLst>
                <a:ext uri="{C807C97D-BFC1-408E-A445-0C87EB9F89A2}">
                  <ask:lineSketchStyleProps xmlns:ask="http://schemas.microsoft.com/office/drawing/2018/sketchyshapes" sd="1647863092">
                    <a:custGeom>
                      <a:avLst/>
                      <a:gdLst>
                        <a:gd name="connsiteX0" fmla="*/ 0 w 9314121"/>
                        <a:gd name="connsiteY0" fmla="*/ 0 h 3657599"/>
                        <a:gd name="connsiteX1" fmla="*/ 9314121 w 9314121"/>
                        <a:gd name="connsiteY1" fmla="*/ 0 h 3657599"/>
                        <a:gd name="connsiteX2" fmla="*/ 9314121 w 9314121"/>
                        <a:gd name="connsiteY2" fmla="*/ 3657599 h 3657599"/>
                        <a:gd name="connsiteX3" fmla="*/ 0 w 9314121"/>
                        <a:gd name="connsiteY3" fmla="*/ 3657599 h 3657599"/>
                        <a:gd name="connsiteX4" fmla="*/ 0 w 9314121"/>
                        <a:gd name="connsiteY4" fmla="*/ 0 h 3657599"/>
                        <a:gd name="connsiteX0" fmla="*/ 0 w 9314121"/>
                        <a:gd name="connsiteY0" fmla="*/ 0 h 3657599"/>
                        <a:gd name="connsiteX1" fmla="*/ 9314121 w 9314121"/>
                        <a:gd name="connsiteY1" fmla="*/ 0 h 3657599"/>
                        <a:gd name="connsiteX2" fmla="*/ 9314121 w 9314121"/>
                        <a:gd name="connsiteY2" fmla="*/ 3657599 h 3657599"/>
                        <a:gd name="connsiteX3" fmla="*/ 0 w 9314121"/>
                        <a:gd name="connsiteY3" fmla="*/ 3657599 h 3657599"/>
                        <a:gd name="connsiteX4" fmla="*/ 0 w 9314121"/>
                        <a:gd name="connsiteY4" fmla="*/ 0 h 3657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121" h="3657599" fill="none" extrusionOk="0">
                          <a:moveTo>
                            <a:pt x="0" y="0"/>
                          </a:moveTo>
                          <a:cubicBezTo>
                            <a:pt x="4787205" y="284117"/>
                            <a:pt x="7872219" y="131810"/>
                            <a:pt x="9314121" y="0"/>
                          </a:cubicBezTo>
                          <a:cubicBezTo>
                            <a:pt x="9361121" y="1221610"/>
                            <a:pt x="9364344" y="2704501"/>
                            <a:pt x="9314121" y="3657599"/>
                          </a:cubicBezTo>
                          <a:cubicBezTo>
                            <a:pt x="4816577" y="3533610"/>
                            <a:pt x="3674241" y="3523547"/>
                            <a:pt x="0" y="3657599"/>
                          </a:cubicBezTo>
                          <a:cubicBezTo>
                            <a:pt x="345968" y="2275525"/>
                            <a:pt x="173976" y="1107395"/>
                            <a:pt x="0" y="0"/>
                          </a:cubicBezTo>
                          <a:close/>
                        </a:path>
                        <a:path w="9314121" h="3657599" stroke="0" extrusionOk="0">
                          <a:moveTo>
                            <a:pt x="0" y="0"/>
                          </a:moveTo>
                          <a:cubicBezTo>
                            <a:pt x="4729476" y="-6490"/>
                            <a:pt x="5892087" y="215527"/>
                            <a:pt x="9314121" y="0"/>
                          </a:cubicBezTo>
                          <a:cubicBezTo>
                            <a:pt x="9321497" y="1717341"/>
                            <a:pt x="9541913" y="1915112"/>
                            <a:pt x="9314121" y="3657599"/>
                          </a:cubicBezTo>
                          <a:cubicBezTo>
                            <a:pt x="6103963" y="3537267"/>
                            <a:pt x="3463333" y="3691464"/>
                            <a:pt x="0" y="3657599"/>
                          </a:cubicBezTo>
                          <a:cubicBezTo>
                            <a:pt x="-180645" y="2538821"/>
                            <a:pt x="221109" y="891622"/>
                            <a:pt x="0" y="0"/>
                          </a:cubicBezTo>
                          <a:close/>
                        </a:path>
                        <a:path w="9314121" h="3657599" fill="none" stroke="0" extrusionOk="0">
                          <a:moveTo>
                            <a:pt x="0" y="0"/>
                          </a:moveTo>
                          <a:cubicBezTo>
                            <a:pt x="4695948" y="32126"/>
                            <a:pt x="8110582" y="2106"/>
                            <a:pt x="9314121" y="0"/>
                          </a:cubicBezTo>
                          <a:cubicBezTo>
                            <a:pt x="9345030" y="1281510"/>
                            <a:pt x="9294983" y="2574731"/>
                            <a:pt x="9314121" y="3657599"/>
                          </a:cubicBezTo>
                          <a:cubicBezTo>
                            <a:pt x="4538953" y="3557561"/>
                            <a:pt x="3873491" y="3402003"/>
                            <a:pt x="0" y="3657599"/>
                          </a:cubicBezTo>
                          <a:cubicBezTo>
                            <a:pt x="242046" y="2348085"/>
                            <a:pt x="269281" y="1114942"/>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C5EB0DE3-3DD9-9C5B-55A0-2F5587B521C6}"/>
                </a:ext>
              </a:extLst>
            </p:cNvPr>
            <p:cNvSpPr txBox="1"/>
            <p:nvPr/>
          </p:nvSpPr>
          <p:spPr>
            <a:xfrm>
              <a:off x="549475" y="2560008"/>
              <a:ext cx="4346650" cy="2362982"/>
            </a:xfrm>
            <a:prstGeom prst="rect">
              <a:avLst/>
            </a:prstGeom>
            <a:noFill/>
            <a:ln w="38100">
              <a:noFill/>
            </a:ln>
          </p:spPr>
          <p:txBody>
            <a:bodyPr wrap="square" rtlCol="0">
              <a:spAutoFit/>
            </a:bodyPr>
            <a:lstStyle/>
            <a:p>
              <a:pPr marR="0" lvl="0" algn="just" defTabSz="914400" rtl="0" eaLnBrk="1" fontAlgn="auto" latinLnBrk="0" hangingPunct="1">
                <a:spcBef>
                  <a:spcPts val="0"/>
                </a:spcBef>
                <a:spcAft>
                  <a:spcPts val="0"/>
                </a:spcAft>
                <a:buClrTx/>
                <a:buSzTx/>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Câu ca dao trên nhắc chúng ta nhớ ngày giỗ Vua Hùng, Vua Hùng chính là con trưởng của Lạc Long Quân và Âu Cơ, người đã theo Âu Cơ lên núi.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R="0" lvl="0" algn="just" defTabSz="914400" rtl="0" eaLnBrk="1" fontAlgn="auto" latinLnBrk="0" hangingPunct="1">
                <a:spcBef>
                  <a:spcPts val="0"/>
                </a:spcBef>
                <a:spcAft>
                  <a:spcPts val="0"/>
                </a:spcAft>
                <a:buClrTx/>
                <a:buSzTx/>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Ngày 10/3 âm lịch hàng năm xem là ngày “Quốc Giỗ” của người dân Việt khi chúng ta thờ chung một “Ông Tổ” nghĩa là chúng ta cùng một nòi giống.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 name="Picture 2" descr="Ok Çizimi, Ok, metin, kapsüllenmiş PostScript png | PNGEgg">
            <a:extLst>
              <a:ext uri="{FF2B5EF4-FFF2-40B4-BE49-F238E27FC236}">
                <a16:creationId xmlns:a16="http://schemas.microsoft.com/office/drawing/2014/main" id="{51A72D43-57C7-B46D-A8D6-7ACEBDD53916}"/>
              </a:ext>
            </a:extLst>
          </p:cNvPr>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1316" b="96930" l="1778" r="98000">
                        <a14:foregroundMark x1="4000" y1="50439" x2="4000" y2="50439"/>
                        <a14:foregroundMark x1="5778" y1="49123" x2="5778" y2="49123"/>
                        <a14:foregroundMark x1="6889" y1="47953" x2="2667" y2="56433"/>
                        <a14:foregroundMark x1="2667" y1="56433" x2="1778" y2="61404"/>
                        <a14:foregroundMark x1="1222" y1="63596" x2="1556" y2="72953"/>
                        <a14:foregroundMark x1="1556" y1="72953" x2="6222" y2="82749"/>
                        <a14:foregroundMark x1="6222" y1="82749" x2="11889" y2="89035"/>
                        <a14:foregroundMark x1="11889" y1="89035" x2="21667" y2="87281"/>
                        <a14:foregroundMark x1="21667" y1="87281" x2="35889" y2="76316"/>
                        <a14:foregroundMark x1="35889" y1="76316" x2="40111" y2="67251"/>
                        <a14:foregroundMark x1="40111" y1="67251" x2="41333" y2="57749"/>
                        <a14:foregroundMark x1="41333" y1="57749" x2="34667" y2="54386"/>
                        <a14:foregroundMark x1="34667" y1="54386" x2="28444" y2="60965"/>
                        <a14:foregroundMark x1="28444" y1="60965" x2="26222" y2="74269"/>
                        <a14:foregroundMark x1="26222" y1="74269" x2="27333" y2="84649"/>
                        <a14:foregroundMark x1="27333" y1="84649" x2="31000" y2="92982"/>
                        <a14:foregroundMark x1="31000" y1="92982" x2="39667" y2="97222"/>
                        <a14:foregroundMark x1="39667" y1="97222" x2="47778" y2="96637"/>
                        <a14:foregroundMark x1="47778" y1="96637" x2="56556" y2="91520"/>
                        <a14:foregroundMark x1="56556" y1="91520" x2="62889" y2="82749"/>
                        <a14:foregroundMark x1="62889" y1="82749" x2="65667" y2="71053"/>
                        <a14:foregroundMark x1="65667" y1="71053" x2="62000" y2="61257"/>
                        <a14:foregroundMark x1="62000" y1="61257" x2="55111" y2="64035"/>
                        <a14:foregroundMark x1="55111" y1="64035" x2="53778" y2="73684"/>
                        <a14:foregroundMark x1="53778" y1="73684" x2="55556" y2="85526"/>
                        <a14:foregroundMark x1="55556" y1="85526" x2="61889" y2="91520"/>
                        <a14:foregroundMark x1="61889" y1="91520" x2="70889" y2="93129"/>
                        <a14:foregroundMark x1="70889" y1="93129" x2="77667" y2="90205"/>
                        <a14:foregroundMark x1="77667" y1="90205" x2="83778" y2="84064"/>
                        <a14:foregroundMark x1="83778" y1="84064" x2="89556" y2="50292"/>
                        <a14:foregroundMark x1="89556" y1="50292" x2="88778" y2="38889"/>
                        <a14:foregroundMark x1="88778" y1="38889" x2="81667" y2="40789"/>
                        <a14:foregroundMark x1="81667" y1="40789" x2="80444" y2="27924"/>
                        <a14:foregroundMark x1="80444" y1="27924" x2="88111" y2="8333"/>
                        <a14:foregroundMark x1="88111" y1="8333" x2="92778" y2="15205"/>
                        <a14:foregroundMark x1="92778" y1="15205" x2="97333" y2="34211"/>
                        <a14:foregroundMark x1="97333" y1="34211" x2="98222" y2="43860"/>
                        <a14:foregroundMark x1="98222" y1="43860" x2="90111" y2="33626"/>
                        <a14:foregroundMark x1="89778" y1="2047" x2="89778" y2="2047"/>
                        <a14:foregroundMark x1="89444" y1="1316" x2="89444" y2="1316"/>
                        <a14:foregroundMark x1="32444" y1="93713" x2="32444" y2="93713"/>
                        <a14:foregroundMark x1="34556" y1="96199" x2="34556" y2="96199"/>
                        <a14:foregroundMark x1="36000" y1="96345" x2="38556" y2="96930"/>
                      </a14:backgroundRemoval>
                    </a14:imgEffect>
                  </a14:imgLayer>
                </a14:imgProps>
              </a:ext>
              <a:ext uri="{28A0092B-C50C-407E-A947-70E740481C1C}">
                <a14:useLocalDpi xmlns:a14="http://schemas.microsoft.com/office/drawing/2010/main" val="0"/>
              </a:ext>
            </a:extLst>
          </a:blip>
          <a:srcRect/>
          <a:stretch>
            <a:fillRect/>
          </a:stretch>
        </p:blipFill>
        <p:spPr bwMode="auto">
          <a:xfrm rot="16459149" flipH="1">
            <a:off x="9312505" y="1692423"/>
            <a:ext cx="1754345" cy="133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89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a:extLst>
              <a:ext uri="{FF2B5EF4-FFF2-40B4-BE49-F238E27FC236}">
                <a16:creationId xmlns:a16="http://schemas.microsoft.com/office/drawing/2014/main" id="{BC1DCDD7-9FA6-4948-9A4B-BEAE29E6CBA8}"/>
              </a:ext>
            </a:extLst>
          </p:cNvPr>
          <p:cNvGrpSpPr/>
          <p:nvPr/>
        </p:nvGrpSpPr>
        <p:grpSpPr>
          <a:xfrm>
            <a:off x="0" y="0"/>
            <a:ext cx="12192000" cy="6858000"/>
            <a:chOff x="0" y="-1"/>
            <a:chExt cx="19200" cy="10800"/>
          </a:xfrm>
        </p:grpSpPr>
        <p:pic>
          <p:nvPicPr>
            <p:cNvPr id="3" name="图片 106" descr="图片包含 鲜花, 植物, 室内&#10;&#10;已生成高可信度的说明">
              <a:extLst>
                <a:ext uri="{FF2B5EF4-FFF2-40B4-BE49-F238E27FC236}">
                  <a16:creationId xmlns:a16="http://schemas.microsoft.com/office/drawing/2014/main" id="{E7C788F7-DC48-4949-9060-1B35AFBFC22F}"/>
                </a:ext>
              </a:extLst>
            </p:cNvPr>
            <p:cNvPicPr>
              <a:picLocks noChangeAspect="1"/>
            </p:cNvPicPr>
            <p:nvPr/>
          </p:nvPicPr>
          <p:blipFill>
            <a:blip r:embed="rId2"/>
            <a:srcRect t="6005" r="6424"/>
            <a:stretch>
              <a:fillRect/>
            </a:stretch>
          </p:blipFill>
          <p:spPr>
            <a:xfrm rot="16200000" flipV="1">
              <a:off x="13388" y="-1035"/>
              <a:ext cx="4777" cy="6846"/>
            </a:xfrm>
            <a:prstGeom prst="rect">
              <a:avLst/>
            </a:prstGeom>
          </p:spPr>
        </p:pic>
        <p:pic>
          <p:nvPicPr>
            <p:cNvPr id="4" name="图片 5" descr="图片包含 鲜花, 植物, 室内&#10;&#10;已生成高可信度的说明">
              <a:extLst>
                <a:ext uri="{FF2B5EF4-FFF2-40B4-BE49-F238E27FC236}">
                  <a16:creationId xmlns:a16="http://schemas.microsoft.com/office/drawing/2014/main" id="{AB5E70B8-34C9-4776-A521-C189378B8E8C}"/>
                </a:ext>
              </a:extLst>
            </p:cNvPr>
            <p:cNvPicPr>
              <a:picLocks noChangeAspect="1"/>
            </p:cNvPicPr>
            <p:nvPr/>
          </p:nvPicPr>
          <p:blipFill>
            <a:blip r:embed="rId2"/>
            <a:srcRect t="6005" r="6424"/>
            <a:stretch>
              <a:fillRect/>
            </a:stretch>
          </p:blipFill>
          <p:spPr>
            <a:xfrm rot="16200000" flipH="1">
              <a:off x="1034" y="4988"/>
              <a:ext cx="4777" cy="6846"/>
            </a:xfrm>
            <a:prstGeom prst="rect">
              <a:avLst/>
            </a:prstGeom>
          </p:spPr>
        </p:pic>
      </p:grpSp>
      <p:pic>
        <p:nvPicPr>
          <p:cNvPr id="10" name="图片 3">
            <a:extLst>
              <a:ext uri="{FF2B5EF4-FFF2-40B4-BE49-F238E27FC236}">
                <a16:creationId xmlns:a16="http://schemas.microsoft.com/office/drawing/2014/main" id="{C3DA7DC5-E3F2-4D05-A9A1-8C71BE5232D8}"/>
              </a:ext>
            </a:extLst>
          </p:cNvPr>
          <p:cNvPicPr>
            <a:picLocks noChangeAspect="1"/>
          </p:cNvPicPr>
          <p:nvPr/>
        </p:nvPicPr>
        <p:blipFill>
          <a:blip r:embed="rId3" cstate="screen"/>
          <a:stretch>
            <a:fillRect/>
          </a:stretch>
        </p:blipFill>
        <p:spPr>
          <a:xfrm>
            <a:off x="1042510" y="655002"/>
            <a:ext cx="10106979" cy="5547995"/>
          </a:xfrm>
          <a:prstGeom prst="rect">
            <a:avLst/>
          </a:prstGeom>
        </p:spPr>
      </p:pic>
      <p:sp>
        <p:nvSpPr>
          <p:cNvPr id="29" name="TextBox 28">
            <a:extLst>
              <a:ext uri="{FF2B5EF4-FFF2-40B4-BE49-F238E27FC236}">
                <a16:creationId xmlns:a16="http://schemas.microsoft.com/office/drawing/2014/main" id="{B0EE9135-20CD-40F6-A8A4-52D17AB4F2C2}"/>
              </a:ext>
            </a:extLst>
          </p:cNvPr>
          <p:cNvSpPr txBox="1"/>
          <p:nvPr/>
        </p:nvSpPr>
        <p:spPr>
          <a:xfrm>
            <a:off x="1885949" y="2675602"/>
            <a:ext cx="8420100"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Câu chuyện giải thích về nguồn gốc dân tộc Việt cùng sinh ra từ một cái bọc trăm trứng của mẹ Âu Cơ và cha Lạc Long Quân</a:t>
            </a:r>
            <a:endParaRPr kumimoji="0" lang="en-US" alt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A4DDA8E8-1154-4227-1B7B-6273AD6B26AC}"/>
              </a:ext>
            </a:extLst>
          </p:cNvPr>
          <p:cNvPicPr>
            <a:picLocks noChangeAspect="1"/>
          </p:cNvPicPr>
          <p:nvPr/>
        </p:nvPicPr>
        <p:blipFill>
          <a:blip r:embed="rId4"/>
          <a:stretch>
            <a:fillRect/>
          </a:stretch>
        </p:blipFill>
        <p:spPr>
          <a:xfrm>
            <a:off x="1619442" y="197813"/>
            <a:ext cx="9059441" cy="3804234"/>
          </a:xfrm>
          <a:prstGeom prst="rect">
            <a:avLst/>
          </a:prstGeom>
        </p:spPr>
      </p:pic>
    </p:spTree>
    <p:extLst>
      <p:ext uri="{BB962C8B-B14F-4D97-AF65-F5344CB8AC3E}">
        <p14:creationId xmlns:p14="http://schemas.microsoft.com/office/powerpoint/2010/main" val="5867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11491972" cy="5859011"/>
            <a:chOff x="-315833" y="0"/>
            <a:chExt cx="20177112"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800" b="1" i="0" u="none" strike="noStrike" kern="1200" cap="none" spc="0" normalizeH="0" baseline="0" noProof="0" dirty="0">
                  <a:ln>
                    <a:noFill/>
                  </a:ln>
                  <a:solidFill>
                    <a:prstClr val="black"/>
                  </a:solidFill>
                  <a:effectLst/>
                  <a:uLnTx/>
                  <a:uFillTx/>
                  <a:latin typeface="UTM Ong Do Gia" panose="02040603050506020204" pitchFamily="18" charset="0"/>
                  <a:cs typeface="+mn-cs"/>
                </a:rPr>
                <a:t>3</a:t>
              </a:r>
              <a:endParaRPr kumimoji="0" lang="vi-VN" sz="13800" b="1" i="0" u="none" strike="noStrike" kern="1200" cap="none" spc="0" normalizeH="0" baseline="0" noProof="0" dirty="0">
                <a:ln>
                  <a:noFill/>
                </a:ln>
                <a:solidFill>
                  <a:prstClr val="black"/>
                </a:solidFill>
                <a:effectLst/>
                <a:uLnTx/>
                <a:uFillTx/>
                <a:cs typeface="+mn-cs"/>
              </a:endParaRPr>
            </a:p>
          </p:txBody>
        </p:sp>
        <p:sp>
          <p:nvSpPr>
            <p:cNvPr id="7" name="Rectangle 6">
              <a:extLst>
                <a:ext uri="{FF2B5EF4-FFF2-40B4-BE49-F238E27FC236}">
                  <a16:creationId xmlns:a16="http://schemas.microsoft.com/office/drawing/2014/main" id="{D6E97BB7-2F19-478F-B12E-3056F0C94B19}"/>
                </a:ext>
              </a:extLst>
            </p:cNvPr>
            <p:cNvSpPr/>
            <p:nvPr/>
          </p:nvSpPr>
          <p:spPr>
            <a:xfrm>
              <a:off x="8115875" y="3442940"/>
              <a:ext cx="11745404" cy="340439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Ong Do Gia" panose="02040603050506020204" pitchFamily="18" charset="0"/>
                  <a:cs typeface="+mn-cs"/>
                </a:rPr>
                <a:t>Luyện đọc</a:t>
              </a:r>
              <a:endParaRPr kumimoji="0" lang="en-US" sz="12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Ong Do Gia" panose="02040603050506020204" pitchFamily="18" charset="0"/>
                <a:cs typeface="+mn-cs"/>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spTree>
    <p:extLst>
      <p:ext uri="{BB962C8B-B14F-4D97-AF65-F5344CB8AC3E}">
        <p14:creationId xmlns:p14="http://schemas.microsoft.com/office/powerpoint/2010/main" val="114022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20" name="Rectangle 4">
            <a:extLst>
              <a:ext uri="{FF2B5EF4-FFF2-40B4-BE49-F238E27FC236}">
                <a16:creationId xmlns:a16="http://schemas.microsoft.com/office/drawing/2014/main" id="{09748206-CC54-4E5F-8991-08061EAB9AB2}"/>
              </a:ext>
            </a:extLst>
          </p:cNvPr>
          <p:cNvSpPr>
            <a:spLocks noChangeArrowheads="1"/>
          </p:cNvSpPr>
          <p:nvPr/>
        </p:nvSpPr>
        <p:spPr bwMode="auto">
          <a:xfrm>
            <a:off x="1101286" y="1893532"/>
            <a:ext cx="9988792" cy="3172280"/>
          </a:xfrm>
          <a:prstGeom prst="rect">
            <a:avLst/>
          </a:prstGeom>
          <a:noFill/>
          <a:ln w="57150" cmpd="thinThick">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pPr lvl="0" algn="just">
              <a:buSzPct val="100000"/>
            </a:pP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Đọc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diễn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bài</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nhấn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giọng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trầm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và</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có</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phần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hào</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sảng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nhấn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giọng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ở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những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từ</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ngữ</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phù</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hợp</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những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tình</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tiết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bất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ngờ</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hoặc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từ</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ngữ</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thể</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hiện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tâm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trạng</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cảm</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xúc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của</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nhân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vật</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Lạc</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 Long </a:t>
            </a:r>
            <a:r>
              <a:rPr lang="en-US" altLang="en-US" sz="4000" b="1" i="1" dirty="0" err="1">
                <a:solidFill>
                  <a:srgbClr val="111111"/>
                </a:solidFill>
                <a:latin typeface="Cambria" panose="02040503050406030204" pitchFamily="18" charset="0"/>
                <a:ea typeface="Cambria" panose="02040503050406030204" pitchFamily="18" charset="0"/>
                <a:cs typeface="Calibri" panose="020F0502020204030204" pitchFamily="34" charset="0"/>
              </a:rPr>
              <a:t>Quân</a:t>
            </a:r>
            <a:r>
              <a:rPr lang="en-US" altLang="en-US" sz="4000" b="1" i="1" dirty="0">
                <a:solidFill>
                  <a:srgbClr val="111111"/>
                </a:solidFill>
                <a:latin typeface="Cambria" panose="02040503050406030204" pitchFamily="18" charset="0"/>
                <a:ea typeface="Cambria" panose="02040503050406030204" pitchFamily="18" charset="0"/>
                <a:cs typeface="Calibri" panose="020F0502020204030204" pitchFamily="34" charset="0"/>
              </a:rPr>
              <a:t>.</a:t>
            </a:r>
            <a:endParaRPr kumimoji="0" lang="en-US" altLang="en-US" sz="4000" b="1" i="1" u="none" strike="noStrike" kern="1200" cap="none" spc="0" normalizeH="0" baseline="0" noProof="0" dirty="0">
              <a:ln>
                <a:noFill/>
              </a:ln>
              <a:solidFill>
                <a:srgbClr val="111111"/>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25201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3"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188259" y="-305061"/>
              <a:ext cx="5394994" cy="4747595"/>
            </a:xfrm>
            <a:prstGeom prst="rect">
              <a:avLst/>
            </a:prstGeom>
          </p:spPr>
        </p:pic>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9"/>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0A93F204-44E6-2672-70F4-15A63EF6D0CE}"/>
              </a:ext>
            </a:extLst>
          </p:cNvPr>
          <p:cNvPicPr>
            <a:picLocks noChangeAspect="1"/>
          </p:cNvPicPr>
          <p:nvPr/>
        </p:nvPicPr>
        <p:blipFill>
          <a:blip r:embed="rId10"/>
          <a:stretch>
            <a:fillRect/>
          </a:stretch>
        </p:blipFill>
        <p:spPr>
          <a:xfrm>
            <a:off x="2299172" y="1827643"/>
            <a:ext cx="6828112" cy="3798137"/>
          </a:xfrm>
          <a:prstGeom prst="rect">
            <a:avLst/>
          </a:prstGeom>
        </p:spPr>
      </p:pic>
    </p:spTree>
    <p:extLst>
      <p:ext uri="{BB962C8B-B14F-4D97-AF65-F5344CB8AC3E}">
        <p14:creationId xmlns:p14="http://schemas.microsoft.com/office/powerpoint/2010/main" val="3305981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008" y="901"/>
                <a:ext cx="16821" cy="9354"/>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grpSp>
        <p:nvGrpSpPr>
          <p:cNvPr id="2" name="Group 1">
            <a:extLst>
              <a:ext uri="{FF2B5EF4-FFF2-40B4-BE49-F238E27FC236}">
                <a16:creationId xmlns:a16="http://schemas.microsoft.com/office/drawing/2014/main" id="{EE9E9F1E-82A5-6C98-AEDB-14EBD20982D6}"/>
              </a:ext>
            </a:extLst>
          </p:cNvPr>
          <p:cNvGrpSpPr/>
          <p:nvPr/>
        </p:nvGrpSpPr>
        <p:grpSpPr>
          <a:xfrm>
            <a:off x="847725" y="2105025"/>
            <a:ext cx="2808784" cy="4178833"/>
            <a:chOff x="2463423" y="943659"/>
            <a:chExt cx="4125409" cy="5696063"/>
          </a:xfrm>
        </p:grpSpPr>
        <p:grpSp>
          <p:nvGrpSpPr>
            <p:cNvPr id="4" name="Group 3">
              <a:extLst>
                <a:ext uri="{FF2B5EF4-FFF2-40B4-BE49-F238E27FC236}">
                  <a16:creationId xmlns:a16="http://schemas.microsoft.com/office/drawing/2014/main" id="{7AB82DE2-8DB6-1174-02A1-29AFBC78B46A}"/>
                </a:ext>
              </a:extLst>
            </p:cNvPr>
            <p:cNvGrpSpPr/>
            <p:nvPr/>
          </p:nvGrpSpPr>
          <p:grpSpPr>
            <a:xfrm>
              <a:off x="3070763" y="3817300"/>
              <a:ext cx="2592194" cy="2822422"/>
              <a:chOff x="3070763" y="3817300"/>
              <a:chExt cx="2592194" cy="2822422"/>
            </a:xfrm>
          </p:grpSpPr>
          <p:pic>
            <p:nvPicPr>
              <p:cNvPr id="8" name="Picture 7">
                <a:extLst>
                  <a:ext uri="{FF2B5EF4-FFF2-40B4-BE49-F238E27FC236}">
                    <a16:creationId xmlns:a16="http://schemas.microsoft.com/office/drawing/2014/main" id="{1BD7382A-7EC6-E9F1-508A-27193E576B14}"/>
                  </a:ext>
                </a:extLst>
              </p:cNvPr>
              <p:cNvPicPr>
                <a:picLocks noChangeAspect="1"/>
              </p:cNvPicPr>
              <p:nvPr/>
            </p:nvPicPr>
            <p:blipFill>
              <a:blip r:embed="rId5"/>
              <a:srcRect/>
              <a:stretch>
                <a:fillRect/>
              </a:stretch>
            </p:blipFill>
            <p:spPr>
              <a:xfrm>
                <a:off x="3070763" y="3906100"/>
                <a:ext cx="1098008" cy="2672638"/>
              </a:xfrm>
              <a:prstGeom prst="rect">
                <a:avLst/>
              </a:prstGeom>
              <a:effectLst>
                <a:glow rad="25400">
                  <a:schemeClr val="accent4">
                    <a:lumMod val="40000"/>
                    <a:lumOff val="60000"/>
                  </a:schemeClr>
                </a:glow>
              </a:effectLst>
            </p:spPr>
          </p:pic>
          <p:pic>
            <p:nvPicPr>
              <p:cNvPr id="9" name="Picture 28">
                <a:extLst>
                  <a:ext uri="{FF2B5EF4-FFF2-40B4-BE49-F238E27FC236}">
                    <a16:creationId xmlns:a16="http://schemas.microsoft.com/office/drawing/2014/main" id="{412B391A-9ACF-56B0-1A1C-A065D34476F1}"/>
                  </a:ext>
                </a:extLst>
              </p:cNvPr>
              <p:cNvPicPr>
                <a:picLocks noChangeAspect="1"/>
              </p:cNvPicPr>
              <p:nvPr/>
            </p:nvPicPr>
            <p:blipFill>
              <a:blip r:embed="rId6"/>
              <a:srcRect/>
              <a:stretch>
                <a:fillRect/>
              </a:stretch>
            </p:blipFill>
            <p:spPr>
              <a:xfrm>
                <a:off x="4267035" y="3817300"/>
                <a:ext cx="1395922" cy="2822422"/>
              </a:xfrm>
              <a:prstGeom prst="rect">
                <a:avLst/>
              </a:prstGeom>
              <a:effectLst>
                <a:glow rad="25400">
                  <a:schemeClr val="accent4">
                    <a:lumMod val="40000"/>
                    <a:lumOff val="60000"/>
                  </a:schemeClr>
                </a:glow>
              </a:effectLst>
            </p:spPr>
          </p:pic>
        </p:grpSp>
        <p:pic>
          <p:nvPicPr>
            <p:cNvPr id="5" name="Picture 3">
              <a:extLst>
                <a:ext uri="{FF2B5EF4-FFF2-40B4-BE49-F238E27FC236}">
                  <a16:creationId xmlns:a16="http://schemas.microsoft.com/office/drawing/2014/main" id="{15EB558C-5A62-97D0-6BC8-A9942D4FB2E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2463423" y="943659"/>
              <a:ext cx="4125409" cy="2847097"/>
            </a:xfrm>
            <a:prstGeom prst="rect">
              <a:avLst/>
            </a:prstGeom>
          </p:spPr>
        </p:pic>
        <p:sp>
          <p:nvSpPr>
            <p:cNvPr id="7" name="TextBox 6">
              <a:extLst>
                <a:ext uri="{FF2B5EF4-FFF2-40B4-BE49-F238E27FC236}">
                  <a16:creationId xmlns:a16="http://schemas.microsoft.com/office/drawing/2014/main" id="{F55D65E9-28D0-4D14-2DB2-83430718AD41}"/>
                </a:ext>
              </a:extLst>
            </p:cNvPr>
            <p:cNvSpPr txBox="1"/>
            <p:nvPr/>
          </p:nvSpPr>
          <p:spPr>
            <a:xfrm>
              <a:off x="2762758" y="1576058"/>
              <a:ext cx="3592858" cy="1468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normalizeH="0" baseline="0" noProof="0" dirty="0">
                  <a:ln w="22225">
                    <a:noFill/>
                    <a:prstDash val="solid"/>
                  </a:ln>
                  <a:solidFill>
                    <a:srgbClr val="002060"/>
                  </a:solidFill>
                  <a:uLnTx/>
                  <a:uFillTx/>
                  <a:latin typeface="Calibri" panose="020F0502020204030204" pitchFamily="34" charset="0"/>
                  <a:cs typeface="Calibri" panose="020F0502020204030204" pitchFamily="34" charset="0"/>
                </a:rPr>
                <a:t>THẢO LUẬN NHÓM ĐÔI</a:t>
              </a:r>
            </a:p>
          </p:txBody>
        </p:sp>
      </p:grpSp>
      <p:sp>
        <p:nvSpPr>
          <p:cNvPr id="10" name="Rectangle: Rounded Corners 22">
            <a:extLst>
              <a:ext uri="{FF2B5EF4-FFF2-40B4-BE49-F238E27FC236}">
                <a16:creationId xmlns:a16="http://schemas.microsoft.com/office/drawing/2014/main" id="{B25CF6B1-8C86-CFB4-3416-79A7D6FE3CB0}"/>
              </a:ext>
            </a:extLst>
          </p:cNvPr>
          <p:cNvSpPr/>
          <p:nvPr/>
        </p:nvSpPr>
        <p:spPr>
          <a:xfrm>
            <a:off x="3598385" y="1023045"/>
            <a:ext cx="7542689" cy="1845885"/>
          </a:xfrm>
          <a:custGeom>
            <a:avLst/>
            <a:gdLst>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2689" h="1845885" fill="none" extrusionOk="0">
                <a:moveTo>
                  <a:pt x="0" y="450783"/>
                </a:moveTo>
                <a:cubicBezTo>
                  <a:pt x="-25145" y="287056"/>
                  <a:pt x="161123" y="-67050"/>
                  <a:pt x="586124" y="0"/>
                </a:cubicBezTo>
                <a:cubicBezTo>
                  <a:pt x="1423982" y="26214"/>
                  <a:pt x="4818871" y="-543184"/>
                  <a:pt x="6956564" y="0"/>
                </a:cubicBezTo>
                <a:cubicBezTo>
                  <a:pt x="7370571" y="24443"/>
                  <a:pt x="7481094" y="158260"/>
                  <a:pt x="7542689" y="450783"/>
                </a:cubicBezTo>
                <a:cubicBezTo>
                  <a:pt x="7631224" y="684812"/>
                  <a:pt x="7460595" y="1077119"/>
                  <a:pt x="7542689" y="1395101"/>
                </a:cubicBezTo>
                <a:cubicBezTo>
                  <a:pt x="7616556" y="1591495"/>
                  <a:pt x="7327135" y="1796614"/>
                  <a:pt x="6956564" y="1845885"/>
                </a:cubicBezTo>
                <a:cubicBezTo>
                  <a:pt x="4660804" y="1953198"/>
                  <a:pt x="3334730" y="1663115"/>
                  <a:pt x="586124" y="1845885"/>
                </a:cubicBezTo>
                <a:cubicBezTo>
                  <a:pt x="173066" y="1823569"/>
                  <a:pt x="-88012" y="1643017"/>
                  <a:pt x="0" y="1395101"/>
                </a:cubicBezTo>
                <a:cubicBezTo>
                  <a:pt x="2129" y="1137688"/>
                  <a:pt x="89664" y="873907"/>
                  <a:pt x="0" y="450783"/>
                </a:cubicBezTo>
                <a:close/>
              </a:path>
              <a:path w="7542689" h="1845885" stroke="0" extrusionOk="0">
                <a:moveTo>
                  <a:pt x="0" y="450783"/>
                </a:moveTo>
                <a:cubicBezTo>
                  <a:pt x="-37857" y="186830"/>
                  <a:pt x="165653" y="9802"/>
                  <a:pt x="586124" y="0"/>
                </a:cubicBezTo>
                <a:cubicBezTo>
                  <a:pt x="2573110" y="-231828"/>
                  <a:pt x="5078673" y="268639"/>
                  <a:pt x="6956564" y="0"/>
                </a:cubicBezTo>
                <a:cubicBezTo>
                  <a:pt x="7262129" y="-59733"/>
                  <a:pt x="7430951" y="210321"/>
                  <a:pt x="7542689" y="450783"/>
                </a:cubicBezTo>
                <a:cubicBezTo>
                  <a:pt x="7439317" y="621671"/>
                  <a:pt x="7594039" y="1214258"/>
                  <a:pt x="7542689" y="1395101"/>
                </a:cubicBezTo>
                <a:cubicBezTo>
                  <a:pt x="7557228" y="1593036"/>
                  <a:pt x="7319243" y="1823255"/>
                  <a:pt x="6956564" y="1845885"/>
                </a:cubicBezTo>
                <a:cubicBezTo>
                  <a:pt x="4926145" y="1767292"/>
                  <a:pt x="1477764" y="1941857"/>
                  <a:pt x="586124" y="1845885"/>
                </a:cubicBezTo>
                <a:cubicBezTo>
                  <a:pt x="272578" y="1868753"/>
                  <a:pt x="-15864" y="1669080"/>
                  <a:pt x="0" y="1395101"/>
                </a:cubicBezTo>
                <a:cubicBezTo>
                  <a:pt x="42011" y="1161510"/>
                  <a:pt x="-34752" y="804799"/>
                  <a:pt x="0" y="450783"/>
                </a:cubicBezTo>
                <a:close/>
              </a:path>
              <a:path w="7542689" h="1845885" fill="none" stroke="0" extrusionOk="0">
                <a:moveTo>
                  <a:pt x="0" y="450783"/>
                </a:moveTo>
                <a:cubicBezTo>
                  <a:pt x="-33131" y="115330"/>
                  <a:pt x="262389" y="-20841"/>
                  <a:pt x="586124" y="0"/>
                </a:cubicBezTo>
                <a:cubicBezTo>
                  <a:pt x="1959750" y="-258689"/>
                  <a:pt x="4687765" y="-24331"/>
                  <a:pt x="6956564" y="0"/>
                </a:cubicBezTo>
                <a:cubicBezTo>
                  <a:pt x="7340629" y="47"/>
                  <a:pt x="7448976" y="184090"/>
                  <a:pt x="7542689" y="450783"/>
                </a:cubicBezTo>
                <a:cubicBezTo>
                  <a:pt x="7611095" y="721012"/>
                  <a:pt x="7413476" y="1070264"/>
                  <a:pt x="7542689" y="1395101"/>
                </a:cubicBezTo>
                <a:cubicBezTo>
                  <a:pt x="7577954" y="1605832"/>
                  <a:pt x="7259727" y="1774305"/>
                  <a:pt x="6956564" y="1845885"/>
                </a:cubicBezTo>
                <a:cubicBezTo>
                  <a:pt x="5079107" y="2095624"/>
                  <a:pt x="3301123" y="1899462"/>
                  <a:pt x="586124" y="1845885"/>
                </a:cubicBezTo>
                <a:cubicBezTo>
                  <a:pt x="181322" y="1866919"/>
                  <a:pt x="-51869" y="1663910"/>
                  <a:pt x="0" y="1395101"/>
                </a:cubicBezTo>
                <a:cubicBezTo>
                  <a:pt x="-6736" y="1233658"/>
                  <a:pt x="96563" y="874482"/>
                  <a:pt x="0" y="450783"/>
                </a:cubicBezTo>
                <a:close/>
              </a:path>
              <a:path w="7542689" h="1845885" fill="none" stroke="0" extrusionOk="0">
                <a:moveTo>
                  <a:pt x="0" y="450783"/>
                </a:moveTo>
                <a:cubicBezTo>
                  <a:pt x="-29640" y="235677"/>
                  <a:pt x="176987" y="-16307"/>
                  <a:pt x="586124" y="0"/>
                </a:cubicBezTo>
                <a:cubicBezTo>
                  <a:pt x="1884070" y="91281"/>
                  <a:pt x="4917072" y="-363973"/>
                  <a:pt x="6956564" y="0"/>
                </a:cubicBezTo>
                <a:cubicBezTo>
                  <a:pt x="7354338" y="17890"/>
                  <a:pt x="7461999" y="144918"/>
                  <a:pt x="7542689" y="450783"/>
                </a:cubicBezTo>
                <a:cubicBezTo>
                  <a:pt x="7660174" y="724268"/>
                  <a:pt x="7487081" y="1026444"/>
                  <a:pt x="7542689" y="1395101"/>
                </a:cubicBezTo>
                <a:cubicBezTo>
                  <a:pt x="7594824" y="1596473"/>
                  <a:pt x="7268567" y="1785627"/>
                  <a:pt x="6956564" y="1845885"/>
                </a:cubicBezTo>
                <a:cubicBezTo>
                  <a:pt x="4936566" y="2184520"/>
                  <a:pt x="3200197" y="1685315"/>
                  <a:pt x="586124" y="1845885"/>
                </a:cubicBezTo>
                <a:cubicBezTo>
                  <a:pt x="161127" y="1829463"/>
                  <a:pt x="-63146" y="1646099"/>
                  <a:pt x="0" y="1395101"/>
                </a:cubicBezTo>
                <a:cubicBezTo>
                  <a:pt x="-6606" y="1209053"/>
                  <a:pt x="62769" y="900385"/>
                  <a:pt x="0" y="450783"/>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sd="3906556544">
                  <a:custGeom>
                    <a:avLst/>
                    <a:gdLst>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 name="connsiteX0" fmla="*/ 0 w 7542689"/>
                      <a:gd name="connsiteY0" fmla="*/ 450783 h 1845885"/>
                      <a:gd name="connsiteX1" fmla="*/ 586124 w 7542689"/>
                      <a:gd name="connsiteY1" fmla="*/ 0 h 1845885"/>
                      <a:gd name="connsiteX2" fmla="*/ 6956564 w 7542689"/>
                      <a:gd name="connsiteY2" fmla="*/ 0 h 1845885"/>
                      <a:gd name="connsiteX3" fmla="*/ 7542689 w 7542689"/>
                      <a:gd name="connsiteY3" fmla="*/ 450783 h 1845885"/>
                      <a:gd name="connsiteX4" fmla="*/ 7542689 w 7542689"/>
                      <a:gd name="connsiteY4" fmla="*/ 1395101 h 1845885"/>
                      <a:gd name="connsiteX5" fmla="*/ 6956564 w 7542689"/>
                      <a:gd name="connsiteY5" fmla="*/ 1845885 h 1845885"/>
                      <a:gd name="connsiteX6" fmla="*/ 586124 w 7542689"/>
                      <a:gd name="connsiteY6" fmla="*/ 1845885 h 1845885"/>
                      <a:gd name="connsiteX7" fmla="*/ 0 w 7542689"/>
                      <a:gd name="connsiteY7" fmla="*/ 1395101 h 1845885"/>
                      <a:gd name="connsiteX8" fmla="*/ 0 w 7542689"/>
                      <a:gd name="connsiteY8" fmla="*/ 450783 h 184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42689" h="1845885" fill="none" extrusionOk="0">
                        <a:moveTo>
                          <a:pt x="0" y="450783"/>
                        </a:moveTo>
                        <a:cubicBezTo>
                          <a:pt x="-19994" y="269007"/>
                          <a:pt x="204034" y="-38213"/>
                          <a:pt x="586124" y="0"/>
                        </a:cubicBezTo>
                        <a:cubicBezTo>
                          <a:pt x="1662001" y="-43991"/>
                          <a:pt x="4823921" y="-382941"/>
                          <a:pt x="6956564" y="0"/>
                        </a:cubicBezTo>
                        <a:cubicBezTo>
                          <a:pt x="7358372" y="20730"/>
                          <a:pt x="7484152" y="160839"/>
                          <a:pt x="7542689" y="450783"/>
                        </a:cubicBezTo>
                        <a:cubicBezTo>
                          <a:pt x="7614842" y="686568"/>
                          <a:pt x="7454360" y="1053986"/>
                          <a:pt x="7542689" y="1395101"/>
                        </a:cubicBezTo>
                        <a:cubicBezTo>
                          <a:pt x="7568338" y="1627957"/>
                          <a:pt x="7304371" y="1821293"/>
                          <a:pt x="6956564" y="1845885"/>
                        </a:cubicBezTo>
                        <a:cubicBezTo>
                          <a:pt x="4889312" y="1964620"/>
                          <a:pt x="3481818" y="1727003"/>
                          <a:pt x="586124" y="1845885"/>
                        </a:cubicBezTo>
                        <a:cubicBezTo>
                          <a:pt x="178678" y="1825124"/>
                          <a:pt x="-60480" y="1643393"/>
                          <a:pt x="0" y="1395101"/>
                        </a:cubicBezTo>
                        <a:cubicBezTo>
                          <a:pt x="-985" y="1185277"/>
                          <a:pt x="85551" y="906842"/>
                          <a:pt x="0" y="450783"/>
                        </a:cubicBezTo>
                        <a:close/>
                      </a:path>
                      <a:path w="7542689" h="1845885" stroke="0" extrusionOk="0">
                        <a:moveTo>
                          <a:pt x="0" y="450783"/>
                        </a:moveTo>
                        <a:cubicBezTo>
                          <a:pt x="-15417" y="193661"/>
                          <a:pt x="218217" y="13054"/>
                          <a:pt x="586124" y="0"/>
                        </a:cubicBezTo>
                        <a:cubicBezTo>
                          <a:pt x="2521083" y="-186410"/>
                          <a:pt x="5088509" y="244634"/>
                          <a:pt x="6956564" y="0"/>
                        </a:cubicBezTo>
                        <a:cubicBezTo>
                          <a:pt x="7259790" y="-41707"/>
                          <a:pt x="7466857" y="195879"/>
                          <a:pt x="7542689" y="450783"/>
                        </a:cubicBezTo>
                        <a:cubicBezTo>
                          <a:pt x="7445908" y="623913"/>
                          <a:pt x="7584988" y="1221888"/>
                          <a:pt x="7542689" y="1395101"/>
                        </a:cubicBezTo>
                        <a:cubicBezTo>
                          <a:pt x="7553284" y="1613004"/>
                          <a:pt x="7315076" y="1824481"/>
                          <a:pt x="6956564" y="1845885"/>
                        </a:cubicBezTo>
                        <a:cubicBezTo>
                          <a:pt x="5042382" y="1759838"/>
                          <a:pt x="1496663" y="1945804"/>
                          <a:pt x="586124" y="1845885"/>
                        </a:cubicBezTo>
                        <a:cubicBezTo>
                          <a:pt x="260180" y="1861523"/>
                          <a:pt x="-11814" y="1660194"/>
                          <a:pt x="0" y="1395101"/>
                        </a:cubicBezTo>
                        <a:cubicBezTo>
                          <a:pt x="65831" y="1144605"/>
                          <a:pt x="-66787" y="778553"/>
                          <a:pt x="0" y="450783"/>
                        </a:cubicBezTo>
                        <a:close/>
                      </a:path>
                      <a:path w="7542689" h="1845885" fill="none" stroke="0" extrusionOk="0">
                        <a:moveTo>
                          <a:pt x="0" y="450783"/>
                        </a:moveTo>
                        <a:cubicBezTo>
                          <a:pt x="-19236" y="157247"/>
                          <a:pt x="231552" y="16274"/>
                          <a:pt x="586124" y="0"/>
                        </a:cubicBezTo>
                        <a:cubicBezTo>
                          <a:pt x="1877365" y="50680"/>
                          <a:pt x="4881421" y="-217970"/>
                          <a:pt x="6956564" y="0"/>
                        </a:cubicBezTo>
                        <a:cubicBezTo>
                          <a:pt x="7301532" y="-5365"/>
                          <a:pt x="7491699" y="168197"/>
                          <a:pt x="7542689" y="450783"/>
                        </a:cubicBezTo>
                        <a:cubicBezTo>
                          <a:pt x="7655080" y="725469"/>
                          <a:pt x="7454772" y="1027524"/>
                          <a:pt x="7542689" y="1395101"/>
                        </a:cubicBezTo>
                        <a:cubicBezTo>
                          <a:pt x="7585672" y="1604414"/>
                          <a:pt x="7250752" y="1805261"/>
                          <a:pt x="6956564" y="1845885"/>
                        </a:cubicBezTo>
                        <a:cubicBezTo>
                          <a:pt x="4978165" y="1997511"/>
                          <a:pt x="3508264" y="1763626"/>
                          <a:pt x="586124" y="1845885"/>
                        </a:cubicBezTo>
                        <a:cubicBezTo>
                          <a:pt x="176895" y="1849454"/>
                          <a:pt x="-52209" y="1645826"/>
                          <a:pt x="0" y="1395101"/>
                        </a:cubicBezTo>
                        <a:cubicBezTo>
                          <a:pt x="-8526" y="1228191"/>
                          <a:pt x="65720" y="913036"/>
                          <a:pt x="0" y="4507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400" b="0" i="1" dirty="0">
                <a:solidFill>
                  <a:srgbClr val="000000"/>
                </a:solidFill>
                <a:effectLst/>
                <a:latin typeface="Calibri" panose="020F0502020204030204" pitchFamily="34" charset="0"/>
                <a:cs typeface="Calibri" panose="020F0502020204030204" pitchFamily="34" charset="0"/>
              </a:rPr>
              <a:t> Vào tháng Ba (âm lịch), nước ta có ngày lễ nào quan trọng?</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133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008" y="901"/>
                <a:ext cx="16821" cy="9354"/>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pic>
        <p:nvPicPr>
          <p:cNvPr id="1026" name="Picture 2" descr="Ý NGHĨA, NGUỒN GỐC CỦA NGÀY GIỖ TỔ HÙNG VƯƠNG (10/3 ÂM LỊCH)">
            <a:extLst>
              <a:ext uri="{FF2B5EF4-FFF2-40B4-BE49-F238E27FC236}">
                <a16:creationId xmlns:a16="http://schemas.microsoft.com/office/drawing/2014/main" id="{1373A338-91B3-0542-7B5F-C87AF6688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686434"/>
            <a:ext cx="10104684" cy="568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754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ng phú các hoạt động dịp lễ Giỗ Tổ Hùng Vương tại Thành phố Hồ Chí Minh">
            <a:extLst>
              <a:ext uri="{FF2B5EF4-FFF2-40B4-BE49-F238E27FC236}">
                <a16:creationId xmlns:a16="http://schemas.microsoft.com/office/drawing/2014/main" id="{AA3A1561-31CF-FD1D-AF73-2E7DA4F4B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36640" cy="35559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iều hoạt động đặc sắc trong Lễ Giỗ Tổ Hùng Vương">
            <a:extLst>
              <a:ext uri="{FF2B5EF4-FFF2-40B4-BE49-F238E27FC236}">
                <a16:creationId xmlns:a16="http://schemas.microsoft.com/office/drawing/2014/main" id="{CDC7F899-2A5B-6065-C595-49EAAFEF8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960" y="0"/>
            <a:ext cx="6035040" cy="3576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ỗ Tổ Hùng Vương ý Nghĩa Lịch Sử Gì">
            <a:extLst>
              <a:ext uri="{FF2B5EF4-FFF2-40B4-BE49-F238E27FC236}">
                <a16:creationId xmlns:a16="http://schemas.microsoft.com/office/drawing/2014/main" id="{9549EFAB-421A-F2F7-70B2-9F01AC1DB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92286"/>
            <a:ext cx="6146800" cy="32657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iỗ Tổ Hùng Vương- biểu tượng kết nối cội nguồn dân tộc">
            <a:extLst>
              <a:ext uri="{FF2B5EF4-FFF2-40B4-BE49-F238E27FC236}">
                <a16:creationId xmlns:a16="http://schemas.microsoft.com/office/drawing/2014/main" id="{9E5FE232-6B21-A37E-334B-C9737A315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800" y="3570258"/>
            <a:ext cx="6045200" cy="328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4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clothing&#10;&#10;Description automatically generated">
            <a:extLst>
              <a:ext uri="{FF2B5EF4-FFF2-40B4-BE49-F238E27FC236}">
                <a16:creationId xmlns:a16="http://schemas.microsoft.com/office/drawing/2014/main" id="{9A40BFD9-6A17-421D-BE05-CE9DCD8BA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B24F09C1-135D-0FDB-61F9-99E0C47BC138}"/>
              </a:ext>
            </a:extLst>
          </p:cNvPr>
          <p:cNvPicPr>
            <a:picLocks noChangeAspect="1"/>
          </p:cNvPicPr>
          <p:nvPr/>
        </p:nvPicPr>
        <p:blipFill>
          <a:blip r:embed="rId4"/>
          <a:stretch>
            <a:fillRect/>
          </a:stretch>
        </p:blipFill>
        <p:spPr>
          <a:xfrm>
            <a:off x="8610422" y="-775118"/>
            <a:ext cx="3876854" cy="3578192"/>
          </a:xfrm>
          <a:prstGeom prst="rect">
            <a:avLst/>
          </a:prstGeom>
        </p:spPr>
      </p:pic>
      <p:pic>
        <p:nvPicPr>
          <p:cNvPr id="14" name="Picture 13">
            <a:extLst>
              <a:ext uri="{FF2B5EF4-FFF2-40B4-BE49-F238E27FC236}">
                <a16:creationId xmlns:a16="http://schemas.microsoft.com/office/drawing/2014/main" id="{A508A99E-18E7-07A5-3A2D-8C58E728420E}"/>
              </a:ext>
            </a:extLst>
          </p:cNvPr>
          <p:cNvPicPr>
            <a:picLocks noChangeAspect="1"/>
          </p:cNvPicPr>
          <p:nvPr/>
        </p:nvPicPr>
        <p:blipFill>
          <a:blip r:embed="rId5"/>
          <a:stretch>
            <a:fillRect/>
          </a:stretch>
        </p:blipFill>
        <p:spPr>
          <a:xfrm>
            <a:off x="312282" y="3053977"/>
            <a:ext cx="11967485" cy="2731245"/>
          </a:xfrm>
          <a:prstGeom prst="rect">
            <a:avLst/>
          </a:prstGeom>
        </p:spPr>
      </p:pic>
      <p:pic>
        <p:nvPicPr>
          <p:cNvPr id="18" name="Picture 17">
            <a:extLst>
              <a:ext uri="{FF2B5EF4-FFF2-40B4-BE49-F238E27FC236}">
                <a16:creationId xmlns:a16="http://schemas.microsoft.com/office/drawing/2014/main" id="{9FF0AB4B-EF2C-F352-718A-A305C3D4ED1E}"/>
              </a:ext>
            </a:extLst>
          </p:cNvPr>
          <p:cNvPicPr>
            <a:picLocks noChangeAspect="1"/>
          </p:cNvPicPr>
          <p:nvPr/>
        </p:nvPicPr>
        <p:blipFill>
          <a:blip r:embed="rId6"/>
          <a:stretch>
            <a:fillRect/>
          </a:stretch>
        </p:blipFill>
        <p:spPr>
          <a:xfrm>
            <a:off x="-380425" y="1527309"/>
            <a:ext cx="4304149" cy="2755631"/>
          </a:xfrm>
          <a:prstGeom prst="rect">
            <a:avLst/>
          </a:prstGeom>
        </p:spPr>
      </p:pic>
      <p:pic>
        <p:nvPicPr>
          <p:cNvPr id="20" name="Picture 19">
            <a:extLst>
              <a:ext uri="{FF2B5EF4-FFF2-40B4-BE49-F238E27FC236}">
                <a16:creationId xmlns:a16="http://schemas.microsoft.com/office/drawing/2014/main" id="{F0C6AC5D-6108-0035-38E4-136E2AFBA3BD}"/>
              </a:ext>
            </a:extLst>
          </p:cNvPr>
          <p:cNvPicPr>
            <a:picLocks noChangeAspect="1"/>
          </p:cNvPicPr>
          <p:nvPr/>
        </p:nvPicPr>
        <p:blipFill>
          <a:blip r:embed="rId7"/>
          <a:stretch>
            <a:fillRect/>
          </a:stretch>
        </p:blipFill>
        <p:spPr>
          <a:xfrm>
            <a:off x="3984680" y="6211768"/>
            <a:ext cx="4584589" cy="646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Scale>
                                      <p:cBhvr>
                                        <p:cTn id="12"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4"/>
                                        </p:tgtEl>
                                        <p:attrNameLst>
                                          <p:attrName>ppt_x</p:attrName>
                                          <p:attrName>ppt_y</p:attrName>
                                        </p:attrNameLst>
                                      </p:cBhvr>
                                    </p:animMotion>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CE8CC50E-B24C-4309-B2C1-45FC0C136F26}"/>
              </a:ext>
            </a:extLst>
          </p:cNvPr>
          <p:cNvPicPr>
            <a:picLocks noChangeAspect="1"/>
          </p:cNvPicPr>
          <p:nvPr/>
        </p:nvPicPr>
        <p:blipFill>
          <a:blip r:embed="rId2"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id="{B74FAFEC-22FF-4246-86B7-FDF43BFA527E}"/>
              </a:ext>
            </a:extLst>
          </p:cNvPr>
          <p:cNvPicPr>
            <a:picLocks noChangeAspect="1"/>
          </p:cNvPicPr>
          <p:nvPr/>
        </p:nvPicPr>
        <p:blipFill>
          <a:blip r:embed="rId3"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id="{F20331E0-0532-406A-87F8-DE3FDCB9B234}"/>
              </a:ext>
            </a:extLst>
          </p:cNvPr>
          <p:cNvGrpSpPr/>
          <p:nvPr/>
        </p:nvGrpSpPr>
        <p:grpSpPr>
          <a:xfrm>
            <a:off x="364678" y="499494"/>
            <a:ext cx="5387894" cy="5859011"/>
            <a:chOff x="-315833" y="0"/>
            <a:chExt cx="9459833" cy="10287000"/>
          </a:xfrm>
        </p:grpSpPr>
        <p:pic>
          <p:nvPicPr>
            <p:cNvPr id="2" name="Picture 3">
              <a:extLst>
                <a:ext uri="{FF2B5EF4-FFF2-40B4-BE49-F238E27FC236}">
                  <a16:creationId xmlns:a16="http://schemas.microsoft.com/office/drawing/2014/main" id="{877F95EC-299C-436A-AE50-02377F769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id="{88CC2B76-8F42-468E-95EA-3FB39EC601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id="{AFF0F866-C005-46D9-B4EA-447685F374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id="{48D15FCF-CF5C-4760-8851-0D2B62EDC459}"/>
                </a:ext>
              </a:extLst>
            </p:cNvPr>
            <p:cNvSpPr txBox="1"/>
            <p:nvPr/>
          </p:nvSpPr>
          <p:spPr>
            <a:xfrm>
              <a:off x="3639192" y="3442940"/>
              <a:ext cx="3352799" cy="38907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3800" b="1" i="0" u="none" strike="noStrike" kern="1200" cap="none" spc="0" normalizeH="0" baseline="0" noProof="0">
                  <a:ln>
                    <a:noFill/>
                  </a:ln>
                  <a:solidFill>
                    <a:prstClr val="black"/>
                  </a:solidFill>
                  <a:effectLst/>
                  <a:uLnTx/>
                  <a:uFillTx/>
                  <a:latin typeface="UTM Ong Do Gia" panose="02040603050506020204" pitchFamily="18" charset="0"/>
                  <a:cs typeface="+mn-cs"/>
                </a:rPr>
                <a:t>1</a:t>
              </a:r>
              <a:endParaRPr kumimoji="0" lang="vi-VN" sz="13800" b="1" i="0" u="none" strike="noStrike" kern="1200" cap="none" spc="0" normalizeH="0" baseline="0" noProof="0">
                <a:ln>
                  <a:noFill/>
                </a:ln>
                <a:solidFill>
                  <a:prstClr val="black"/>
                </a:solidFill>
                <a:effectLst/>
                <a:uLnTx/>
                <a:uFillTx/>
                <a:cs typeface="+mn-cs"/>
              </a:endParaRPr>
            </a:p>
          </p:txBody>
        </p:sp>
      </p:grpSp>
      <p:pic>
        <p:nvPicPr>
          <p:cNvPr id="11" name="图片 25" descr="图片包含 鲜花, 植物, 室内&#10;&#10;已生成高可信度的说明">
            <a:extLst>
              <a:ext uri="{FF2B5EF4-FFF2-40B4-BE49-F238E27FC236}">
                <a16:creationId xmlns:a16="http://schemas.microsoft.com/office/drawing/2014/main" id="{4798AC85-B33A-40B2-B0A9-DE073D324B5C}"/>
              </a:ext>
            </a:extLst>
          </p:cNvPr>
          <p:cNvPicPr>
            <a:picLocks noChangeAspect="1"/>
          </p:cNvPicPr>
          <p:nvPr/>
        </p:nvPicPr>
        <p:blipFill>
          <a:blip r:embed="rId8"/>
          <a:stretch>
            <a:fillRect/>
          </a:stretch>
        </p:blipFill>
        <p:spPr>
          <a:xfrm rot="19466769">
            <a:off x="-1748790" y="-2772410"/>
            <a:ext cx="4958715" cy="7073265"/>
          </a:xfrm>
          <a:prstGeom prst="rect">
            <a:avLst/>
          </a:prstGeom>
        </p:spPr>
      </p:pic>
      <p:pic>
        <p:nvPicPr>
          <p:cNvPr id="5" name="Picture 4">
            <a:extLst>
              <a:ext uri="{FF2B5EF4-FFF2-40B4-BE49-F238E27FC236}">
                <a16:creationId xmlns:a16="http://schemas.microsoft.com/office/drawing/2014/main" id="{FAFB71C5-CD81-074B-95AB-4B04C77C965F}"/>
              </a:ext>
            </a:extLst>
          </p:cNvPr>
          <p:cNvPicPr>
            <a:picLocks noChangeAspect="1"/>
          </p:cNvPicPr>
          <p:nvPr/>
        </p:nvPicPr>
        <p:blipFill>
          <a:blip r:embed="rId9"/>
          <a:stretch>
            <a:fillRect/>
          </a:stretch>
        </p:blipFill>
        <p:spPr>
          <a:xfrm>
            <a:off x="3847200" y="2255144"/>
            <a:ext cx="7419475" cy="3798137"/>
          </a:xfrm>
          <a:prstGeom prst="rect">
            <a:avLst/>
          </a:prstGeom>
        </p:spPr>
      </p:pic>
    </p:spTree>
    <p:extLst>
      <p:ext uri="{BB962C8B-B14F-4D97-AF65-F5344CB8AC3E}">
        <p14:creationId xmlns:p14="http://schemas.microsoft.com/office/powerpoint/2010/main" val="411789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pic>
        <p:nvPicPr>
          <p:cNvPr id="5" name="Picture 4">
            <a:extLst>
              <a:ext uri="{FF2B5EF4-FFF2-40B4-BE49-F238E27FC236}">
                <a16:creationId xmlns:a16="http://schemas.microsoft.com/office/drawing/2014/main" id="{28DADE71-77CB-603C-1388-EB5673FB6320}"/>
              </a:ext>
            </a:extLst>
          </p:cNvPr>
          <p:cNvPicPr>
            <a:picLocks noChangeAspect="1"/>
          </p:cNvPicPr>
          <p:nvPr/>
        </p:nvPicPr>
        <p:blipFill>
          <a:blip r:embed="rId5"/>
          <a:stretch>
            <a:fillRect/>
          </a:stretch>
        </p:blipFill>
        <p:spPr>
          <a:xfrm>
            <a:off x="6928167" y="2631122"/>
            <a:ext cx="5000625" cy="3952875"/>
          </a:xfrm>
          <a:prstGeom prst="rect">
            <a:avLst/>
          </a:prstGeom>
        </p:spPr>
      </p:pic>
      <p:sp>
        <p:nvSpPr>
          <p:cNvPr id="7" name="TextBox 6">
            <a:extLst>
              <a:ext uri="{FF2B5EF4-FFF2-40B4-BE49-F238E27FC236}">
                <a16:creationId xmlns:a16="http://schemas.microsoft.com/office/drawing/2014/main" id="{FBF6E75A-6677-525B-C389-9A9E12F09B70}"/>
              </a:ext>
            </a:extLst>
          </p:cNvPr>
          <p:cNvSpPr txBox="1"/>
          <p:nvPr/>
        </p:nvSpPr>
        <p:spPr>
          <a:xfrm>
            <a:off x="558800" y="1371600"/>
            <a:ext cx="6979920" cy="5632311"/>
          </a:xfrm>
          <a:prstGeom prst="rect">
            <a:avLst/>
          </a:prstGeom>
          <a:noFill/>
        </p:spPr>
        <p:txBody>
          <a:bodyPr wrap="square" rtlCol="0">
            <a:spAutoFit/>
          </a:bodyPr>
          <a:lstStyle/>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Ngày xưa, ở miền đất Lạc Việt có một vị thần tên là Lạc Long Quân. Thần mình rồng, thường ở dưới nước, thỉnh thoảng lên sống trên cạn, sức khoẻ vô địch, có nhiều phép lạ. Bấy giờ, ở vùng núi cao có nàng Âu Cơ xinh đẹp tuyệt trần, nghe vùng đất Lạc Việt có nhiều hoa thơm cỏ lạ bèn tìm đến thăm. Hai người gặp nhau, kết thành vợ chồng.</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Ít lâu sau, Âu Cơ có mang. Đến kì sinh, chuyện thật lạ, nàng sinh ra cái bọc trăm trứng. Trăm trứng nở ra một trăm người con hồng hào, đẹp đẽ lạ thường. Đàn con lớn nhanh như thổi, mặt mũi khôi ngô, khoẻ mạnh như thần.</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Sống với nhau được ít lâu, Lạc Long Quân bàn với vợ:</a:t>
            </a:r>
          </a:p>
          <a:p>
            <a:pPr algn="just" rtl="0" latinLnBrk="0"/>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a:t>
            </a:r>
          </a:p>
          <a:p>
            <a:endParaRPr lang="en-US" sz="2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14EABA07-E6A6-8B12-8DB9-B78458ED289E}"/>
              </a:ext>
            </a:extLst>
          </p:cNvPr>
          <p:cNvPicPr>
            <a:picLocks noChangeAspect="1"/>
          </p:cNvPicPr>
          <p:nvPr/>
        </p:nvPicPr>
        <p:blipFill>
          <a:blip r:embed="rId6"/>
          <a:stretch>
            <a:fillRect/>
          </a:stretch>
        </p:blipFill>
        <p:spPr>
          <a:xfrm>
            <a:off x="1991360" y="102817"/>
            <a:ext cx="7710908" cy="1674272"/>
          </a:xfrm>
          <a:prstGeom prst="rect">
            <a:avLst/>
          </a:prstGeom>
        </p:spPr>
      </p:pic>
    </p:spTree>
    <p:extLst>
      <p:ext uri="{BB962C8B-B14F-4D97-AF65-F5344CB8AC3E}">
        <p14:creationId xmlns:p14="http://schemas.microsoft.com/office/powerpoint/2010/main" val="343632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3"/>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3"/>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4"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id="{7C8EB7B4-BDD4-428D-94A7-A201A234831E}"/>
                  </a:ext>
                </a:extLst>
              </p:cNvPr>
              <p:cNvPicPr>
                <a:picLocks noChangeAspect="1"/>
              </p:cNvPicPr>
              <p:nvPr/>
            </p:nvPicPr>
            <p:blipFill>
              <a:blip r:embed="rId4" cstate="screen"/>
              <a:srcRect l="32898" t="37402"/>
              <a:stretch>
                <a:fillRect/>
              </a:stretch>
            </p:blipFill>
            <p:spPr>
              <a:xfrm rot="5400000" flipH="1">
                <a:off x="16370" y="7970"/>
                <a:ext cx="2993" cy="2666"/>
              </a:xfrm>
              <a:prstGeom prst="rect">
                <a:avLst/>
              </a:prstGeom>
            </p:spPr>
          </p:pic>
        </p:grpSp>
      </p:grpSp>
      <p:sp>
        <p:nvSpPr>
          <p:cNvPr id="3" name="矩形 10">
            <a:extLst>
              <a:ext uri="{FF2B5EF4-FFF2-40B4-BE49-F238E27FC236}">
                <a16:creationId xmlns:a16="http://schemas.microsoft.com/office/drawing/2014/main" id="{B9659E20-F755-E163-2564-1EDFAF9FC2EF}"/>
              </a:ext>
            </a:extLst>
          </p:cNvPr>
          <p:cNvSpPr/>
          <p:nvPr/>
        </p:nvSpPr>
        <p:spPr>
          <a:xfrm>
            <a:off x="331470" y="257810"/>
            <a:ext cx="11596370" cy="6386830"/>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7" name="TextBox 6">
            <a:extLst>
              <a:ext uri="{FF2B5EF4-FFF2-40B4-BE49-F238E27FC236}">
                <a16:creationId xmlns:a16="http://schemas.microsoft.com/office/drawing/2014/main" id="{FBF6E75A-6677-525B-C389-9A9E12F09B70}"/>
              </a:ext>
            </a:extLst>
          </p:cNvPr>
          <p:cNvSpPr txBox="1"/>
          <p:nvPr/>
        </p:nvSpPr>
        <p:spPr>
          <a:xfrm>
            <a:off x="508000" y="264160"/>
            <a:ext cx="11074400" cy="3046988"/>
          </a:xfrm>
          <a:prstGeom prst="rect">
            <a:avLst/>
          </a:prstGeom>
          <a:noFill/>
        </p:spPr>
        <p:txBody>
          <a:bodyPr wrap="square" rtlCol="0">
            <a:spAutoFit/>
          </a:bodyPr>
          <a:lstStyle/>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Một trăm người con của Lạc Long Quân và Âu Cơ sau này trở thành tổ tiên của người Việt. Người con trưởng theo Âu Cơ được tôn lên làm vua, lấy hiệu là Hùng Vương, đóng đô ở đất Phong Châu, đặt tên nước là Văn Lang. Con trai vua gọi là Lang, con gái vua gọi là Mị Nương; khi cha mất thì ngôi được truyền cho con trưởng, mười mấy đời truyền nối ngôi vua đều lấy hiệu là Hùng Vương, không hề thay đổi.</a:t>
            </a:r>
          </a:p>
          <a:p>
            <a:pPr lvl="0" algn="just"/>
            <a:r>
              <a:rPr lang="en-US" sz="2400" dirty="0">
                <a:solidFill>
                  <a:srgbClr val="000000"/>
                </a:solidFill>
                <a:latin typeface="Cambria" panose="02040503050406030204" pitchFamily="18" charset="0"/>
                <a:ea typeface="Cambria" panose="02040503050406030204" pitchFamily="18" charset="0"/>
              </a:rPr>
              <a:t>   </a:t>
            </a:r>
            <a:r>
              <a:rPr lang="vi-VN" sz="2400" dirty="0">
                <a:solidFill>
                  <a:srgbClr val="000000"/>
                </a:solidFill>
                <a:latin typeface="Cambria" panose="02040503050406030204" pitchFamily="18" charset="0"/>
                <a:ea typeface="Cambria" panose="02040503050406030204" pitchFamily="18" charset="0"/>
              </a:rPr>
              <a:t>Cũng bởi sự tích này mà về sau, người Việt ta thường tự hào xưng là </a:t>
            </a:r>
            <a:r>
              <a:rPr lang="vi-VN" sz="2400" i="1" dirty="0">
                <a:solidFill>
                  <a:srgbClr val="000000"/>
                </a:solidFill>
                <a:latin typeface="Cambria" panose="02040503050406030204" pitchFamily="18" charset="0"/>
                <a:ea typeface="Cambria" panose="02040503050406030204" pitchFamily="18" charset="0"/>
              </a:rPr>
              <a:t>con Rồng cháu Tiên</a:t>
            </a:r>
            <a:r>
              <a:rPr lang="vi-VN" sz="2400" dirty="0">
                <a:solidFill>
                  <a:srgbClr val="000000"/>
                </a:solidFill>
                <a:latin typeface="Cambria" panose="02040503050406030204" pitchFamily="18" charset="0"/>
                <a:ea typeface="Cambria" panose="02040503050406030204" pitchFamily="18" charset="0"/>
              </a:rPr>
              <a:t> và thân mật gọi nhau là </a:t>
            </a:r>
            <a:r>
              <a:rPr lang="vi-VN" sz="2400" i="1" dirty="0">
                <a:solidFill>
                  <a:srgbClr val="000000"/>
                </a:solidFill>
                <a:latin typeface="Cambria" panose="02040503050406030204" pitchFamily="18" charset="0"/>
                <a:ea typeface="Cambria" panose="02040503050406030204" pitchFamily="18" charset="0"/>
              </a:rPr>
              <a:t>đồng bào</a:t>
            </a:r>
            <a:r>
              <a:rPr lang="vi-VN" sz="2400" dirty="0">
                <a:solidFill>
                  <a:srgbClr val="000000"/>
                </a:solidFill>
                <a:latin typeface="Cambria" panose="02040503050406030204" pitchFamily="18" charset="0"/>
                <a:ea typeface="Cambria" panose="02040503050406030204" pitchFamily="18" charset="0"/>
              </a:rPr>
              <a:t>.</a:t>
            </a:r>
            <a:endParaRPr lang="en-US" sz="2400" dirty="0">
              <a:solidFill>
                <a:srgbClr val="000000"/>
              </a:solidFill>
              <a:latin typeface="Cambria" panose="02040503050406030204" pitchFamily="18" charset="0"/>
              <a:ea typeface="Cambria" panose="02040503050406030204" pitchFamily="18" charset="0"/>
            </a:endParaRPr>
          </a:p>
          <a:p>
            <a:pPr lvl="0" algn="r"/>
            <a:r>
              <a:rPr lang="en-US" sz="2400" dirty="0">
                <a:solidFill>
                  <a:prstClr val="black"/>
                </a:solidFill>
                <a:latin typeface="Cambria" panose="02040503050406030204" pitchFamily="18" charset="0"/>
                <a:ea typeface="Cambria" panose="02040503050406030204" pitchFamily="18" charset="0"/>
              </a:rPr>
              <a:t>(Theo </a:t>
            </a:r>
            <a:r>
              <a:rPr lang="en-US" sz="2400" dirty="0" err="1">
                <a:solidFill>
                  <a:prstClr val="black"/>
                </a:solidFill>
                <a:latin typeface="Cambria" panose="02040503050406030204" pitchFamily="18" charset="0"/>
                <a:ea typeface="Cambria" panose="02040503050406030204" pitchFamily="18" charset="0"/>
              </a:rPr>
              <a:t>Nguyễn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Đổng</a:t>
            </a:r>
            <a:r>
              <a:rPr lang="en-US" sz="2400" dirty="0">
                <a:solidFill>
                  <a:prstClr val="black"/>
                </a:solidFill>
                <a:latin typeface="Cambria" panose="02040503050406030204" pitchFamily="18" charset="0"/>
                <a:ea typeface="Cambria" panose="02040503050406030204" pitchFamily="18" charset="0"/>
              </a:rPr>
              <a:t> Chi)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3B93A912-C37F-1732-401D-7BE2190F28CA}"/>
              </a:ext>
            </a:extLst>
          </p:cNvPr>
          <p:cNvPicPr>
            <a:picLocks noChangeAspect="1"/>
          </p:cNvPicPr>
          <p:nvPr/>
        </p:nvPicPr>
        <p:blipFill>
          <a:blip r:embed="rId5"/>
          <a:stretch>
            <a:fillRect/>
          </a:stretch>
        </p:blipFill>
        <p:spPr>
          <a:xfrm>
            <a:off x="447040" y="3096239"/>
            <a:ext cx="5876607" cy="3511888"/>
          </a:xfrm>
          <a:prstGeom prst="rect">
            <a:avLst/>
          </a:prstGeom>
        </p:spPr>
      </p:pic>
    </p:spTree>
    <p:extLst>
      <p:ext uri="{BB962C8B-B14F-4D97-AF65-F5344CB8AC3E}">
        <p14:creationId xmlns:p14="http://schemas.microsoft.com/office/powerpoint/2010/main" val="904516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1512</Words>
  <Application>Microsoft Office PowerPoint</Application>
  <PresentationFormat>Widescreen</PresentationFormat>
  <Paragraphs>70</Paragraphs>
  <Slides>26</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等线</vt:lpstr>
      <vt:lpstr>微软雅黑</vt:lpstr>
      <vt:lpstr>Arial</vt:lpstr>
      <vt:lpstr>Calibri</vt:lpstr>
      <vt:lpstr>Calibri Light</vt:lpstr>
      <vt:lpstr>Cambria</vt:lpstr>
      <vt:lpstr>Cambria Bold</vt:lpstr>
      <vt:lpstr>Open Sans</vt:lpstr>
      <vt:lpstr>Times New Roman</vt:lpstr>
      <vt:lpstr>UTM Ong Do Gia</vt:lpstr>
      <vt:lpstr>office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38</cp:revision>
  <dcterms:created xsi:type="dcterms:W3CDTF">2023-12-08T03:55:53Z</dcterms:created>
  <dcterms:modified xsi:type="dcterms:W3CDTF">2025-02-13T13:49:41Z</dcterms:modified>
</cp:coreProperties>
</file>