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5"/>
  </p:notesMasterIdLst>
  <p:sldIdLst>
    <p:sldId id="268" r:id="rId3"/>
    <p:sldId id="312" r:id="rId4"/>
    <p:sldId id="264" r:id="rId5"/>
    <p:sldId id="275" r:id="rId6"/>
    <p:sldId id="257" r:id="rId7"/>
    <p:sldId id="265" r:id="rId8"/>
    <p:sldId id="308" r:id="rId9"/>
    <p:sldId id="313" r:id="rId10"/>
    <p:sldId id="266" r:id="rId11"/>
    <p:sldId id="307" r:id="rId12"/>
    <p:sldId id="267" r:id="rId13"/>
    <p:sldId id="314" r:id="rId14"/>
    <p:sldId id="270" r:id="rId15"/>
    <p:sldId id="271" r:id="rId16"/>
    <p:sldId id="309" r:id="rId17"/>
    <p:sldId id="311" r:id="rId18"/>
    <p:sldId id="316" r:id="rId19"/>
    <p:sldId id="317" r:id="rId20"/>
    <p:sldId id="318" r:id="rId21"/>
    <p:sldId id="320" r:id="rId22"/>
    <p:sldId id="319" r:id="rId23"/>
    <p:sldId id="321" r:id="rId24"/>
    <p:sldId id="273" r:id="rId25"/>
    <p:sldId id="276" r:id="rId26"/>
    <p:sldId id="4411" r:id="rId27"/>
    <p:sldId id="286" r:id="rId28"/>
    <p:sldId id="287" r:id="rId29"/>
    <p:sldId id="322" r:id="rId30"/>
    <p:sldId id="323" r:id="rId31"/>
    <p:sldId id="324" r:id="rId32"/>
    <p:sldId id="325" r:id="rId33"/>
    <p:sldId id="30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8" d="100"/>
          <a:sy n="78" d="100"/>
        </p:scale>
        <p:origin x="878" y="2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730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7447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8067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811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476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099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1234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1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1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653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169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567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371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734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25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3532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3823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20B5B-3C94-4AB9-B689-2314E99BA732}" type="slidenum">
              <a:rPr lang="en-US" smtClean="0"/>
              <a:t>30</a:t>
            </a:fld>
            <a:endParaRPr lang="en-US"/>
          </a:p>
        </p:txBody>
      </p:sp>
    </p:spTree>
    <p:extLst>
      <p:ext uri="{BB962C8B-B14F-4D97-AF65-F5344CB8AC3E}">
        <p14:creationId xmlns:p14="http://schemas.microsoft.com/office/powerpoint/2010/main" val="1573105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335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574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161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3953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2193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69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36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40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761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309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97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44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80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170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538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6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84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66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53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301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994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170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83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872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700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3443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12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55533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42AB4-9A94-4F86-0A5B-A5194BF7E9A5}"/>
              </a:ext>
            </a:extLst>
          </p:cNvPr>
          <p:cNvPicPr>
            <a:picLocks noChangeAspect="1"/>
          </p:cNvPicPr>
          <p:nvPr/>
        </p:nvPicPr>
        <p:blipFill>
          <a:blip r:embed="rId3"/>
          <a:stretch>
            <a:fillRect/>
          </a:stretch>
        </p:blipFill>
        <p:spPr>
          <a:xfrm>
            <a:off x="0" y="2085975"/>
            <a:ext cx="6046168" cy="4772025"/>
          </a:xfrm>
          <a:prstGeom prst="rect">
            <a:avLst/>
          </a:prstGeom>
        </p:spPr>
      </p:pic>
      <p:pic>
        <p:nvPicPr>
          <p:cNvPr id="6" name="Picture 5">
            <a:extLst>
              <a:ext uri="{FF2B5EF4-FFF2-40B4-BE49-F238E27FC236}">
                <a16:creationId xmlns:a16="http://schemas.microsoft.com/office/drawing/2014/main" id="{9ED016E0-5780-2F88-FBDD-0922899CD16C}"/>
              </a:ext>
            </a:extLst>
          </p:cNvPr>
          <p:cNvPicPr>
            <a:picLocks noChangeAspect="1"/>
          </p:cNvPicPr>
          <p:nvPr/>
        </p:nvPicPr>
        <p:blipFill>
          <a:blip r:embed="rId4"/>
          <a:stretch>
            <a:fillRect/>
          </a:stretch>
        </p:blipFill>
        <p:spPr>
          <a:xfrm>
            <a:off x="4799549" y="504825"/>
            <a:ext cx="6669602" cy="3011685"/>
          </a:xfrm>
          <a:prstGeom prst="rect">
            <a:avLst/>
          </a:prstGeom>
        </p:spPr>
      </p:pic>
    </p:spTree>
    <p:extLst>
      <p:ext uri="{BB962C8B-B14F-4D97-AF65-F5344CB8AC3E}">
        <p14:creationId xmlns:p14="http://schemas.microsoft.com/office/powerpoint/2010/main" val="3231145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grpSp>
        <p:nvGrpSpPr>
          <p:cNvPr id="11" name="Group 10">
            <a:extLst>
              <a:ext uri="{FF2B5EF4-FFF2-40B4-BE49-F238E27FC236}">
                <a16:creationId xmlns:a16="http://schemas.microsoft.com/office/drawing/2014/main" id="{A427EF39-75D6-D875-D922-7A085E328021}"/>
              </a:ext>
            </a:extLst>
          </p:cNvPr>
          <p:cNvGrpSpPr/>
          <p:nvPr/>
        </p:nvGrpSpPr>
        <p:grpSpPr>
          <a:xfrm>
            <a:off x="1940307" y="-402849"/>
            <a:ext cx="8116789" cy="2773909"/>
            <a:chOff x="1563554" y="-14377"/>
            <a:chExt cx="9458111" cy="3318082"/>
          </a:xfrm>
        </p:grpSpPr>
        <p:pic>
          <p:nvPicPr>
            <p:cNvPr id="12" name="图片 5" descr="黑暗里有星球&#10;&#10;中度可信度描述已自动生成">
              <a:extLst>
                <a:ext uri="{FF2B5EF4-FFF2-40B4-BE49-F238E27FC236}">
                  <a16:creationId xmlns:a16="http://schemas.microsoft.com/office/drawing/2014/main" id="{7D7493A4-8586-9B92-9F3A-C1837CC485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3" name="Rectangle 12">
              <a:extLst>
                <a:ext uri="{FF2B5EF4-FFF2-40B4-BE49-F238E27FC236}">
                  <a16:creationId xmlns:a16="http://schemas.microsoft.com/office/drawing/2014/main" id="{72EE2445-348A-662B-2330-1CDA25EFB06B}"/>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A6A53B65-E941-1143-E782-C05C05E280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5" name="TextBox 14">
            <a:extLst>
              <a:ext uri="{FF2B5EF4-FFF2-40B4-BE49-F238E27FC236}">
                <a16:creationId xmlns:a16="http://schemas.microsoft.com/office/drawing/2014/main" id="{4BA02524-5A0E-D18B-FC6A-D4D6B3045BC2}"/>
              </a:ext>
            </a:extLst>
          </p:cNvPr>
          <p:cNvSpPr txBox="1"/>
          <p:nvPr/>
        </p:nvSpPr>
        <p:spPr>
          <a:xfrm>
            <a:off x="2438400" y="3577134"/>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đâu phải trần gian?/</a:t>
            </a:r>
          </a:p>
          <a:p>
            <a:r>
              <a:rPr lang="vi-VN" sz="3200" b="1" i="1" dirty="0">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531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5507670" y="3853861"/>
            <a:ext cx="511969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8449A3B-B755-DAC4-375A-3A9AEF23BCAF}"/>
                </a:ext>
              </a:extLst>
            </p:cNvPr>
            <p:cNvSpPr/>
            <p:nvPr/>
          </p:nvSpPr>
          <p:spPr>
            <a:xfrm>
              <a:off x="11025188" y="3409363"/>
              <a:ext cx="8007852" cy="830997"/>
            </a:xfrm>
            <a:prstGeom prst="rect">
              <a:avLst/>
            </a:prstGeom>
            <a:grpFill/>
          </p:spPr>
          <p:txBody>
            <a:bodyPr wrap="square">
              <a:spAutoFit/>
            </a:bodyPr>
            <a:lstStyle/>
            <a:p>
              <a:pPr algn="ctr"/>
              <a:r>
                <a:rPr lang="en-GB" sz="4800" b="1" dirty="0" err="1">
                  <a:solidFill>
                    <a:srgbClr val="3B5574"/>
                  </a:solidFill>
                  <a:latin typeface="Cambria" panose="02040503050406030204" pitchFamily="18" charset="0"/>
                  <a:ea typeface="Cambria" panose="02040503050406030204" pitchFamily="18" charset="0"/>
                </a:rPr>
                <a:t>Loài</a:t>
              </a:r>
              <a:r>
                <a:rPr lang="en-GB" sz="4800" b="1" dirty="0">
                  <a:solidFill>
                    <a:srgbClr val="3B5574"/>
                  </a:solidFill>
                  <a:latin typeface="Cambria" panose="02040503050406030204" pitchFamily="18" charset="0"/>
                  <a:ea typeface="Cambria" panose="02040503050406030204" pitchFamily="18" charset="0"/>
                </a:rPr>
                <a:t> </a:t>
              </a:r>
              <a:r>
                <a:rPr lang="en-GB" sz="4800" b="1" dirty="0" err="1">
                  <a:solidFill>
                    <a:srgbClr val="3B5574"/>
                  </a:solidFill>
                  <a:latin typeface="Cambria" panose="02040503050406030204" pitchFamily="18" charset="0"/>
                  <a:ea typeface="Cambria" panose="02040503050406030204" pitchFamily="18" charset="0"/>
                </a:rPr>
                <a:t>người</a:t>
              </a:r>
              <a:endParaRPr lang="en-GB" sz="2400" b="1" dirty="0">
                <a:solidFill>
                  <a:srgbClr val="3B5574"/>
                </a:solidFill>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5409398"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algn="ctr"/>
              <a:r>
                <a:rPr lang="en-GB" sz="6000" b="1" dirty="0" err="1">
                  <a:solidFill>
                    <a:schemeClr val="bg1"/>
                  </a:solidFill>
                  <a:latin typeface="Cambria" panose="02040503050406030204" pitchFamily="18" charset="0"/>
                  <a:ea typeface="Cambria" panose="02040503050406030204" pitchFamily="18" charset="0"/>
                </a:rPr>
                <a:t>Nhân</a:t>
              </a:r>
              <a:r>
                <a:rPr lang="en-GB" sz="6000" b="1" dirty="0">
                  <a:solidFill>
                    <a:schemeClr val="bg1"/>
                  </a:solidFill>
                  <a:latin typeface="Cambria" panose="02040503050406030204" pitchFamily="18" charset="0"/>
                  <a:ea typeface="Cambria" panose="02040503050406030204" pitchFamily="18" charset="0"/>
                </a:rPr>
                <a:t> </a:t>
              </a:r>
              <a:r>
                <a:rPr lang="en-GB" sz="6000" b="1" dirty="0" err="1">
                  <a:solidFill>
                    <a:schemeClr val="bg1"/>
                  </a:solidFill>
                  <a:latin typeface="Cambria" panose="02040503050406030204" pitchFamily="18" charset="0"/>
                  <a:ea typeface="Cambria" panose="02040503050406030204" pitchFamily="18" charset="0"/>
                </a:rPr>
                <a:t>gian</a:t>
              </a:r>
              <a:endParaRPr lang="en-GB" sz="3200" b="1" dirty="0">
                <a:solidFill>
                  <a:schemeClr val="bg1"/>
                </a:solidFill>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304309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4511040" y="3853861"/>
            <a:ext cx="680720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C8449A3B-B755-DAC4-375A-3A9AEF23BCAF}"/>
                </a:ext>
              </a:extLst>
            </p:cNvPr>
            <p:cNvSpPr/>
            <p:nvPr/>
          </p:nvSpPr>
          <p:spPr>
            <a:xfrm>
              <a:off x="10672636" y="3409364"/>
              <a:ext cx="8360405" cy="15744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Thêm</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vào</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đắp</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nên</a:t>
              </a:r>
              <a:endParaRPr kumimoji="0" lang="en-GB" sz="2400" b="1" i="0" u="none" strike="noStrike" kern="1200" cap="none" spc="0" normalizeH="0" baseline="0" noProof="0" dirty="0">
                <a:ln>
                  <a:noFill/>
                </a:ln>
                <a:solidFill>
                  <a:srgbClr val="3B5574"/>
                </a:solidFill>
                <a:effectLst/>
                <a:uLnTx/>
                <a:uFillTx/>
                <a:latin typeface="等线" panose="020F0502020204030204"/>
                <a:ea typeface="+mn-ea"/>
                <a:cs typeface="+mn-cs"/>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4842716"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prstClr val="white"/>
                  </a:solidFill>
                  <a:latin typeface="Cambria" panose="02040503050406030204" pitchFamily="18" charset="0"/>
                  <a:ea typeface="Cambria" panose="02040503050406030204" pitchFamily="18" charset="0"/>
                </a:rPr>
                <a:t>Bồi</a:t>
              </a:r>
              <a:endParaRPr kumimoji="0" lang="en-GB" sz="32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2602672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2" name="Picture 1">
            <a:extLst>
              <a:ext uri="{FF2B5EF4-FFF2-40B4-BE49-F238E27FC236}">
                <a16:creationId xmlns:a16="http://schemas.microsoft.com/office/drawing/2014/main" id="{852F19F9-23B8-A602-4899-4EB08A22DAFF}"/>
              </a:ext>
            </a:extLst>
          </p:cNvPr>
          <p:cNvPicPr>
            <a:picLocks noChangeAspect="1"/>
          </p:cNvPicPr>
          <p:nvPr/>
        </p:nvPicPr>
        <p:blipFill>
          <a:blip r:embed="rId4"/>
          <a:stretch>
            <a:fillRect/>
          </a:stretch>
        </p:blipFill>
        <p:spPr>
          <a:xfrm>
            <a:off x="4727933" y="1229359"/>
            <a:ext cx="6519874" cy="4222293"/>
          </a:xfrm>
          <a:prstGeom prst="rect">
            <a:avLst/>
          </a:prstGeom>
        </p:spPr>
      </p:pic>
    </p:spTree>
    <p:extLst>
      <p:ext uri="{BB962C8B-B14F-4D97-AF65-F5344CB8AC3E}">
        <p14:creationId xmlns:p14="http://schemas.microsoft.com/office/powerpoint/2010/main" val="357988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3" name="Rectangle 2">
            <a:extLst>
              <a:ext uri="{FF2B5EF4-FFF2-40B4-BE49-F238E27FC236}">
                <a16:creationId xmlns:a16="http://schemas.microsoft.com/office/drawing/2014/main" id="{52733B70-1FC2-30E8-E0A8-30427F2C420B}"/>
              </a:ext>
            </a:extLst>
          </p:cNvPr>
          <p:cNvSpPr/>
          <p:nvPr/>
        </p:nvSpPr>
        <p:spPr>
          <a:xfrm>
            <a:off x="1874837" y="1938647"/>
            <a:ext cx="8382000" cy="584775"/>
          </a:xfrm>
          <a:prstGeom prst="rect">
            <a:avLst/>
          </a:prstGeom>
        </p:spPr>
        <p:txBody>
          <a:bodyPr wrap="square">
            <a:spAutoFit/>
          </a:bodyPr>
          <a:lstStyle/>
          <a:p>
            <a:pPr algn="ctr" defTabSz="609630"/>
            <a:r>
              <a:rPr lang="en-GB" sz="3200" b="1" dirty="0" err="1">
                <a:solidFill>
                  <a:prstClr val="white"/>
                </a:solidFill>
                <a:latin typeface="Cambria" panose="02040503050406030204" pitchFamily="18" charset="0"/>
                <a:ea typeface="Cambria" panose="02040503050406030204" pitchFamily="18" charset="0"/>
              </a:rPr>
              <a:t>Thảo</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luận</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nhóm</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đôi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trả</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lời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các</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câu</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hỏi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sau</a:t>
            </a:r>
            <a:r>
              <a:rPr lang="en-GB" sz="3200" b="1" dirty="0">
                <a:solidFill>
                  <a:prstClr val="white"/>
                </a:solidFill>
                <a:latin typeface="Cambria" panose="02040503050406030204" pitchFamily="18" charset="0"/>
                <a:ea typeface="Cambria" panose="02040503050406030204" pitchFamily="18" charset="0"/>
              </a:rPr>
              <a:t>:</a:t>
            </a:r>
            <a:endParaRPr lang="en-GB" sz="1600" b="1" dirty="0">
              <a:solidFill>
                <a:prstClr val="white"/>
              </a:solidFill>
              <a:latin typeface="Calibri"/>
            </a:endParaRPr>
          </a:p>
        </p:txBody>
      </p:sp>
      <p:sp>
        <p:nvSpPr>
          <p:cNvPr id="4" name="Rectangle 3">
            <a:extLst>
              <a:ext uri="{FF2B5EF4-FFF2-40B4-BE49-F238E27FC236}">
                <a16:creationId xmlns:a16="http://schemas.microsoft.com/office/drawing/2014/main" id="{C3C5B5E7-C6E3-4226-D49F-0ED15FDC512E}"/>
              </a:ext>
            </a:extLst>
          </p:cNvPr>
          <p:cNvSpPr/>
          <p:nvPr/>
        </p:nvSpPr>
        <p:spPr>
          <a:xfrm>
            <a:off x="1767840" y="2578079"/>
            <a:ext cx="9265920" cy="3970318"/>
          </a:xfrm>
          <a:prstGeom prst="rect">
            <a:avLst/>
          </a:prstGeom>
        </p:spPr>
        <p:txBody>
          <a:bodyPr wrap="square">
            <a:spAutoFit/>
          </a:bodyPr>
          <a:lstStyle/>
          <a:p>
            <a:pPr marL="514350" indent="-514350" defTabSz="609630">
              <a:buAutoNum type="arabicPeriod"/>
            </a:pPr>
            <a:r>
              <a:rPr lang="vi-VN" sz="2800" b="1" i="1" dirty="0">
                <a:solidFill>
                  <a:schemeClr val="bg1"/>
                </a:solidFill>
                <a:latin typeface="Cambria" panose="02040503050406030204" pitchFamily="18" charset="0"/>
                <a:ea typeface="Cambria" panose="02040503050406030204" pitchFamily="18" charset="0"/>
              </a:rPr>
              <a:t>Bài thơ là lời của ai, nói với ai? Từ ngữ nào cho em biết điều đó?</a:t>
            </a:r>
            <a:endParaRPr lang="en-US" sz="2800" b="1" i="1" dirty="0">
              <a:solidFill>
                <a:schemeClr val="bg1"/>
              </a:solidFill>
              <a:latin typeface="Cambria" panose="02040503050406030204" pitchFamily="18" charset="0"/>
              <a:ea typeface="Cambria" panose="02040503050406030204" pitchFamily="18" charset="0"/>
            </a:endParaRPr>
          </a:p>
          <a:p>
            <a:r>
              <a:rPr lang="vi-VN" sz="2800" b="1" i="1" dirty="0">
                <a:solidFill>
                  <a:schemeClr val="bg1"/>
                </a:solidFill>
                <a:latin typeface="Cambria" panose="02040503050406030204" pitchFamily="18" charset="0"/>
                <a:ea typeface="Cambria" panose="02040503050406030204" pitchFamily="18" charset="0"/>
              </a:rPr>
              <a:t>2. Khổ thơ đầu khuyên chúng ta điều gì? Tìm câu trả lời đúng.</a:t>
            </a:r>
          </a:p>
          <a:p>
            <a:r>
              <a:rPr lang="vi-VN" sz="2800" dirty="0">
                <a:solidFill>
                  <a:schemeClr val="bg1"/>
                </a:solidFill>
                <a:latin typeface="Cambria" panose="02040503050406030204" pitchFamily="18" charset="0"/>
                <a:ea typeface="Cambria" panose="02040503050406030204" pitchFamily="18" charset="0"/>
              </a:rPr>
              <a:t>A. Cần phải sống chan hoà với thiên nhiên.</a:t>
            </a:r>
          </a:p>
          <a:p>
            <a:r>
              <a:rPr lang="vi-VN" sz="2800" dirty="0">
                <a:solidFill>
                  <a:schemeClr val="bg1"/>
                </a:solidFill>
                <a:latin typeface="Cambria" panose="02040503050406030204" pitchFamily="18" charset="0"/>
                <a:ea typeface="Cambria" panose="02040503050406030204" pitchFamily="18" charset="0"/>
              </a:rPr>
              <a:t>B. Cần phải biết bảo vệ môi trường sống của mình.</a:t>
            </a:r>
          </a:p>
          <a:p>
            <a:r>
              <a:rPr lang="vi-VN" sz="2800" dirty="0">
                <a:solidFill>
                  <a:schemeClr val="bg1"/>
                </a:solidFill>
                <a:latin typeface="Cambria" panose="02040503050406030204" pitchFamily="18" charset="0"/>
                <a:ea typeface="Cambria" panose="02040503050406030204" pitchFamily="18" charset="0"/>
              </a:rPr>
              <a:t>C. Cần phải biết yêu thương các loài vật.</a:t>
            </a:r>
          </a:p>
          <a:p>
            <a:r>
              <a:rPr lang="vi-VN" sz="2800" dirty="0">
                <a:solidFill>
                  <a:schemeClr val="bg1"/>
                </a:solidFill>
                <a:latin typeface="Cambria" panose="02040503050406030204" pitchFamily="18" charset="0"/>
                <a:ea typeface="Cambria" panose="02040503050406030204" pitchFamily="18" charset="0"/>
              </a:rPr>
              <a:t>D. Cần phải gắn bó với cộng đồng, yêu thương mọi người.</a:t>
            </a:r>
          </a:p>
          <a:p>
            <a:pPr defTabSz="609630"/>
            <a:endParaRPr lang="vi-VN" sz="2800" i="1" dirty="0">
              <a:solidFill>
                <a:schemeClr val="bg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D47AA1E-E948-2A6F-DEE2-1FA84DEF6212}"/>
              </a:ext>
            </a:extLst>
          </p:cNvPr>
          <p:cNvPicPr>
            <a:picLocks noChangeAspect="1"/>
          </p:cNvPicPr>
          <p:nvPr/>
        </p:nvPicPr>
        <p:blipFill>
          <a:blip r:embed="rId4"/>
          <a:stretch>
            <a:fillRect/>
          </a:stretch>
        </p:blipFill>
        <p:spPr>
          <a:xfrm>
            <a:off x="2200015" y="832178"/>
            <a:ext cx="7486537" cy="1186791"/>
          </a:xfrm>
          <a:prstGeom prst="rect">
            <a:avLst/>
          </a:prstGeom>
        </p:spPr>
      </p:pic>
    </p:spTree>
    <p:extLst>
      <p:ext uri="{BB962C8B-B14F-4D97-AF65-F5344CB8AC3E}">
        <p14:creationId xmlns:p14="http://schemas.microsoft.com/office/powerpoint/2010/main" val="1829150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3E8E4F-51E8-44F2-B230-C727973B3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6" name="Picture 5">
            <a:extLst>
              <a:ext uri="{FF2B5EF4-FFF2-40B4-BE49-F238E27FC236}">
                <a16:creationId xmlns:a16="http://schemas.microsoft.com/office/drawing/2014/main" id="{753F875D-5671-F4DC-5D08-0038070AAF4B}"/>
              </a:ext>
            </a:extLst>
          </p:cNvPr>
          <p:cNvPicPr>
            <a:picLocks noChangeAspect="1"/>
          </p:cNvPicPr>
          <p:nvPr/>
        </p:nvPicPr>
        <p:blipFill>
          <a:blip r:embed="rId4"/>
          <a:stretch>
            <a:fillRect/>
          </a:stretch>
        </p:blipFill>
        <p:spPr>
          <a:xfrm>
            <a:off x="4552949" y="1189804"/>
            <a:ext cx="7235095" cy="4706171"/>
          </a:xfrm>
          <a:prstGeom prst="rect">
            <a:avLst/>
          </a:prstGeom>
        </p:spPr>
      </p:pic>
    </p:spTree>
    <p:extLst>
      <p:ext uri="{BB962C8B-B14F-4D97-AF65-F5344CB8AC3E}">
        <p14:creationId xmlns:p14="http://schemas.microsoft.com/office/powerpoint/2010/main" val="196236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072960"/>
            <a:chOff x="921554" y="1847598"/>
            <a:chExt cx="11028575" cy="407296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380721"/>
              <a:chOff x="0" y="-57150"/>
              <a:chExt cx="1309636" cy="10782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210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algn="ctr">
                  <a:lnSpc>
                    <a:spcPts val="2659"/>
                  </a:lnSpc>
                </a:pPr>
                <a:endParaRPr sz="1200"/>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algn="ctr">
                  <a:lnSpc>
                    <a:spcPts val="5599"/>
                  </a:lnSpc>
                </a:pPr>
                <a:r>
                  <a:rPr lang="en-US" sz="6000" dirty="0">
                    <a:solidFill>
                      <a:srgbClr val="000000"/>
                    </a:solidFill>
                    <a:latin typeface="Cambria" panose="02040503050406030204" pitchFamily="18" charset="0"/>
                    <a:ea typeface="Cambria" panose="02040503050406030204" pitchFamily="18" charset="0"/>
                  </a:rPr>
                  <a:t>1</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300780"/>
              <a:ext cx="10346288" cy="2123658"/>
            </a:xfrm>
            <a:prstGeom prst="rect">
              <a:avLst/>
            </a:prstGeom>
          </p:spPr>
          <p:txBody>
            <a:bodyPr wrap="square">
              <a:spAutoFit/>
            </a:bodyPr>
            <a:lstStyle/>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Bài thơ là lời của cha mẹ nói với con cái.</a:t>
              </a:r>
            </a:p>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 Những từ ngữ  thể hiện điều đó: </a:t>
              </a:r>
              <a:r>
                <a:rPr lang="vi-VN" sz="4400" i="1" dirty="0">
                  <a:solidFill>
                    <a:srgbClr val="000000"/>
                  </a:solidFill>
                  <a:latin typeface="Cambria" panose="02040503050406030204" pitchFamily="18" charset="0"/>
                  <a:ea typeface="Cambria" panose="02040503050406030204" pitchFamily="18" charset="0"/>
                </a:rPr>
                <a:t>con ơi, con, các con.</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167950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468713" y="1445091"/>
            <a:ext cx="11028575" cy="5260508"/>
            <a:chOff x="921554" y="1840690"/>
            <a:chExt cx="11028575" cy="4079868"/>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404432" y="3123486"/>
              <a:ext cx="10346288" cy="23631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400050" y="0"/>
            <a:ext cx="10630034" cy="1653690"/>
          </a:xfrm>
          <a:prstGeom prst="rect">
            <a:avLst/>
          </a:prstGeom>
        </p:spPr>
      </p:pic>
      <p:sp>
        <p:nvSpPr>
          <p:cNvPr id="4" name="Oval 3">
            <a:extLst>
              <a:ext uri="{FF2B5EF4-FFF2-40B4-BE49-F238E27FC236}">
                <a16:creationId xmlns:a16="http://schemas.microsoft.com/office/drawing/2014/main"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3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6" name="Rectangle 5">
            <a:extLst>
              <a:ext uri="{FF2B5EF4-FFF2-40B4-BE49-F238E27FC236}">
                <a16:creationId xmlns:a16="http://schemas.microsoft.com/office/drawing/2014/main" id="{8124CFB5-C0CB-EB17-C3D0-8EE8BEAB9FB1}"/>
              </a:ext>
            </a:extLst>
          </p:cNvPr>
          <p:cNvSpPr/>
          <p:nvPr/>
        </p:nvSpPr>
        <p:spPr>
          <a:xfrm>
            <a:off x="1646397" y="2105801"/>
            <a:ext cx="9031128" cy="584775"/>
          </a:xfrm>
          <a:prstGeom prst="rect">
            <a:avLst/>
          </a:prstGeom>
        </p:spPr>
        <p:txBody>
          <a:bodyPr wrap="square">
            <a:spAutoFit/>
          </a:bodyPr>
          <a:lstStyle/>
          <a:p>
            <a:pPr algn="ctr"/>
            <a:r>
              <a:rPr lang="en-GB" sz="3200" b="1" dirty="0" err="1">
                <a:solidFill>
                  <a:schemeClr val="bg1"/>
                </a:solidFill>
                <a:latin typeface="Cambria" panose="02040503050406030204" pitchFamily="18" charset="0"/>
                <a:ea typeface="Cambria" panose="02040503050406030204" pitchFamily="18" charset="0"/>
              </a:rPr>
              <a:t>Thảo</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luận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nhóm</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bốn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trả</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lời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các</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câu</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hỏi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sau</a:t>
            </a:r>
            <a:r>
              <a:rPr lang="en-GB" sz="3200" b="1" dirty="0">
                <a:solidFill>
                  <a:schemeClr val="bg1"/>
                </a:solidFill>
                <a:latin typeface="Cambria" panose="02040503050406030204" pitchFamily="18" charset="0"/>
                <a:ea typeface="Cambria" panose="02040503050406030204" pitchFamily="18" charset="0"/>
              </a:rPr>
              <a:t>:</a:t>
            </a:r>
            <a:endParaRPr lang="en-GB" sz="1400" b="1" dirty="0">
              <a:solidFill>
                <a:schemeClr val="bg1"/>
              </a:solidFill>
            </a:endParaRPr>
          </a:p>
        </p:txBody>
      </p:sp>
      <p:sp>
        <p:nvSpPr>
          <p:cNvPr id="7" name="Rectangle 6">
            <a:extLst>
              <a:ext uri="{FF2B5EF4-FFF2-40B4-BE49-F238E27FC236}">
                <a16:creationId xmlns:a16="http://schemas.microsoft.com/office/drawing/2014/main" id="{444FB78F-94C4-E500-52CB-6A9861DF05E5}"/>
              </a:ext>
            </a:extLst>
          </p:cNvPr>
          <p:cNvSpPr/>
          <p:nvPr/>
        </p:nvSpPr>
        <p:spPr>
          <a:xfrm>
            <a:off x="1514251" y="2872850"/>
            <a:ext cx="9172799" cy="3046988"/>
          </a:xfrm>
          <a:prstGeom prst="rect">
            <a:avLst/>
          </a:prstGeom>
        </p:spPr>
        <p:txBody>
          <a:bodyPr wrap="square">
            <a:spAutoFit/>
          </a:bodyPr>
          <a:lstStyle/>
          <a:p>
            <a:pPr algn="just"/>
            <a:r>
              <a:rPr lang="vi-VN" sz="3200" b="1" i="1" dirty="0">
                <a:solidFill>
                  <a:schemeClr val="bg1"/>
                </a:solidFill>
                <a:latin typeface="Cambria" panose="02040503050406030204" pitchFamily="18" charset="0"/>
                <a:ea typeface="Cambria" panose="02040503050406030204" pitchFamily="18" charset="0"/>
              </a:rPr>
              <a:t>Câu 3</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Hình ảnh nào giúp chúng ta hiểu vai trò, sức mạnh của sự đoàn kết?</a:t>
            </a:r>
          </a:p>
          <a:p>
            <a:pPr algn="just"/>
            <a:r>
              <a:rPr lang="vi-VN" sz="3200" b="1" i="1" dirty="0">
                <a:solidFill>
                  <a:schemeClr val="bg1"/>
                </a:solidFill>
                <a:latin typeface="Cambria" panose="02040503050406030204" pitchFamily="18" charset="0"/>
                <a:ea typeface="Cambria" panose="02040503050406030204" pitchFamily="18" charset="0"/>
              </a:rPr>
              <a:t>Câu 4</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Em nhận được lời khuyên gì từ khổ thơ thứ ba? </a:t>
            </a:r>
            <a:endParaRPr lang="en-US" sz="3200" b="1" i="1" dirty="0">
              <a:solidFill>
                <a:schemeClr val="bg1"/>
              </a:solidFill>
              <a:latin typeface="Cambria" panose="02040503050406030204" pitchFamily="18" charset="0"/>
              <a:ea typeface="Cambria" panose="02040503050406030204" pitchFamily="18" charset="0"/>
            </a:endParaRPr>
          </a:p>
          <a:p>
            <a:pPr algn="just"/>
            <a:r>
              <a:rPr lang="vi-VN" sz="3200" b="1" i="1" dirty="0">
                <a:solidFill>
                  <a:schemeClr val="bg1"/>
                </a:solidFill>
                <a:latin typeface="Cambria" panose="02040503050406030204" pitchFamily="18" charset="0"/>
                <a:ea typeface="Cambria" panose="02040503050406030204" pitchFamily="18" charset="0"/>
              </a:rPr>
              <a:t>Câu </a:t>
            </a:r>
            <a:r>
              <a:rPr lang="en-US" sz="3200" b="1" i="1" dirty="0">
                <a:solidFill>
                  <a:schemeClr val="bg1"/>
                </a:solidFill>
                <a:latin typeface="Cambria" panose="02040503050406030204" pitchFamily="18" charset="0"/>
                <a:ea typeface="Cambria" panose="02040503050406030204" pitchFamily="18" charset="0"/>
              </a:rPr>
              <a:t>5: </a:t>
            </a:r>
            <a:r>
              <a:rPr lang="vi-VN" sz="3200" b="1" i="1" dirty="0">
                <a:solidFill>
                  <a:schemeClr val="bg1"/>
                </a:solidFill>
                <a:latin typeface="Cambria" panose="02040503050406030204" pitchFamily="18" charset="0"/>
                <a:ea typeface="Cambria" panose="02040503050406030204" pitchFamily="18" charset="0"/>
              </a:rPr>
              <a:t>Khổ thơ cuối nói gì về tình cảm của cha mẹ dành cho con cái? </a:t>
            </a:r>
          </a:p>
        </p:txBody>
      </p:sp>
      <p:pic>
        <p:nvPicPr>
          <p:cNvPr id="8" name="Picture 7">
            <a:extLst>
              <a:ext uri="{FF2B5EF4-FFF2-40B4-BE49-F238E27FC236}">
                <a16:creationId xmlns:a16="http://schemas.microsoft.com/office/drawing/2014/main" id="{DCB5FE8F-BF90-0D7D-D5FC-8F568DB39707}"/>
              </a:ext>
            </a:extLst>
          </p:cNvPr>
          <p:cNvPicPr>
            <a:picLocks noChangeAspect="1"/>
          </p:cNvPicPr>
          <p:nvPr/>
        </p:nvPicPr>
        <p:blipFill>
          <a:blip r:embed="rId4"/>
          <a:stretch>
            <a:fillRect/>
          </a:stretch>
        </p:blipFill>
        <p:spPr>
          <a:xfrm>
            <a:off x="2436864" y="737930"/>
            <a:ext cx="8212601" cy="1300740"/>
          </a:xfrm>
          <a:prstGeom prst="rect">
            <a:avLst/>
          </a:prstGeom>
        </p:spPr>
      </p:pic>
    </p:spTree>
    <p:extLst>
      <p:ext uri="{BB962C8B-B14F-4D97-AF65-F5344CB8AC3E}">
        <p14:creationId xmlns:p14="http://schemas.microsoft.com/office/powerpoint/2010/main" val="169292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318150"/>
            <a:chOff x="921554" y="1847598"/>
            <a:chExt cx="11028575" cy="431815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625911"/>
              <a:chOff x="0" y="-57150"/>
              <a:chExt cx="1309636" cy="11564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196005"/>
              <a:ext cx="10346288" cy="280076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một ngôi sao chẳng sáng đêm, một thân lúa chín chẳng nên mùa vàng, một người đâu phải nhân gian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332919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D57F06C0-290C-CF55-CD54-6A06714760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81623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11382377" cy="4273535"/>
            <a:chOff x="1834150" y="1963118"/>
            <a:chExt cx="5449824" cy="2146654"/>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690795"/>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684079"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592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Đoàn kết tạo nên sức mạnh tập thể, giúp chúng ta dễ dàng vượt qua khó khăn dẫn đến thành công. Đoàn kết giúp mỗi con người không cảm thấy lạc lõng trong tập thể, cộng đồng.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435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3108543"/>
            </a:xfrm>
            <a:prstGeom prst="rect">
              <a:avLst/>
            </a:prstGeom>
          </p:spPr>
          <p:txBody>
            <a:bodyPr wrap="square">
              <a:spAutoFit/>
            </a:bodyPr>
            <a:lstStyle/>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“núi cao vì có đất bồi” </a:t>
              </a:r>
              <a:r>
                <a:rPr lang="nl-NL" sz="2800" dirty="0">
                  <a:effectLst/>
                  <a:latin typeface="Cambria" panose="02040503050406030204" pitchFamily="18" charset="0"/>
                  <a:ea typeface="Cambria" panose="02040503050406030204" pitchFamily="18" charset="0"/>
                </a:rPr>
                <a:t>chỉ rõ vì sao núi cao hơn đất. Vì thế không nên chên đất thấp hơn mình.</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“Muôn dòng sông đổ biển sâu” </a:t>
              </a:r>
              <a:r>
                <a:rPr lang="nl-NL" sz="2800" dirty="0">
                  <a:effectLst/>
                  <a:latin typeface="Cambria" panose="02040503050406030204" pitchFamily="18" charset="0"/>
                  <a:ea typeface="Cambria" panose="02040503050406030204" pitchFamily="18" charset="0"/>
                </a:rPr>
                <a:t>cho biết vì sao biển rộng lớn, nước tràn đầy…</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Nhà thơ đã </a:t>
              </a:r>
              <a:r>
                <a:rPr lang="nl-NL" sz="2800" b="1" dirty="0">
                  <a:effectLst/>
                  <a:latin typeface="Cambria" panose="02040503050406030204" pitchFamily="18" charset="0"/>
                  <a:ea typeface="Cambria" panose="02040503050406030204" pitchFamily="18" charset="0"/>
                </a:rPr>
                <a:t>mượn biển, núi</a:t>
              </a:r>
              <a:r>
                <a:rPr lang="nl-NL" sz="2800" dirty="0">
                  <a:effectLst/>
                  <a:latin typeface="Cambria" panose="02040503050406030204" pitchFamily="18" charset="0"/>
                  <a:ea typeface="Cambria" panose="02040503050406030204" pitchFamily="18" charset="0"/>
                </a:rPr>
                <a:t>,… để đưa ra lời khuyên về lối sống đẹp, cần phải biết ơn giá trị tốt đẹp mà các em nhận được từ cuộc sống.</a:t>
              </a:r>
              <a:endParaRPr lang="en-US" sz="28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207314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258532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36604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7497CB11-67F5-4C15-954D-D2C62ABC4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86" y="2324100"/>
            <a:ext cx="4674262" cy="4674262"/>
          </a:xfrm>
          <a:prstGeom prst="rect">
            <a:avLst/>
          </a:prstGeom>
        </p:spPr>
      </p:pic>
      <p:grpSp>
        <p:nvGrpSpPr>
          <p:cNvPr id="2" name="Group 1">
            <a:extLst>
              <a:ext uri="{FF2B5EF4-FFF2-40B4-BE49-F238E27FC236}">
                <a16:creationId xmlns:a16="http://schemas.microsoft.com/office/drawing/2014/main" id="{1639E38C-1425-55FB-2C96-FF20BE762800}"/>
              </a:ext>
            </a:extLst>
          </p:cNvPr>
          <p:cNvGrpSpPr/>
          <p:nvPr/>
        </p:nvGrpSpPr>
        <p:grpSpPr>
          <a:xfrm>
            <a:off x="3286123" y="650891"/>
            <a:ext cx="8772527" cy="5673709"/>
            <a:chOff x="1834150" y="1963118"/>
            <a:chExt cx="5449824" cy="2849980"/>
          </a:xfrm>
        </p:grpSpPr>
        <p:sp>
          <p:nvSpPr>
            <p:cNvPr id="3" name="Rectangle: Diagonal Corners Rounded 2">
              <a:extLst>
                <a:ext uri="{FF2B5EF4-FFF2-40B4-BE49-F238E27FC236}">
                  <a16:creationId xmlns:a16="http://schemas.microsoft.com/office/drawing/2014/main" id="{DC945FF9-B1A0-7064-95DA-AB75B97D41F2}"/>
                </a:ext>
              </a:extLst>
            </p:cNvPr>
            <p:cNvSpPr/>
            <p:nvPr/>
          </p:nvSpPr>
          <p:spPr>
            <a:xfrm>
              <a:off x="2428789" y="2256761"/>
              <a:ext cx="4855185" cy="2398447"/>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B6640541-53EB-C864-AB75-527D814BEE96}"/>
                </a:ext>
              </a:extLst>
            </p:cNvPr>
            <p:cNvSpPr/>
            <p:nvPr/>
          </p:nvSpPr>
          <p:spPr>
            <a:xfrm>
              <a:off x="2214643" y="2418977"/>
              <a:ext cx="4855185" cy="2394121"/>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1BF5FE27-C506-F2EB-B464-4E5FB97AD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175D3F55-616A-42E0-513C-0DA6936728F8}"/>
                </a:ext>
              </a:extLst>
            </p:cNvPr>
            <p:cNvSpPr txBox="1"/>
            <p:nvPr/>
          </p:nvSpPr>
          <p:spPr>
            <a:xfrm>
              <a:off x="2353577" y="2495530"/>
              <a:ext cx="4635608" cy="2148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Hình ảnh so sánh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chắt chiu như mẹ yêu con tháng ngày</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 kết hợp với hình ảnh được nhân hóa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tre già yêu lấy măng non </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giúp chúng ta liên tưởng đến tình yêu thương, sự chăm sóc của người mẹ dành cho con cái. Từ yêu thương dẫn tới mong ước, hi vọng sau này con sẽ trưởng thành...</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038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B5E9E7B-1534-4D94-9374-CFC480E2C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50" y="2664238"/>
            <a:ext cx="4114900" cy="4114900"/>
          </a:xfrm>
          <a:prstGeom prst="rect">
            <a:avLst/>
          </a:prstGeom>
        </p:spPr>
      </p:pic>
      <p:sp>
        <p:nvSpPr>
          <p:cNvPr id="2" name="矩形 5">
            <a:extLst>
              <a:ext uri="{FF2B5EF4-FFF2-40B4-BE49-F238E27FC236}">
                <a16:creationId xmlns:a16="http://schemas.microsoft.com/office/drawing/2014/main" id="{61675BA8-B1AE-74B2-24ED-335D91EF09D1}"/>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id="{36C50968-C252-826A-B8B1-FE25F989B4C3}"/>
              </a:ext>
            </a:extLst>
          </p:cNvPr>
          <p:cNvSpPr/>
          <p:nvPr/>
        </p:nvSpPr>
        <p:spPr>
          <a:xfrm>
            <a:off x="3867150" y="2262814"/>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900A9B-88A7-E106-AEF3-28066F3A7FB3}"/>
              </a:ext>
            </a:extLst>
          </p:cNvPr>
          <p:cNvPicPr>
            <a:picLocks noChangeAspect="1"/>
          </p:cNvPicPr>
          <p:nvPr/>
        </p:nvPicPr>
        <p:blipFill>
          <a:blip r:embed="rId4"/>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242934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9D7FFF-3B46-DF3B-0E79-774A583CFCFA}"/>
              </a:ext>
            </a:extLst>
          </p:cNvPr>
          <p:cNvSpPr>
            <a:spLocks noGrp="1"/>
          </p:cNvSpPr>
          <p:nvPr>
            <p:ph type="subTitle" idx="1"/>
          </p:nvPr>
        </p:nvSpPr>
        <p:spPr>
          <a:xfrm>
            <a:off x="1524000" y="1370115"/>
            <a:ext cx="9144000" cy="1655762"/>
          </a:xfrm>
        </p:spPr>
        <p:txBody>
          <a:bodyPr>
            <a:normAutofit/>
          </a:bodyPr>
          <a:lstStyle/>
          <a:p>
            <a:r>
              <a:rPr lang="en-US" sz="5400" b="1" dirty="0">
                <a:latin typeface="Times New Roman" panose="02020603050405020304" pitchFamily="18" charset="0"/>
                <a:cs typeface="Times New Roman" panose="02020603050405020304" pitchFamily="18" charset="0"/>
              </a:rPr>
              <a:t>TIẾT 2</a:t>
            </a:r>
          </a:p>
        </p:txBody>
      </p:sp>
    </p:spTree>
    <p:extLst>
      <p:ext uri="{BB962C8B-B14F-4D97-AF65-F5344CB8AC3E}">
        <p14:creationId xmlns:p14="http://schemas.microsoft.com/office/powerpoint/2010/main" val="1031101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2123658"/>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như: </a:t>
            </a:r>
            <a:r>
              <a:rPr lang="vi-VN" sz="4400" i="1" dirty="0">
                <a:solidFill>
                  <a:prstClr val="black"/>
                </a:solidFill>
                <a:latin typeface="Cambria" panose="02040503050406030204" pitchFamily="18" charset="0"/>
                <a:ea typeface="Cambria" panose="02040503050406030204" pitchFamily="18" charset="0"/>
              </a:rPr>
              <a:t>yêu hoa, yêu nước, yêu trời,…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spTree>
    <p:extLst>
      <p:ext uri="{BB962C8B-B14F-4D97-AF65-F5344CB8AC3E}">
        <p14:creationId xmlns:p14="http://schemas.microsoft.com/office/powerpoint/2010/main" val="61670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3" name="Picture 2">
            <a:extLst>
              <a:ext uri="{FF2B5EF4-FFF2-40B4-BE49-F238E27FC236}">
                <a16:creationId xmlns:a16="http://schemas.microsoft.com/office/drawing/2014/main" id="{98AC4002-EBCD-12ED-5678-9066C0D217D2}"/>
              </a:ext>
            </a:extLst>
          </p:cNvPr>
          <p:cNvPicPr>
            <a:picLocks noChangeAspect="1"/>
          </p:cNvPicPr>
          <p:nvPr/>
        </p:nvPicPr>
        <p:blipFill>
          <a:blip r:embed="rId4"/>
          <a:stretch>
            <a:fillRect/>
          </a:stretch>
        </p:blipFill>
        <p:spPr>
          <a:xfrm>
            <a:off x="3995548" y="2079032"/>
            <a:ext cx="8772904" cy="1956986"/>
          </a:xfrm>
          <a:prstGeom prst="rect">
            <a:avLst/>
          </a:prstGeom>
        </p:spPr>
      </p:pic>
    </p:spTree>
    <p:extLst>
      <p:ext uri="{BB962C8B-B14F-4D97-AF65-F5344CB8AC3E}">
        <p14:creationId xmlns:p14="http://schemas.microsoft.com/office/powerpoint/2010/main" val="85530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ữ gi - Olm">
            <a:extLst>
              <a:ext uri="{FF2B5EF4-FFF2-40B4-BE49-F238E27FC236}">
                <a16:creationId xmlns:a16="http://schemas.microsoft.com/office/drawing/2014/main" id="{5FEDE715-071F-FD67-E162-B3528ED5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CA3DF1AB-2EA1-B4FB-C9B6-9DDBF7B0C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246">
            <a:off x="2886631" y="57794"/>
            <a:ext cx="7598704" cy="5484100"/>
          </a:xfrm>
          <a:prstGeom prst="rect">
            <a:avLst/>
          </a:prstGeom>
        </p:spPr>
      </p:pic>
      <p:sp>
        <p:nvSpPr>
          <p:cNvPr id="6" name="TextBox 5">
            <a:extLst>
              <a:ext uri="{FF2B5EF4-FFF2-40B4-BE49-F238E27FC236}">
                <a16:creationId xmlns:a16="http://schemas.microsoft.com/office/drawing/2014/main" id="{5DDC911A-5397-8159-B9C2-EFAE971A5A1E}"/>
              </a:ext>
            </a:extLst>
          </p:cNvPr>
          <p:cNvSpPr txBox="1"/>
          <p:nvPr/>
        </p:nvSpPr>
        <p:spPr>
          <a:xfrm>
            <a:off x="4150528" y="993001"/>
            <a:ext cx="5422097" cy="2554545"/>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Bài hát ru nói về nội dung gì? Em cảm thấy thế nào khi nghe bài hát ru đó?</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69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707886"/>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tính từ có trong khổ thơ thứ ba. </a:t>
            </a:r>
            <a:endParaRPr lang="en-US" sz="40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9F0A853-116E-E559-6868-364BAA8A8955}"/>
              </a:ext>
            </a:extLst>
          </p:cNvPr>
          <p:cNvSpPr txBox="1"/>
          <p:nvPr/>
        </p:nvSpPr>
        <p:spPr>
          <a:xfrm>
            <a:off x="2447925" y="1877695"/>
            <a:ext cx="8343899" cy="33135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cxnSp>
        <p:nvCxnSpPr>
          <p:cNvPr id="6" name="Straight Connector 5">
            <a:extLst>
              <a:ext uri="{FF2B5EF4-FFF2-40B4-BE49-F238E27FC236}">
                <a16:creationId xmlns:a16="http://schemas.microsoft.com/office/drawing/2014/main" id="{05F07486-5C14-C87B-06DB-CD65CE3356C1}"/>
              </a:ext>
            </a:extLst>
          </p:cNvPr>
          <p:cNvCxnSpPr>
            <a:cxnSpLocks/>
          </p:cNvCxnSpPr>
          <p:nvPr/>
        </p:nvCxnSpPr>
        <p:spPr>
          <a:xfrm>
            <a:off x="5238750" y="264795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F16FFD9-7966-AA4C-40FF-91AD6EEAE052}"/>
              </a:ext>
            </a:extLst>
          </p:cNvPr>
          <p:cNvCxnSpPr>
            <a:cxnSpLocks/>
          </p:cNvCxnSpPr>
          <p:nvPr/>
        </p:nvCxnSpPr>
        <p:spPr>
          <a:xfrm>
            <a:off x="5695950" y="3429000"/>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9E0B77-0739-6AF9-3E73-6A6D0040A5DB}"/>
              </a:ext>
            </a:extLst>
          </p:cNvPr>
          <p:cNvCxnSpPr>
            <a:cxnSpLocks/>
          </p:cNvCxnSpPr>
          <p:nvPr/>
        </p:nvCxnSpPr>
        <p:spPr>
          <a:xfrm>
            <a:off x="8820150" y="425767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D43072-FA90-31F8-756D-2D6F06BA242D}"/>
              </a:ext>
            </a:extLst>
          </p:cNvPr>
          <p:cNvCxnSpPr>
            <a:cxnSpLocks/>
          </p:cNvCxnSpPr>
          <p:nvPr/>
        </p:nvCxnSpPr>
        <p:spPr>
          <a:xfrm>
            <a:off x="5619750" y="5105400"/>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48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9070EC2-18E4-8530-069A-92801AF513A0}"/>
              </a:ext>
            </a:extLst>
          </p:cNvPr>
          <p:cNvSpPr txBox="1"/>
          <p:nvPr/>
        </p:nvSpPr>
        <p:spPr>
          <a:xfrm>
            <a:off x="3312668" y="2030430"/>
            <a:ext cx="6393308" cy="1446550"/>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Bạn</a:t>
            </a:r>
            <a:r>
              <a:rPr lang="en-US" sz="4400" u="sng" dirty="0">
                <a:latin typeface="Cambria" panose="02040503050406030204" pitchFamily="18" charset="0"/>
                <a:ea typeface="Cambria" panose="02040503050406030204" pitchFamily="18" charset="0"/>
              </a:rPr>
              <a:t> Huy</a:t>
            </a:r>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rất</a:t>
            </a:r>
            <a:r>
              <a:rPr lang="en-US" sz="4400" u="sng" dirty="0">
                <a:latin typeface="Cambria" panose="02040503050406030204" pitchFamily="18" charset="0"/>
                <a:ea typeface="Cambria" panose="02040503050406030204" pitchFamily="18" charset="0"/>
              </a:rPr>
              <a:t> </a:t>
            </a:r>
            <a:r>
              <a:rPr lang="en-US" sz="4400" u="sng" dirty="0" err="1">
                <a:solidFill>
                  <a:srgbClr val="FF0000"/>
                </a:solidFill>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      CN         VN</a:t>
            </a:r>
          </a:p>
        </p:txBody>
      </p:sp>
      <p:sp>
        <p:nvSpPr>
          <p:cNvPr id="7" name="Rectangle: Rounded Corners 3">
            <a:extLst>
              <a:ext uri="{FF2B5EF4-FFF2-40B4-BE49-F238E27FC236}">
                <a16:creationId xmlns:a16="http://schemas.microsoft.com/office/drawing/2014/main" id="{88E4EE57-3991-58E6-3CBC-799DEFE0385B}"/>
              </a:ext>
            </a:extLst>
          </p:cNvPr>
          <p:cNvSpPr/>
          <p:nvPr/>
        </p:nvSpPr>
        <p:spPr>
          <a:xfrm>
            <a:off x="589936" y="2019300"/>
            <a:ext cx="2372340" cy="828675"/>
          </a:xfrm>
          <a:custGeom>
            <a:avLst/>
            <a:gdLst>
              <a:gd name="connsiteX0" fmla="*/ 0 w 2372340"/>
              <a:gd name="connsiteY0" fmla="*/ 0 h 828675"/>
              <a:gd name="connsiteX1" fmla="*/ 2372340 w 2372340"/>
              <a:gd name="connsiteY1" fmla="*/ 0 h 828675"/>
              <a:gd name="connsiteX2" fmla="*/ 2372340 w 2372340"/>
              <a:gd name="connsiteY2" fmla="*/ 828675 h 828675"/>
              <a:gd name="connsiteX3" fmla="*/ 0 w 2372340"/>
              <a:gd name="connsiteY3" fmla="*/ 828675 h 828675"/>
              <a:gd name="connsiteX4" fmla="*/ 0 w 2372340"/>
              <a:gd name="connsiteY4" fmla="*/ 0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340" h="828675" fill="none" extrusionOk="0">
                <a:moveTo>
                  <a:pt x="0" y="0"/>
                </a:moveTo>
                <a:cubicBezTo>
                  <a:pt x="348353" y="-142987"/>
                  <a:pt x="1522032" y="-108173"/>
                  <a:pt x="2372340" y="0"/>
                </a:cubicBezTo>
                <a:cubicBezTo>
                  <a:pt x="2306102" y="223637"/>
                  <a:pt x="2344928" y="428183"/>
                  <a:pt x="2372340" y="828675"/>
                </a:cubicBezTo>
                <a:cubicBezTo>
                  <a:pt x="1409825" y="938492"/>
                  <a:pt x="668918" y="866318"/>
                  <a:pt x="0" y="828675"/>
                </a:cubicBezTo>
                <a:cubicBezTo>
                  <a:pt x="4578" y="581586"/>
                  <a:pt x="74391" y="236458"/>
                  <a:pt x="0" y="0"/>
                </a:cubicBezTo>
                <a:close/>
              </a:path>
              <a:path w="2372340" h="828675" stroke="0" extrusionOk="0">
                <a:moveTo>
                  <a:pt x="0" y="0"/>
                </a:moveTo>
                <a:cubicBezTo>
                  <a:pt x="584876" y="-61518"/>
                  <a:pt x="1267709" y="141813"/>
                  <a:pt x="2372340" y="0"/>
                </a:cubicBezTo>
                <a:cubicBezTo>
                  <a:pt x="2347488" y="357160"/>
                  <a:pt x="2375916" y="609326"/>
                  <a:pt x="2372340" y="828675"/>
                </a:cubicBezTo>
                <a:cubicBezTo>
                  <a:pt x="1439851" y="975667"/>
                  <a:pt x="413128" y="874972"/>
                  <a:pt x="0" y="828675"/>
                </a:cubicBezTo>
                <a:cubicBezTo>
                  <a:pt x="61733" y="634192"/>
                  <a:pt x="50525" y="348758"/>
                  <a:pt x="0" y="0"/>
                </a:cubicBezTo>
                <a:close/>
              </a:path>
            </a:pathLst>
          </a:custGeom>
          <a:ln w="57150">
            <a:solidFill>
              <a:srgbClr val="CC99F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Ví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E9A5B5EC-0354-51C1-A56C-CC5C644E546D}"/>
              </a:ext>
            </a:extLst>
          </p:cNvPr>
          <p:cNvSpPr txBox="1"/>
          <p:nvPr/>
        </p:nvSpPr>
        <p:spPr>
          <a:xfrm>
            <a:off x="3350768" y="3630630"/>
            <a:ext cx="6393308"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Dòng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sông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rất</a:t>
            </a:r>
            <a:r>
              <a:rPr lang="en-US" sz="4000" u="sng" dirty="0">
                <a:latin typeface="Cambria" panose="02040503050406030204" pitchFamily="18" charset="0"/>
                <a:ea typeface="Cambria" panose="02040503050406030204" pitchFamily="18" charset="0"/>
              </a:rPr>
              <a:t> </a:t>
            </a:r>
            <a:r>
              <a:rPr lang="en-US" sz="4000" u="sng" dirty="0" err="1">
                <a:solidFill>
                  <a:srgbClr val="FF0000"/>
                </a:solidFill>
                <a:latin typeface="Cambria" panose="02040503050406030204" pitchFamily="18" charset="0"/>
                <a:ea typeface="Cambria" panose="02040503050406030204" pitchFamily="18" charset="0"/>
              </a:rPr>
              <a:t>sâu</a:t>
            </a:r>
            <a:r>
              <a:rPr lang="en-US" sz="4000" u="sng" dirty="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          CN               VN</a:t>
            </a:r>
          </a:p>
        </p:txBody>
      </p:sp>
    </p:spTree>
    <p:extLst>
      <p:ext uri="{BB962C8B-B14F-4D97-AF65-F5344CB8AC3E}">
        <p14:creationId xmlns:p14="http://schemas.microsoft.com/office/powerpoint/2010/main" val="126253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2" name="Picture 1">
            <a:extLst>
              <a:ext uri="{FF2B5EF4-FFF2-40B4-BE49-F238E27FC236}">
                <a16:creationId xmlns:a16="http://schemas.microsoft.com/office/drawing/2014/main" id="{4C435733-396F-F0D0-542F-BD843C789564}"/>
              </a:ext>
            </a:extLst>
          </p:cNvPr>
          <p:cNvPicPr>
            <a:picLocks noChangeAspect="1"/>
          </p:cNvPicPr>
          <p:nvPr/>
        </p:nvPicPr>
        <p:blipFill>
          <a:blip r:embed="rId4"/>
          <a:stretch>
            <a:fillRect/>
          </a:stretch>
        </p:blipFill>
        <p:spPr>
          <a:xfrm>
            <a:off x="4781550" y="1223433"/>
            <a:ext cx="6833203" cy="4777561"/>
          </a:xfrm>
          <a:prstGeom prst="rect">
            <a:avLst/>
          </a:prstGeom>
        </p:spPr>
      </p:pic>
    </p:spTree>
    <p:extLst>
      <p:ext uri="{BB962C8B-B14F-4D97-AF65-F5344CB8AC3E}">
        <p14:creationId xmlns:p14="http://schemas.microsoft.com/office/powerpoint/2010/main" val="180036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9096377" cy="4291574"/>
            <a:chOff x="1834150" y="1963118"/>
            <a:chExt cx="5449824" cy="2155715"/>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593847"/>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623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Bài hát nói về nỗi vất vả trong lao động của người nông dân. Để làm ra hạt gạo họ phải đổ mồ hôi, công sức trên những cánh đồng. Vì thế cần có thái độ kính trọng và biết ơn người lao động.</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descr="A person holding a bunch of wheat&#10;&#10;Description automatically generated">
            <a:extLst>
              <a:ext uri="{FF2B5EF4-FFF2-40B4-BE49-F238E27FC236}">
                <a16:creationId xmlns:a16="http://schemas.microsoft.com/office/drawing/2014/main" id="{F30B940E-6D7B-268E-4737-6EAC37353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862" y="1104900"/>
            <a:ext cx="3933825" cy="5753100"/>
          </a:xfrm>
          <a:prstGeom prst="rect">
            <a:avLst/>
          </a:prstGeom>
        </p:spPr>
      </p:pic>
    </p:spTree>
    <p:extLst>
      <p:ext uri="{BB962C8B-B14F-4D97-AF65-F5344CB8AC3E}">
        <p14:creationId xmlns:p14="http://schemas.microsoft.com/office/powerpoint/2010/main" val="211237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Tree>
    <p:extLst>
      <p:ext uri="{BB962C8B-B14F-4D97-AF65-F5344CB8AC3E}">
        <p14:creationId xmlns:p14="http://schemas.microsoft.com/office/powerpoint/2010/main" val="13751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17830B-8766-48EC-BC6C-F57483A75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72" y="1164301"/>
            <a:ext cx="5450626" cy="5450626"/>
          </a:xfrm>
          <a:prstGeom prst="rect">
            <a:avLst/>
          </a:prstGeom>
        </p:spPr>
      </p:pic>
      <p:pic>
        <p:nvPicPr>
          <p:cNvPr id="4" name="Picture 3">
            <a:extLst>
              <a:ext uri="{FF2B5EF4-FFF2-40B4-BE49-F238E27FC236}">
                <a16:creationId xmlns:a16="http://schemas.microsoft.com/office/drawing/2014/main" id="{3901C3D4-83C0-143A-AEA7-3CC7AA20506F}"/>
              </a:ext>
            </a:extLst>
          </p:cNvPr>
          <p:cNvPicPr>
            <a:picLocks noChangeAspect="1"/>
          </p:cNvPicPr>
          <p:nvPr/>
        </p:nvPicPr>
        <p:blipFill>
          <a:blip r:embed="rId4"/>
          <a:stretch>
            <a:fillRect/>
          </a:stretch>
        </p:blipFill>
        <p:spPr>
          <a:xfrm>
            <a:off x="4597822" y="1442720"/>
            <a:ext cx="7239547" cy="3941312"/>
          </a:xfrm>
          <a:prstGeom prst="rect">
            <a:avLst/>
          </a:prstGeom>
        </p:spPr>
      </p:pic>
    </p:spTree>
    <p:extLst>
      <p:ext uri="{BB962C8B-B14F-4D97-AF65-F5344CB8AC3E}">
        <p14:creationId xmlns:p14="http://schemas.microsoft.com/office/powerpoint/2010/main" val="554778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Con ong làm mật, yêu hoa</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cá bơi, yêu nước; con chim ca, yêu trời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người muốn sống, con ơi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ngôi sao, chẳng sáng đêm</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thân lúa chín, chẳng nên mùa vàng.</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người – đâu phải nhân gian?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Núi cao bởi có đất bồi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Núi chê đất thấp, núi ngồi ở đâu?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Muôn dòng sông đổ biển sâu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Tre già yêu lấy măng non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Chắt chiu như mẹ yêu con tháng ngày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Mai sau con lớn hơn thầy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Các con ôm cả hai tay đất tròn.</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288847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184261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7204B0-2626-48A2-80B3-82DA6B62B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520" y="1685210"/>
            <a:ext cx="5380375" cy="5403458"/>
          </a:xfrm>
          <a:prstGeom prst="rect">
            <a:avLst/>
          </a:prstGeom>
        </p:spPr>
      </p:pic>
      <p:sp>
        <p:nvSpPr>
          <p:cNvPr id="3" name="Rectangle 2">
            <a:extLst>
              <a:ext uri="{FF2B5EF4-FFF2-40B4-BE49-F238E27FC236}">
                <a16:creationId xmlns:a16="http://schemas.microsoft.com/office/drawing/2014/main" id="{A183E6AE-9061-C10F-FEB4-BA38E360676C}"/>
              </a:ext>
            </a:extLst>
          </p:cNvPr>
          <p:cNvSpPr/>
          <p:nvPr/>
        </p:nvSpPr>
        <p:spPr>
          <a:xfrm>
            <a:off x="310908" y="2432347"/>
            <a:ext cx="4027064"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đốm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lửa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tàn</a:t>
            </a:r>
            <a:endParaRPr lang="vi-VN"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369CE77-8373-D6B2-18F3-C7D17F5AB75B}"/>
              </a:ext>
            </a:extLst>
          </p:cNvPr>
          <p:cNvPicPr>
            <a:picLocks noChangeAspect="1"/>
          </p:cNvPicPr>
          <p:nvPr/>
        </p:nvPicPr>
        <p:blipFill>
          <a:blip r:embed="rId4"/>
          <a:stretch>
            <a:fillRect/>
          </a:stretch>
        </p:blipFill>
        <p:spPr>
          <a:xfrm>
            <a:off x="380619" y="156397"/>
            <a:ext cx="11174937" cy="1865538"/>
          </a:xfrm>
          <a:prstGeom prst="rect">
            <a:avLst/>
          </a:prstGeom>
        </p:spPr>
      </p:pic>
      <p:sp>
        <p:nvSpPr>
          <p:cNvPr id="8" name="Rectangle 7">
            <a:extLst>
              <a:ext uri="{FF2B5EF4-FFF2-40B4-BE49-F238E27FC236}">
                <a16:creationId xmlns:a16="http://schemas.microsoft.com/office/drawing/2014/main" id="{B24DCDA7-CD67-2C0C-B921-9DCB88827570}"/>
              </a:ext>
            </a:extLst>
          </p:cNvPr>
          <p:cNvSpPr/>
          <p:nvPr/>
        </p:nvSpPr>
        <p:spPr>
          <a:xfrm>
            <a:off x="3663709" y="3588485"/>
            <a:ext cx="3304110"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măng</a:t>
            </a:r>
            <a:r>
              <a:rPr lang="en-US" sz="5400" b="1" dirty="0">
                <a:solidFill>
                  <a:srgbClr val="002060"/>
                </a:solidFill>
                <a:latin typeface="Cambria" panose="02040503050406030204" pitchFamily="18" charset="0"/>
                <a:ea typeface="Cambria" panose="02040503050406030204" pitchFamily="18" charset="0"/>
              </a:rPr>
              <a:t> non</a:t>
            </a:r>
            <a:endParaRPr lang="vi-VN" sz="5400" b="1" dirty="0">
              <a:solidFill>
                <a:srgbClr val="00206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44DC121-E214-A295-874A-32E9C172068D}"/>
              </a:ext>
            </a:extLst>
          </p:cNvPr>
          <p:cNvSpPr/>
          <p:nvPr/>
        </p:nvSpPr>
        <p:spPr>
          <a:xfrm>
            <a:off x="5177199" y="5038913"/>
            <a:ext cx="3142207"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chắt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chiu</a:t>
            </a:r>
            <a:endParaRPr lang="vi-VN"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91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1326</Words>
  <Application>Microsoft Office PowerPoint</Application>
  <PresentationFormat>Widescreen</PresentationFormat>
  <Paragraphs>143</Paragraphs>
  <Slides>32</Slides>
  <Notes>27</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等线</vt:lpstr>
      <vt:lpstr>等线 Light</vt:lpstr>
      <vt:lpstr>Arial</vt:lpstr>
      <vt:lpstr>Calibri</vt:lpstr>
      <vt:lpstr>Cambria</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49</cp:revision>
  <dcterms:created xsi:type="dcterms:W3CDTF">2023-12-07T04:03:03Z</dcterms:created>
  <dcterms:modified xsi:type="dcterms:W3CDTF">2025-02-10T05:08:36Z</dcterms:modified>
</cp:coreProperties>
</file>