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1" r:id="rId2"/>
    <p:sldId id="272" r:id="rId3"/>
    <p:sldId id="279" r:id="rId4"/>
    <p:sldId id="360" r:id="rId5"/>
    <p:sldId id="430" r:id="rId6"/>
    <p:sldId id="361" r:id="rId7"/>
    <p:sldId id="364" r:id="rId8"/>
    <p:sldId id="443" r:id="rId9"/>
    <p:sldId id="444" r:id="rId10"/>
    <p:sldId id="445" r:id="rId11"/>
    <p:sldId id="446" r:id="rId12"/>
    <p:sldId id="362" r:id="rId13"/>
    <p:sldId id="369" r:id="rId14"/>
    <p:sldId id="447" r:id="rId15"/>
    <p:sldId id="452" r:id="rId16"/>
    <p:sldId id="451" r:id="rId17"/>
    <p:sldId id="453" r:id="rId18"/>
    <p:sldId id="363" r:id="rId19"/>
    <p:sldId id="307" r:id="rId20"/>
    <p:sldId id="454" r:id="rId21"/>
    <p:sldId id="455" r:id="rId22"/>
    <p:sldId id="456" r:id="rId23"/>
    <p:sldId id="373" r:id="rId24"/>
    <p:sldId id="457" r:id="rId25"/>
    <p:sldId id="458" r:id="rId26"/>
    <p:sldId id="459" r:id="rId27"/>
    <p:sldId id="460" r:id="rId28"/>
  </p:sldIdLst>
  <p:sldSz cx="18288000" cy="10287000"/>
  <p:notesSz cx="6858000" cy="9144000"/>
  <p:embeddedFontLst>
    <p:embeddedFont>
      <p:font typeface="Bauhaus 93" panose="04030905020B02020C02" pitchFamily="82" charset="0"/>
      <p:regular r:id="rId30"/>
    </p:embeddedFont>
    <p:embeddedFont>
      <p:font typeface="Bodoni MT Black" panose="02070A03080606020203" pitchFamily="18" charset="0"/>
      <p:bold r:id="rId31"/>
      <p:boldItalic r:id="rId32"/>
    </p:embeddedFont>
    <p:embeddedFont>
      <p:font typeface="Broadway" panose="04040905080B02020502" pitchFamily="82" charset="0"/>
      <p:regular r:id="rId33"/>
    </p:embeddedFont>
    <p:embeddedFont>
      <p:font typeface="Calibri" panose="020F0502020204030204" pitchFamily="34" charset="0"/>
      <p:regular r:id="rId34"/>
      <p:bold r:id="rId35"/>
      <p:italic r:id="rId36"/>
      <p:boldItalic r:id="rId37"/>
    </p:embeddedFont>
    <p:embeddedFont>
      <p:font typeface="Cascadia Code" panose="020B0604020202020204" charset="0"/>
      <p:regular r:id="rId38"/>
      <p:bold r:id="rId39"/>
      <p:italic r:id="rId40"/>
      <p:boldItalic r:id="rId41"/>
    </p:embeddedFont>
    <p:embeddedFont>
      <p:font typeface="Comic Sans MS" panose="030F0702030302020204" pitchFamily="66" charset="0"/>
      <p:regular r:id="rId42"/>
      <p:bold r:id="rId43"/>
      <p:italic r:id="rId44"/>
      <p:boldItalic r:id="rId45"/>
    </p:embeddedFont>
    <p:embeddedFont>
      <p:font typeface="Cooper Black" panose="0208090404030B020404" pitchFamily="18" charset="0"/>
      <p:regular r:id="rId46"/>
    </p:embeddedFont>
    <p:embeddedFont>
      <p:font typeface="Forte" panose="03060902040502070203" pitchFamily="66" charset="0"/>
      <p:regular r:id="rId47"/>
    </p:embeddedFont>
    <p:embeddedFont>
      <p:font typeface="Segoe UI Black" panose="020B0A02040204020203" pitchFamily="34" charset="0"/>
      <p:bold r:id="rId48"/>
      <p:boldItalic r:id="rId49"/>
    </p:embeddedFont>
    <p:embeddedFont>
      <p:font typeface="Segoe UI Variable Text Semibold"/>
      <p:bold r:id="rId50"/>
    </p:embeddedFont>
    <p:embeddedFont>
      <p:font typeface="Snap ITC" panose="04040A07060A02020202" pitchFamily="82"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FF"/>
    <a:srgbClr val="66FF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99"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Give pupils time to complete the paragraph independently. Go around the classroom and offer help if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15</a:t>
            </a:fld>
            <a:endParaRPr lang="en-US"/>
          </a:p>
        </p:txBody>
      </p:sp>
    </p:spTree>
    <p:extLst>
      <p:ext uri="{BB962C8B-B14F-4D97-AF65-F5344CB8AC3E}">
        <p14:creationId xmlns:p14="http://schemas.microsoft.com/office/powerpoint/2010/main" val="385871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swap their books with a partner and check their spelling.</a:t>
            </a:r>
          </a:p>
        </p:txBody>
      </p:sp>
      <p:sp>
        <p:nvSpPr>
          <p:cNvPr id="4" name="Slide Number Placeholder 3"/>
          <p:cNvSpPr>
            <a:spLocks noGrp="1"/>
          </p:cNvSpPr>
          <p:nvPr>
            <p:ph type="sldNum" sz="quarter" idx="10"/>
          </p:nvPr>
        </p:nvSpPr>
        <p:spPr/>
        <p:txBody>
          <a:bodyPr/>
          <a:lstStyle/>
          <a:p>
            <a:fld id="{6A33337C-2670-42E8-99E5-F519A6A01DC2}" type="slidenum">
              <a:rPr lang="en-US" smtClean="0"/>
              <a:t>16</a:t>
            </a:fld>
            <a:endParaRPr lang="en-US"/>
          </a:p>
        </p:txBody>
      </p:sp>
    </p:spTree>
    <p:extLst>
      <p:ext uri="{BB962C8B-B14F-4D97-AF65-F5344CB8AC3E}">
        <p14:creationId xmlns:p14="http://schemas.microsoft.com/office/powerpoint/2010/main" val="129531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17</a:t>
            </a:fld>
            <a:endParaRPr lang="en-US"/>
          </a:p>
        </p:txBody>
      </p:sp>
    </p:spTree>
    <p:extLst>
      <p:ext uri="{BB962C8B-B14F-4D97-AF65-F5344CB8AC3E}">
        <p14:creationId xmlns:p14="http://schemas.microsoft.com/office/powerpoint/2010/main" val="21424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Explain that each pupil has to show his/her photo journal which includes some photos/ pictures of friends and their activities (they have prepared at home) and tell the class about where they went and what they did there.</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work in groups of five or six. Each pupil shows his / her photo journal to the group and describes what he/she and friends did somewhere last summer.</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73051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pupils representing some groups to show their photo journals and tell the class about the activities of the friends in the photos/pictures, e.g. I went to Ba Na Hills last summer with my friends. We took the cable car. We visited Golden Bridge…</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64242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the rest of the class give comments and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88750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222196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questions carefully. Tell them to read Question 1 and pay attention to key words such as Where, Linda’s family, go. Then they should scan the text for relevant information.</a:t>
            </a:r>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Repeat Step 1 for Questions 2, 3 and 4. Set a time limit for pupils to do the task independently. Go around the classroom and offer help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131188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their partners and check the answers before checking as a class.</a:t>
            </a:r>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4066122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their partners and check the answers before checking as a class.</a:t>
            </a:r>
          </a:p>
        </p:txBody>
      </p:sp>
      <p:sp>
        <p:nvSpPr>
          <p:cNvPr id="4" name="Slide Number Placeholder 3"/>
          <p:cNvSpPr>
            <a:spLocks noGrp="1"/>
          </p:cNvSpPr>
          <p:nvPr>
            <p:ph type="sldNum" sz="quarter" idx="10"/>
          </p:nvPr>
        </p:nvSpPr>
        <p:spPr/>
        <p:txBody>
          <a:bodyPr/>
          <a:lstStyle/>
          <a:p>
            <a:fld id="{6A33337C-2670-42E8-99E5-F519A6A01DC2}" type="slidenum">
              <a:rPr lang="en-US" smtClean="0"/>
              <a:t>10</a:t>
            </a:fld>
            <a:endParaRPr lang="en-US"/>
          </a:p>
        </p:txBody>
      </p:sp>
    </p:spTree>
    <p:extLst>
      <p:ext uri="{BB962C8B-B14F-4D97-AF65-F5344CB8AC3E}">
        <p14:creationId xmlns:p14="http://schemas.microsoft.com/office/powerpoint/2010/main" val="255573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some pairs to take turns asking and answering the questions.</a:t>
            </a:r>
          </a:p>
        </p:txBody>
      </p:sp>
      <p:sp>
        <p:nvSpPr>
          <p:cNvPr id="4" name="Slide Number Placeholder 3"/>
          <p:cNvSpPr>
            <a:spLocks noGrp="1"/>
          </p:cNvSpPr>
          <p:nvPr>
            <p:ph type="sldNum" sz="quarter" idx="10"/>
          </p:nvPr>
        </p:nvSpPr>
        <p:spPr/>
        <p:txBody>
          <a:bodyPr/>
          <a:lstStyle/>
          <a:p>
            <a:fld id="{6A33337C-2670-42E8-99E5-F519A6A01DC2}" type="slidenum">
              <a:rPr lang="en-US" smtClean="0"/>
              <a:t>11</a:t>
            </a:fld>
            <a:endParaRPr lang="en-US"/>
          </a:p>
        </p:txBody>
      </p:sp>
    </p:spTree>
    <p:extLst>
      <p:ext uri="{BB962C8B-B14F-4D97-AF65-F5344CB8AC3E}">
        <p14:creationId xmlns:p14="http://schemas.microsoft.com/office/powerpoint/2010/main" val="296407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gapped sentences and fill in the gaps with information about someone’s family’s weekend trip. Tell pupils that the gaps in the paragraph focus on their activities the previous weekend. Tell pupils that they should write about 40 words. Check comprehension.</a:t>
            </a:r>
          </a:p>
        </p:txBody>
      </p:sp>
      <p:sp>
        <p:nvSpPr>
          <p:cNvPr id="4" name="Slide Number Placeholder 3"/>
          <p:cNvSpPr>
            <a:spLocks noGrp="1"/>
          </p:cNvSpPr>
          <p:nvPr>
            <p:ph type="sldNum" sz="quarter" idx="10"/>
          </p:nvPr>
        </p:nvSpPr>
        <p:spPr/>
        <p:txBody>
          <a:bodyPr/>
          <a:lstStyle/>
          <a:p>
            <a:fld id="{6A33337C-2670-42E8-99E5-F519A6A01DC2}" type="slidenum">
              <a:rPr lang="en-US" smtClean="0"/>
              <a:t>13</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do the first gapped sentence. Ask them to read the incomplete sentence and elicit where they went the previous weekend (for example, Sa Pa). Then have them write the first sentence (Last weekend, my family went to Sa Pa.)</a:t>
            </a:r>
          </a:p>
        </p:txBody>
      </p:sp>
      <p:sp>
        <p:nvSpPr>
          <p:cNvPr id="4" name="Slide Number Placeholder 3"/>
          <p:cNvSpPr>
            <a:spLocks noGrp="1"/>
          </p:cNvSpPr>
          <p:nvPr>
            <p:ph type="sldNum" sz="quarter" idx="10"/>
          </p:nvPr>
        </p:nvSpPr>
        <p:spPr/>
        <p:txBody>
          <a:bodyPr/>
          <a:lstStyle/>
          <a:p>
            <a:fld id="{6A33337C-2670-42E8-99E5-F519A6A01DC2}" type="slidenum">
              <a:rPr lang="en-US" smtClean="0"/>
              <a:t>14</a:t>
            </a:fld>
            <a:endParaRPr lang="en-US"/>
          </a:p>
        </p:txBody>
      </p:sp>
    </p:spTree>
    <p:extLst>
      <p:ext uri="{BB962C8B-B14F-4D97-AF65-F5344CB8AC3E}">
        <p14:creationId xmlns:p14="http://schemas.microsoft.com/office/powerpoint/2010/main" val="317963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image" Target="../media/image59.sv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4.png"/><Relationship Id="rId5" Type="http://schemas.openxmlformats.org/officeDocument/2006/relationships/image" Target="../media/image57.png"/><Relationship Id="rId10" Type="http://schemas.openxmlformats.org/officeDocument/2006/relationships/image" Target="../media/image61.svg"/><Relationship Id="rId4" Type="http://schemas.openxmlformats.org/officeDocument/2006/relationships/image" Target="../media/image56.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audio" Target="../media/audio1.wav"/><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svg"/><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image" Target="../media/image76.sv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audio" Target="../media/audio1.wav"/><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sv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70.sv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sv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56.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svg"/><Relationship Id="rId9" Type="http://schemas.openxmlformats.org/officeDocument/2006/relationships/image" Target="../media/image95.sv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9.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2.svg"/><Relationship Id="rId9" Type="http://schemas.openxmlformats.org/officeDocument/2006/relationships/image" Target="../media/image101.svg"/></Relationships>
</file>

<file path=ppt/slides/_rels/slide26.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27.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0.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notesSlide" Target="../notesSlides/notesSlide2.xml"/><Relationship Id="rId9" Type="http://schemas.openxmlformats.org/officeDocument/2006/relationships/image" Target="../media/image47.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answer.</a:t>
            </a:r>
          </a:p>
        </p:txBody>
      </p:sp>
      <p:pic>
        <p:nvPicPr>
          <p:cNvPr id="15" name="Picture 14"/>
          <p:cNvPicPr>
            <a:picLocks noChangeAspect="1"/>
          </p:cNvPicPr>
          <p:nvPr/>
        </p:nvPicPr>
        <p:blipFill rotWithShape="1">
          <a:blip r:embed="rId10"/>
          <a:srcRect b="73966"/>
          <a:stretch/>
        </p:blipFill>
        <p:spPr>
          <a:xfrm>
            <a:off x="3369777" y="4686301"/>
            <a:ext cx="10554983" cy="725077"/>
          </a:xfrm>
          <a:prstGeom prst="rect">
            <a:avLst/>
          </a:prstGeom>
        </p:spPr>
      </p:pic>
      <p:pic>
        <p:nvPicPr>
          <p:cNvPr id="16" name="Picture 15"/>
          <p:cNvPicPr>
            <a:picLocks noChangeAspect="1"/>
          </p:cNvPicPr>
          <p:nvPr/>
        </p:nvPicPr>
        <p:blipFill rotWithShape="1">
          <a:blip r:embed="rId10"/>
          <a:srcRect t="25099" b="50277"/>
          <a:stretch/>
        </p:blipFill>
        <p:spPr>
          <a:xfrm>
            <a:off x="3369777" y="5806082"/>
            <a:ext cx="10554983" cy="685800"/>
          </a:xfrm>
          <a:prstGeom prst="rect">
            <a:avLst/>
          </a:prstGeom>
        </p:spPr>
      </p:pic>
      <p:pic>
        <p:nvPicPr>
          <p:cNvPr id="17" name="Picture 16"/>
          <p:cNvPicPr>
            <a:picLocks noChangeAspect="1"/>
          </p:cNvPicPr>
          <p:nvPr/>
        </p:nvPicPr>
        <p:blipFill rotWithShape="1">
          <a:blip r:embed="rId10"/>
          <a:srcRect t="47029" b="25611"/>
          <a:stretch/>
        </p:blipFill>
        <p:spPr>
          <a:xfrm>
            <a:off x="3369777" y="6886586"/>
            <a:ext cx="10554983" cy="761999"/>
          </a:xfrm>
          <a:prstGeom prst="rect">
            <a:avLst/>
          </a:prstGeom>
        </p:spPr>
      </p:pic>
      <p:pic>
        <p:nvPicPr>
          <p:cNvPr id="20" name="Picture 19"/>
          <p:cNvPicPr>
            <a:picLocks noChangeAspect="1"/>
          </p:cNvPicPr>
          <p:nvPr/>
        </p:nvPicPr>
        <p:blipFill rotWithShape="1">
          <a:blip r:embed="rId10"/>
          <a:srcRect t="72342" b="298"/>
          <a:stretch/>
        </p:blipFill>
        <p:spPr>
          <a:xfrm>
            <a:off x="3369777" y="8043289"/>
            <a:ext cx="10554983" cy="762000"/>
          </a:xfrm>
          <a:prstGeom prst="rect">
            <a:avLst/>
          </a:prstGeom>
        </p:spPr>
      </p:pic>
      <p:sp>
        <p:nvSpPr>
          <p:cNvPr id="21"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 name="Rectangle 3"/>
          <p:cNvSpPr/>
          <p:nvPr/>
        </p:nvSpPr>
        <p:spPr>
          <a:xfrm>
            <a:off x="4038600" y="5254787"/>
            <a:ext cx="5788957" cy="707886"/>
          </a:xfrm>
          <a:prstGeom prst="rect">
            <a:avLst/>
          </a:prstGeom>
        </p:spPr>
        <p:txBody>
          <a:bodyPr wrap="none">
            <a:spAutoFit/>
          </a:bodyPr>
          <a:lstStyle/>
          <a:p>
            <a:r>
              <a:rPr lang="en-US" sz="4000" b="1" dirty="0">
                <a:solidFill>
                  <a:srgbClr val="C00000"/>
                </a:solidFill>
              </a:rPr>
              <a:t>They went to Ha Long Bay.</a:t>
            </a:r>
          </a:p>
        </p:txBody>
      </p:sp>
      <p:sp>
        <p:nvSpPr>
          <p:cNvPr id="8" name="Rectangle 7"/>
          <p:cNvSpPr/>
          <p:nvPr/>
        </p:nvSpPr>
        <p:spPr>
          <a:xfrm>
            <a:off x="4038600" y="6335291"/>
            <a:ext cx="12279067" cy="707886"/>
          </a:xfrm>
          <a:prstGeom prst="rect">
            <a:avLst/>
          </a:prstGeom>
        </p:spPr>
        <p:txBody>
          <a:bodyPr wrap="none">
            <a:spAutoFit/>
          </a:bodyPr>
          <a:lstStyle/>
          <a:p>
            <a:r>
              <a:rPr lang="en-US" sz="4000" b="1" dirty="0">
                <a:solidFill>
                  <a:srgbClr val="C00000"/>
                </a:solidFill>
              </a:rPr>
              <a:t>They sunbathed, took some photos and swam in the sea.</a:t>
            </a:r>
          </a:p>
        </p:txBody>
      </p:sp>
      <p:sp>
        <p:nvSpPr>
          <p:cNvPr id="10" name="Rectangle 9"/>
          <p:cNvSpPr/>
          <p:nvPr/>
        </p:nvSpPr>
        <p:spPr>
          <a:xfrm>
            <a:off x="4038600" y="7491994"/>
            <a:ext cx="10435742" cy="707886"/>
          </a:xfrm>
          <a:prstGeom prst="rect">
            <a:avLst/>
          </a:prstGeom>
        </p:spPr>
        <p:txBody>
          <a:bodyPr wrap="none">
            <a:spAutoFit/>
          </a:bodyPr>
          <a:lstStyle/>
          <a:p>
            <a:r>
              <a:rPr lang="en-US" sz="4000" b="1" dirty="0">
                <a:solidFill>
                  <a:srgbClr val="C00000"/>
                </a:solidFill>
              </a:rPr>
              <a:t>They took a boat trip around the bay on Sunday.</a:t>
            </a:r>
          </a:p>
        </p:txBody>
      </p:sp>
      <p:sp>
        <p:nvSpPr>
          <p:cNvPr id="22" name="Rectangle 21"/>
          <p:cNvSpPr/>
          <p:nvPr/>
        </p:nvSpPr>
        <p:spPr>
          <a:xfrm>
            <a:off x="4038600" y="8648700"/>
            <a:ext cx="9870587" cy="707886"/>
          </a:xfrm>
          <a:prstGeom prst="rect">
            <a:avLst/>
          </a:prstGeom>
        </p:spPr>
        <p:txBody>
          <a:bodyPr wrap="none">
            <a:spAutoFit/>
          </a:bodyPr>
          <a:lstStyle/>
          <a:p>
            <a:r>
              <a:rPr lang="en-US" sz="4000" b="1" dirty="0">
                <a:solidFill>
                  <a:srgbClr val="C00000"/>
                </a:solidFill>
              </a:rPr>
              <a:t>They bought some souvenirs for their friends.</a:t>
            </a:r>
          </a:p>
        </p:txBody>
      </p:sp>
      <p:pic>
        <p:nvPicPr>
          <p:cNvPr id="3" name="Picture 2">
            <a:extLst>
              <a:ext uri="{FF2B5EF4-FFF2-40B4-BE49-F238E27FC236}">
                <a16:creationId xmlns:a16="http://schemas.microsoft.com/office/drawing/2014/main" id="{3C3C5D0F-A9F7-4831-AA74-53131D7178F0}"/>
              </a:ext>
            </a:extLst>
          </p:cNvPr>
          <p:cNvPicPr>
            <a:picLocks noChangeAspect="1"/>
          </p:cNvPicPr>
          <p:nvPr/>
        </p:nvPicPr>
        <p:blipFill>
          <a:blip r:embed="rId13"/>
          <a:stretch>
            <a:fillRect/>
          </a:stretch>
        </p:blipFill>
        <p:spPr>
          <a:xfrm>
            <a:off x="3369777" y="2158103"/>
            <a:ext cx="11717823" cy="2323739"/>
          </a:xfrm>
          <a:prstGeom prst="rect">
            <a:avLst/>
          </a:prstGeom>
        </p:spPr>
      </p:pic>
    </p:spTree>
    <p:extLst>
      <p:ext uri="{BB962C8B-B14F-4D97-AF65-F5344CB8AC3E}">
        <p14:creationId xmlns:p14="http://schemas.microsoft.com/office/powerpoint/2010/main" val="24090384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TICK.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p:bldP spid="1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4"/>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5"/>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5"/>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n>
                  <a:solidFill>
                    <a:sysClr val="windowText" lastClr="000000"/>
                  </a:solidFill>
                </a:ln>
                <a:latin typeface="Bodoni MT Black" panose="02070A03080606020203" pitchFamily="18" charset="0"/>
                <a:cs typeface="Aharoni" panose="02010803020104030203" pitchFamily="2" charset="-79"/>
              </a:rPr>
              <a:t>Ask and answer.</a:t>
            </a:r>
          </a:p>
        </p:txBody>
      </p:sp>
      <p:pic>
        <p:nvPicPr>
          <p:cNvPr id="15" name="Picture 14"/>
          <p:cNvPicPr>
            <a:picLocks noChangeAspect="1"/>
          </p:cNvPicPr>
          <p:nvPr/>
        </p:nvPicPr>
        <p:blipFill rotWithShape="1">
          <a:blip r:embed="rId8"/>
          <a:srcRect b="73966"/>
          <a:stretch/>
        </p:blipFill>
        <p:spPr>
          <a:xfrm>
            <a:off x="3369777" y="4686301"/>
            <a:ext cx="10554983" cy="725077"/>
          </a:xfrm>
          <a:prstGeom prst="rect">
            <a:avLst/>
          </a:prstGeom>
        </p:spPr>
      </p:pic>
      <p:pic>
        <p:nvPicPr>
          <p:cNvPr id="16" name="Picture 15"/>
          <p:cNvPicPr>
            <a:picLocks noChangeAspect="1"/>
          </p:cNvPicPr>
          <p:nvPr/>
        </p:nvPicPr>
        <p:blipFill rotWithShape="1">
          <a:blip r:embed="rId8"/>
          <a:srcRect t="25099" b="50277"/>
          <a:stretch/>
        </p:blipFill>
        <p:spPr>
          <a:xfrm>
            <a:off x="3369777" y="5806082"/>
            <a:ext cx="10554983" cy="685800"/>
          </a:xfrm>
          <a:prstGeom prst="rect">
            <a:avLst/>
          </a:prstGeom>
        </p:spPr>
      </p:pic>
      <p:pic>
        <p:nvPicPr>
          <p:cNvPr id="17" name="Picture 16"/>
          <p:cNvPicPr>
            <a:picLocks noChangeAspect="1"/>
          </p:cNvPicPr>
          <p:nvPr/>
        </p:nvPicPr>
        <p:blipFill rotWithShape="1">
          <a:blip r:embed="rId8"/>
          <a:srcRect t="47029" b="25611"/>
          <a:stretch/>
        </p:blipFill>
        <p:spPr>
          <a:xfrm>
            <a:off x="3369777" y="6886586"/>
            <a:ext cx="10554983" cy="761999"/>
          </a:xfrm>
          <a:prstGeom prst="rect">
            <a:avLst/>
          </a:prstGeom>
        </p:spPr>
      </p:pic>
      <p:pic>
        <p:nvPicPr>
          <p:cNvPr id="20" name="Picture 19"/>
          <p:cNvPicPr>
            <a:picLocks noChangeAspect="1"/>
          </p:cNvPicPr>
          <p:nvPr/>
        </p:nvPicPr>
        <p:blipFill rotWithShape="1">
          <a:blip r:embed="rId8"/>
          <a:srcRect t="72342" b="298"/>
          <a:stretch/>
        </p:blipFill>
        <p:spPr>
          <a:xfrm>
            <a:off x="3369777" y="8043289"/>
            <a:ext cx="10554983" cy="762000"/>
          </a:xfrm>
          <a:prstGeom prst="rect">
            <a:avLst/>
          </a:prstGeom>
        </p:spPr>
      </p:pic>
      <p:sp>
        <p:nvSpPr>
          <p:cNvPr id="21"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Rectangle 3"/>
          <p:cNvSpPr/>
          <p:nvPr/>
        </p:nvSpPr>
        <p:spPr>
          <a:xfrm>
            <a:off x="4038600" y="5254787"/>
            <a:ext cx="5788957" cy="707886"/>
          </a:xfrm>
          <a:prstGeom prst="rect">
            <a:avLst/>
          </a:prstGeom>
        </p:spPr>
        <p:txBody>
          <a:bodyPr wrap="none">
            <a:spAutoFit/>
          </a:bodyPr>
          <a:lstStyle/>
          <a:p>
            <a:r>
              <a:rPr lang="en-US" sz="4000" b="1" dirty="0">
                <a:solidFill>
                  <a:srgbClr val="C00000"/>
                </a:solidFill>
              </a:rPr>
              <a:t>They went to Ha Long Bay.</a:t>
            </a:r>
          </a:p>
        </p:txBody>
      </p:sp>
      <p:sp>
        <p:nvSpPr>
          <p:cNvPr id="8" name="Rectangle 7"/>
          <p:cNvSpPr/>
          <p:nvPr/>
        </p:nvSpPr>
        <p:spPr>
          <a:xfrm>
            <a:off x="4038600" y="6335291"/>
            <a:ext cx="12279067" cy="707886"/>
          </a:xfrm>
          <a:prstGeom prst="rect">
            <a:avLst/>
          </a:prstGeom>
        </p:spPr>
        <p:txBody>
          <a:bodyPr wrap="none">
            <a:spAutoFit/>
          </a:bodyPr>
          <a:lstStyle/>
          <a:p>
            <a:r>
              <a:rPr lang="en-US" sz="4000" b="1" dirty="0">
                <a:solidFill>
                  <a:srgbClr val="C00000"/>
                </a:solidFill>
              </a:rPr>
              <a:t>They sunbathed, took some photos and swam in the sea.</a:t>
            </a:r>
          </a:p>
        </p:txBody>
      </p:sp>
      <p:sp>
        <p:nvSpPr>
          <p:cNvPr id="10" name="Rectangle 9"/>
          <p:cNvSpPr/>
          <p:nvPr/>
        </p:nvSpPr>
        <p:spPr>
          <a:xfrm>
            <a:off x="4038600" y="7491994"/>
            <a:ext cx="10435742" cy="707886"/>
          </a:xfrm>
          <a:prstGeom prst="rect">
            <a:avLst/>
          </a:prstGeom>
        </p:spPr>
        <p:txBody>
          <a:bodyPr wrap="none">
            <a:spAutoFit/>
          </a:bodyPr>
          <a:lstStyle/>
          <a:p>
            <a:r>
              <a:rPr lang="en-US" sz="4000" b="1" dirty="0">
                <a:solidFill>
                  <a:srgbClr val="C00000"/>
                </a:solidFill>
              </a:rPr>
              <a:t>They took a boat trip around the bay on Sunday.</a:t>
            </a:r>
          </a:p>
        </p:txBody>
      </p:sp>
      <p:sp>
        <p:nvSpPr>
          <p:cNvPr id="22" name="Rectangle 21"/>
          <p:cNvSpPr/>
          <p:nvPr/>
        </p:nvSpPr>
        <p:spPr>
          <a:xfrm>
            <a:off x="4038600" y="8648700"/>
            <a:ext cx="9870587" cy="707886"/>
          </a:xfrm>
          <a:prstGeom prst="rect">
            <a:avLst/>
          </a:prstGeom>
        </p:spPr>
        <p:txBody>
          <a:bodyPr wrap="none">
            <a:spAutoFit/>
          </a:bodyPr>
          <a:lstStyle/>
          <a:p>
            <a:r>
              <a:rPr lang="en-US" sz="4000" b="1" dirty="0">
                <a:solidFill>
                  <a:srgbClr val="C00000"/>
                </a:solidFill>
              </a:rPr>
              <a:t>They bought some souvenirs for their friends.</a:t>
            </a:r>
          </a:p>
        </p:txBody>
      </p:sp>
      <p:pic>
        <p:nvPicPr>
          <p:cNvPr id="3" name="Picture 2">
            <a:extLst>
              <a:ext uri="{FF2B5EF4-FFF2-40B4-BE49-F238E27FC236}">
                <a16:creationId xmlns:a16="http://schemas.microsoft.com/office/drawing/2014/main" id="{A299C580-D45F-4CE6-BBC9-0FD2AB544496}"/>
              </a:ext>
            </a:extLst>
          </p:cNvPr>
          <p:cNvPicPr>
            <a:picLocks noChangeAspect="1"/>
          </p:cNvPicPr>
          <p:nvPr/>
        </p:nvPicPr>
        <p:blipFill>
          <a:blip r:embed="rId11"/>
          <a:stretch>
            <a:fillRect/>
          </a:stretch>
        </p:blipFill>
        <p:spPr>
          <a:xfrm>
            <a:off x="3369777" y="2138187"/>
            <a:ext cx="12279066" cy="2524453"/>
          </a:xfrm>
          <a:prstGeom prst="rect">
            <a:avLst/>
          </a:prstGeom>
        </p:spPr>
      </p:pic>
    </p:spTree>
    <p:extLst>
      <p:ext uri="{BB962C8B-B14F-4D97-AF65-F5344CB8AC3E}">
        <p14:creationId xmlns:p14="http://schemas.microsoft.com/office/powerpoint/2010/main" val="216074837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Let’s write.</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5</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say.</a:t>
            </a:r>
          </a:p>
        </p:txBody>
      </p:sp>
      <p:pic>
        <p:nvPicPr>
          <p:cNvPr id="2" name="Picture 1">
            <a:extLst>
              <a:ext uri="{FF2B5EF4-FFF2-40B4-BE49-F238E27FC236}">
                <a16:creationId xmlns:a16="http://schemas.microsoft.com/office/drawing/2014/main" id="{2B27CB94-020F-40E7-8536-625DBC5E23E5}"/>
              </a:ext>
            </a:extLst>
          </p:cNvPr>
          <p:cNvPicPr>
            <a:picLocks noChangeAspect="1"/>
          </p:cNvPicPr>
          <p:nvPr/>
        </p:nvPicPr>
        <p:blipFill>
          <a:blip r:embed="rId14"/>
          <a:stretch>
            <a:fillRect/>
          </a:stretch>
        </p:blipFill>
        <p:spPr>
          <a:xfrm>
            <a:off x="1307789" y="2689123"/>
            <a:ext cx="15221557" cy="5078490"/>
          </a:xfrm>
          <a:prstGeom prst="rect">
            <a:avLst/>
          </a:prstGeom>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Model the first gap.</a:t>
            </a:r>
          </a:p>
        </p:txBody>
      </p:sp>
      <p:pic>
        <p:nvPicPr>
          <p:cNvPr id="2" name="Picture 1">
            <a:extLst>
              <a:ext uri="{FF2B5EF4-FFF2-40B4-BE49-F238E27FC236}">
                <a16:creationId xmlns:a16="http://schemas.microsoft.com/office/drawing/2014/main" id="{47836B60-05D1-45DA-B82A-C6F608C65D11}"/>
              </a:ext>
            </a:extLst>
          </p:cNvPr>
          <p:cNvPicPr>
            <a:picLocks noChangeAspect="1"/>
          </p:cNvPicPr>
          <p:nvPr/>
        </p:nvPicPr>
        <p:blipFill>
          <a:blip r:embed="rId15"/>
          <a:stretch>
            <a:fillRect/>
          </a:stretch>
        </p:blipFill>
        <p:spPr>
          <a:xfrm>
            <a:off x="3014297" y="2876523"/>
            <a:ext cx="12966921" cy="4326257"/>
          </a:xfrm>
          <a:prstGeom prst="rect">
            <a:avLst/>
          </a:prstGeom>
        </p:spPr>
      </p:pic>
      <p:sp>
        <p:nvSpPr>
          <p:cNvPr id="12" name="Rectangle 11"/>
          <p:cNvSpPr/>
          <p:nvPr/>
        </p:nvSpPr>
        <p:spPr>
          <a:xfrm>
            <a:off x="9829800" y="3908365"/>
            <a:ext cx="1311193" cy="707886"/>
          </a:xfrm>
          <a:prstGeom prst="rect">
            <a:avLst/>
          </a:prstGeom>
        </p:spPr>
        <p:txBody>
          <a:bodyPr wrap="none">
            <a:spAutoFit/>
          </a:bodyPr>
          <a:lstStyle/>
          <a:p>
            <a:r>
              <a:rPr lang="en-US" sz="4000" b="1" dirty="0">
                <a:solidFill>
                  <a:srgbClr val="C00000"/>
                </a:solidFill>
              </a:rPr>
              <a:t>Sa Pa</a:t>
            </a:r>
          </a:p>
        </p:txBody>
      </p:sp>
    </p:spTree>
    <p:extLst>
      <p:ext uri="{BB962C8B-B14F-4D97-AF65-F5344CB8AC3E}">
        <p14:creationId xmlns:p14="http://schemas.microsoft.com/office/powerpoint/2010/main" val="206207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Let’s write.</a:t>
            </a:r>
          </a:p>
        </p:txBody>
      </p:sp>
      <p:pic>
        <p:nvPicPr>
          <p:cNvPr id="2" name="Picture 1">
            <a:extLst>
              <a:ext uri="{FF2B5EF4-FFF2-40B4-BE49-F238E27FC236}">
                <a16:creationId xmlns:a16="http://schemas.microsoft.com/office/drawing/2014/main" id="{299AD164-1811-4143-82A7-58032CA8E482}"/>
              </a:ext>
            </a:extLst>
          </p:cNvPr>
          <p:cNvPicPr>
            <a:picLocks noChangeAspect="1"/>
          </p:cNvPicPr>
          <p:nvPr/>
        </p:nvPicPr>
        <p:blipFill>
          <a:blip r:embed="rId14"/>
          <a:stretch>
            <a:fillRect/>
          </a:stretch>
        </p:blipFill>
        <p:spPr>
          <a:xfrm>
            <a:off x="2525000" y="2936601"/>
            <a:ext cx="13237998" cy="4416699"/>
          </a:xfrm>
          <a:prstGeom prst="rect">
            <a:avLst/>
          </a:prstGeom>
        </p:spPr>
      </p:pic>
      <p:sp>
        <p:nvSpPr>
          <p:cNvPr id="12" name="Rectangle 11"/>
          <p:cNvSpPr/>
          <p:nvPr/>
        </p:nvSpPr>
        <p:spPr>
          <a:xfrm>
            <a:off x="9829800" y="3908365"/>
            <a:ext cx="1311193" cy="707886"/>
          </a:xfrm>
          <a:prstGeom prst="rect">
            <a:avLst/>
          </a:prstGeom>
        </p:spPr>
        <p:txBody>
          <a:bodyPr wrap="none">
            <a:spAutoFit/>
          </a:bodyPr>
          <a:lstStyle/>
          <a:p>
            <a:r>
              <a:rPr lang="en-US" sz="4000" b="1" dirty="0">
                <a:solidFill>
                  <a:srgbClr val="C00000"/>
                </a:solidFill>
              </a:rPr>
              <a:t>Sa Pa</a:t>
            </a:r>
          </a:p>
        </p:txBody>
      </p:sp>
    </p:spTree>
    <p:extLst>
      <p:ext uri="{BB962C8B-B14F-4D97-AF65-F5344CB8AC3E}">
        <p14:creationId xmlns:p14="http://schemas.microsoft.com/office/powerpoint/2010/main" val="20319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Swap your book.</a:t>
            </a:r>
          </a:p>
        </p:txBody>
      </p:sp>
      <p:sp>
        <p:nvSpPr>
          <p:cNvPr id="20" name="Freeform 5"/>
          <p:cNvSpPr/>
          <p:nvPr/>
        </p:nvSpPr>
        <p:spPr>
          <a:xfrm>
            <a:off x="5118599" y="2254056"/>
            <a:ext cx="8050802" cy="6555642"/>
          </a:xfrm>
          <a:custGeom>
            <a:avLst/>
            <a:gdLst/>
            <a:ahLst/>
            <a:cxnLst/>
            <a:rect l="l" t="t" r="r" b="b"/>
            <a:pathLst>
              <a:path w="9782585" h="8229600">
                <a:moveTo>
                  <a:pt x="0" y="0"/>
                </a:moveTo>
                <a:lnTo>
                  <a:pt x="9782586" y="0"/>
                </a:lnTo>
                <a:lnTo>
                  <a:pt x="9782586" y="8229600"/>
                </a:lnTo>
                <a:lnTo>
                  <a:pt x="0" y="8229600"/>
                </a:lnTo>
                <a:lnTo>
                  <a:pt x="0" y="0"/>
                </a:lnTo>
                <a:close/>
              </a:path>
            </a:pathLst>
          </a:custGeom>
          <a:blipFill>
            <a:blip r:embed="rId12"/>
            <a:stretch>
              <a:fillRect/>
            </a:stretch>
          </a:blipFill>
        </p:spPr>
      </p:sp>
    </p:spTree>
    <p:extLst>
      <p:ext uri="{BB962C8B-B14F-4D97-AF65-F5344CB8AC3E}">
        <p14:creationId xmlns:p14="http://schemas.microsoft.com/office/powerpoint/2010/main" val="206277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4"/>
          <a:srcRect t="93"/>
          <a:stretch/>
        </p:blipFill>
        <p:spPr>
          <a:xfrm>
            <a:off x="838200" y="571500"/>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rPr>
              <a:t>Suggested answer.</a:t>
            </a:r>
            <a:endParaRPr lang="en-US" sz="6600" dirty="0">
              <a:solidFill>
                <a:srgbClr val="3333FF"/>
              </a:solidFill>
              <a:latin typeface="Bodoni MT Black" panose="02070A03080606020203" pitchFamily="18" charset="0"/>
              <a:cs typeface="Aharoni" panose="02010803020104030203" pitchFamily="2" charset="-79"/>
            </a:endParaRPr>
          </a:p>
        </p:txBody>
      </p:sp>
      <p:sp>
        <p:nvSpPr>
          <p:cNvPr id="12" name="Rectangle 11"/>
          <p:cNvSpPr/>
          <p:nvPr/>
        </p:nvSpPr>
        <p:spPr>
          <a:xfrm>
            <a:off x="1446636" y="2721299"/>
            <a:ext cx="15394729" cy="4844403"/>
          </a:xfrm>
          <a:prstGeom prst="rect">
            <a:avLst/>
          </a:prstGeom>
        </p:spPr>
        <p:txBody>
          <a:bodyPr wrap="square">
            <a:spAutoFit/>
          </a:bodyPr>
          <a:lstStyle/>
          <a:p>
            <a:pPr algn="just">
              <a:lnSpc>
                <a:spcPct val="200000"/>
              </a:lnSpc>
            </a:pPr>
            <a:r>
              <a:rPr lang="en-US" sz="4000" b="1" dirty="0">
                <a:solidFill>
                  <a:srgbClr val="00B050"/>
                </a:solidFill>
              </a:rPr>
              <a:t>Last weekend, my family went to Sa Pa. On Saturday, we visited Sa Pa Town and went to see the mountains. We took lots of photos there. On Sunday, we went shopping in the town. My brother bought a shirt and I bought some souvenirs for my friends. Our trip was a lot of fun!</a:t>
            </a:r>
          </a:p>
        </p:txBody>
      </p:sp>
    </p:spTree>
    <p:extLst>
      <p:ext uri="{BB962C8B-B14F-4D97-AF65-F5344CB8AC3E}">
        <p14:creationId xmlns:p14="http://schemas.microsoft.com/office/powerpoint/2010/main" val="1792392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Project.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6</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Ask and answer.</a:t>
            </a:r>
          </a:p>
        </p:txBody>
      </p:sp>
      <p:pic>
        <p:nvPicPr>
          <p:cNvPr id="5" name="Picture 4"/>
          <p:cNvPicPr>
            <a:picLocks noChangeAspect="1"/>
          </p:cNvPicPr>
          <p:nvPr/>
        </p:nvPicPr>
        <p:blipFill rotWithShape="1">
          <a:blip r:embed="rId12"/>
          <a:srcRect t="2279" r="4199"/>
          <a:stretch/>
        </p:blipFill>
        <p:spPr>
          <a:xfrm>
            <a:off x="1596975" y="2171700"/>
            <a:ext cx="15094050" cy="6561450"/>
          </a:xfrm>
          <a:prstGeom prst="rect">
            <a:avLst/>
          </a:prstGeom>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3 - Period 6</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Work in groups.</a:t>
            </a:r>
          </a:p>
        </p:txBody>
      </p:sp>
      <p:pic>
        <p:nvPicPr>
          <p:cNvPr id="7" name="Picture 6">
            <a:extLst>
              <a:ext uri="{FF2B5EF4-FFF2-40B4-BE49-F238E27FC236}">
                <a16:creationId xmlns:a16="http://schemas.microsoft.com/office/drawing/2014/main" id="{42077B2D-D72A-47E1-9664-019D1795B617}"/>
              </a:ext>
            </a:extLst>
          </p:cNvPr>
          <p:cNvPicPr>
            <a:picLocks noChangeAspect="1"/>
          </p:cNvPicPr>
          <p:nvPr/>
        </p:nvPicPr>
        <p:blipFill>
          <a:blip r:embed="rId12"/>
          <a:stretch>
            <a:fillRect/>
          </a:stretch>
        </p:blipFill>
        <p:spPr>
          <a:xfrm>
            <a:off x="1957896" y="2263642"/>
            <a:ext cx="12786097" cy="6308857"/>
          </a:xfrm>
          <a:prstGeom prst="rect">
            <a:avLst/>
          </a:prstGeom>
        </p:spPr>
      </p:pic>
    </p:spTree>
    <p:extLst>
      <p:ext uri="{BB962C8B-B14F-4D97-AF65-F5344CB8AC3E}">
        <p14:creationId xmlns:p14="http://schemas.microsoft.com/office/powerpoint/2010/main" val="21167456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Presentation.</a:t>
            </a:r>
          </a:p>
        </p:txBody>
      </p:sp>
      <p:pic>
        <p:nvPicPr>
          <p:cNvPr id="5" name="Picture 4"/>
          <p:cNvPicPr>
            <a:picLocks noChangeAspect="1"/>
          </p:cNvPicPr>
          <p:nvPr/>
        </p:nvPicPr>
        <p:blipFill rotWithShape="1">
          <a:blip r:embed="rId12"/>
          <a:srcRect t="2279" r="4199"/>
          <a:stretch/>
        </p:blipFill>
        <p:spPr>
          <a:xfrm>
            <a:off x="1596975" y="2171700"/>
            <a:ext cx="15094050" cy="6561450"/>
          </a:xfrm>
          <a:prstGeom prst="rect">
            <a:avLst/>
          </a:prstGeom>
        </p:spPr>
      </p:pic>
    </p:spTree>
    <p:extLst>
      <p:ext uri="{BB962C8B-B14F-4D97-AF65-F5344CB8AC3E}">
        <p14:creationId xmlns:p14="http://schemas.microsoft.com/office/powerpoint/2010/main" val="3847999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Give comments and praise.</a:t>
            </a:r>
          </a:p>
        </p:txBody>
      </p:sp>
      <p:pic>
        <p:nvPicPr>
          <p:cNvPr id="5" name="Picture 4"/>
          <p:cNvPicPr>
            <a:picLocks noChangeAspect="1"/>
          </p:cNvPicPr>
          <p:nvPr/>
        </p:nvPicPr>
        <p:blipFill rotWithShape="1">
          <a:blip r:embed="rId12"/>
          <a:srcRect t="2279" r="4199"/>
          <a:stretch/>
        </p:blipFill>
        <p:spPr>
          <a:xfrm>
            <a:off x="1596975" y="2171700"/>
            <a:ext cx="15094050" cy="6561450"/>
          </a:xfrm>
          <a:prstGeom prst="rect">
            <a:avLst/>
          </a:prstGeom>
        </p:spPr>
      </p:pic>
    </p:spTree>
    <p:extLst>
      <p:ext uri="{BB962C8B-B14F-4D97-AF65-F5344CB8AC3E}">
        <p14:creationId xmlns:p14="http://schemas.microsoft.com/office/powerpoint/2010/main" val="28834394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05</a:t>
              </a:r>
            </a:p>
          </p:txBody>
        </p:sp>
      </p:grpSp>
      <p:sp>
        <p:nvSpPr>
          <p:cNvPr id="22" name="TextBox 16"/>
          <p:cNvSpPr txBox="1"/>
          <p:nvPr/>
        </p:nvSpPr>
        <p:spPr>
          <a:xfrm>
            <a:off x="4761419" y="5218262"/>
            <a:ext cx="8538423"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Wrap-up</a:t>
            </a:r>
          </a:p>
        </p:txBody>
      </p:sp>
      <p:sp>
        <p:nvSpPr>
          <p:cNvPr id="23" name="Rectangle 22"/>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 game.</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3224506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0204" y="0"/>
            <a:ext cx="18388203" cy="10419676"/>
          </a:xfrm>
          <a:prstGeom prst="rect">
            <a:avLst/>
          </a:prstGeom>
        </p:spPr>
      </p:pic>
      <p:sp>
        <p:nvSpPr>
          <p:cNvPr id="2" name="Freeform 2"/>
          <p:cNvSpPr/>
          <p:nvPr/>
        </p:nvSpPr>
        <p:spPr>
          <a:xfrm>
            <a:off x="14081418" y="1028700"/>
            <a:ext cx="7315200" cy="3803904"/>
          </a:xfrm>
          <a:custGeom>
            <a:avLst/>
            <a:gdLst/>
            <a:ahLst/>
            <a:cxnLst/>
            <a:rect l="l" t="t" r="r" b="b"/>
            <a:pathLst>
              <a:path w="7315200" h="3803904">
                <a:moveTo>
                  <a:pt x="0" y="0"/>
                </a:moveTo>
                <a:lnTo>
                  <a:pt x="7315200" y="0"/>
                </a:lnTo>
                <a:lnTo>
                  <a:pt x="7315200" y="3803904"/>
                </a:lnTo>
                <a:lnTo>
                  <a:pt x="0" y="3803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962607" y="530919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V="1">
            <a:off x="2366795" y="1801994"/>
            <a:ext cx="13554411" cy="7014407"/>
          </a:xfrm>
          <a:custGeom>
            <a:avLst/>
            <a:gdLst/>
            <a:ahLst/>
            <a:cxnLst/>
            <a:rect l="l" t="t" r="r" b="b"/>
            <a:pathLst>
              <a:path w="13554411" h="7014407">
                <a:moveTo>
                  <a:pt x="0" y="7014408"/>
                </a:moveTo>
                <a:lnTo>
                  <a:pt x="13554410" y="7014408"/>
                </a:lnTo>
                <a:lnTo>
                  <a:pt x="13554410" y="0"/>
                </a:lnTo>
                <a:lnTo>
                  <a:pt x="0" y="0"/>
                </a:lnTo>
                <a:lnTo>
                  <a:pt x="0" y="7014408"/>
                </a:lnTo>
                <a:close/>
              </a:path>
            </a:pathLst>
          </a:custGeom>
          <a:blipFill>
            <a:blip r:embed="rId7"/>
            <a:stretch>
              <a:fillRect/>
            </a:stretch>
          </a:blipFill>
        </p:spPr>
      </p:sp>
      <p:sp>
        <p:nvSpPr>
          <p:cNvPr id="5" name="Freeform 5"/>
          <p:cNvSpPr/>
          <p:nvPr/>
        </p:nvSpPr>
        <p:spPr>
          <a:xfrm>
            <a:off x="1028700" y="1141120"/>
            <a:ext cx="3728008" cy="1321748"/>
          </a:xfrm>
          <a:custGeom>
            <a:avLst/>
            <a:gdLst/>
            <a:ahLst/>
            <a:cxnLst/>
            <a:rect l="l" t="t" r="r" b="b"/>
            <a:pathLst>
              <a:path w="3728008" h="1321748">
                <a:moveTo>
                  <a:pt x="0" y="0"/>
                </a:moveTo>
                <a:lnTo>
                  <a:pt x="3728008" y="0"/>
                </a:lnTo>
                <a:lnTo>
                  <a:pt x="3728008" y="1321748"/>
                </a:lnTo>
                <a:lnTo>
                  <a:pt x="0" y="1321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17039" y="5658950"/>
            <a:ext cx="9003738" cy="4760726"/>
          </a:xfrm>
          <a:custGeom>
            <a:avLst/>
            <a:gdLst/>
            <a:ahLst/>
            <a:cxnLst/>
            <a:rect l="l" t="t" r="r" b="b"/>
            <a:pathLst>
              <a:path w="9003738" h="4760726">
                <a:moveTo>
                  <a:pt x="0" y="0"/>
                </a:moveTo>
                <a:lnTo>
                  <a:pt x="9003738" y="0"/>
                </a:lnTo>
                <a:lnTo>
                  <a:pt x="9003738" y="4760726"/>
                </a:lnTo>
                <a:lnTo>
                  <a:pt x="0" y="4760726"/>
                </a:lnTo>
                <a:lnTo>
                  <a:pt x="0" y="0"/>
                </a:lnTo>
                <a:close/>
              </a:path>
            </a:pathLst>
          </a:custGeom>
          <a:blipFill>
            <a:blip r:embed="rId10"/>
            <a:stretch>
              <a:fillRect/>
            </a:stretch>
          </a:blipFill>
        </p:spPr>
      </p:sp>
      <p:sp>
        <p:nvSpPr>
          <p:cNvPr id="7" name="TextBox 7"/>
          <p:cNvSpPr txBox="1"/>
          <p:nvPr/>
        </p:nvSpPr>
        <p:spPr>
          <a:xfrm>
            <a:off x="514350" y="3924300"/>
            <a:ext cx="17259300" cy="1645579"/>
          </a:xfrm>
          <a:prstGeom prst="rect">
            <a:avLst/>
          </a:prstGeom>
        </p:spPr>
        <p:txBody>
          <a:bodyPr wrap="square" lIns="0" tIns="0" rIns="0" bIns="0" rtlCol="0" anchor="t">
            <a:spAutoFit/>
          </a:bodyPr>
          <a:lstStyle/>
          <a:p>
            <a:pPr algn="ctr">
              <a:lnSpc>
                <a:spcPct val="150000"/>
              </a:lnSpc>
            </a:pPr>
            <a:r>
              <a:rPr lang="en-US" sz="8000" dirty="0">
                <a:ln>
                  <a:solidFill>
                    <a:schemeClr val="tx1"/>
                  </a:solidFill>
                </a:ln>
                <a:solidFill>
                  <a:srgbClr val="FF0066"/>
                </a:solidFill>
                <a:latin typeface="Snap ITC" panose="04040A07060A02020202" pitchFamily="82" charset="0"/>
              </a:rPr>
              <a:t>RUNNING DICTATION</a:t>
            </a:r>
          </a:p>
        </p:txBody>
      </p:sp>
    </p:spTree>
    <p:extLst>
      <p:ext uri="{BB962C8B-B14F-4D97-AF65-F5344CB8AC3E}">
        <p14:creationId xmlns:p14="http://schemas.microsoft.com/office/powerpoint/2010/main" val="790657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0204" y="0"/>
            <a:ext cx="18388203" cy="10419676"/>
          </a:xfrm>
          <a:prstGeom prst="rect">
            <a:avLst/>
          </a:prstGeom>
        </p:spPr>
      </p:pic>
      <p:sp>
        <p:nvSpPr>
          <p:cNvPr id="3" name="Freeform 3"/>
          <p:cNvSpPr/>
          <p:nvPr/>
        </p:nvSpPr>
        <p:spPr>
          <a:xfrm>
            <a:off x="10597574"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1922986" y="1580010"/>
            <a:ext cx="14442029" cy="7126981"/>
          </a:xfrm>
          <a:custGeom>
            <a:avLst/>
            <a:gdLst/>
            <a:ahLst/>
            <a:cxnLst/>
            <a:rect l="l" t="t" r="r" b="b"/>
            <a:pathLst>
              <a:path w="10021982" h="6714728">
                <a:moveTo>
                  <a:pt x="0" y="6714728"/>
                </a:moveTo>
                <a:lnTo>
                  <a:pt x="10021982" y="6714728"/>
                </a:lnTo>
                <a:lnTo>
                  <a:pt x="10021982" y="0"/>
                </a:lnTo>
                <a:lnTo>
                  <a:pt x="0" y="0"/>
                </a:lnTo>
                <a:lnTo>
                  <a:pt x="0" y="6714728"/>
                </a:lnTo>
                <a:close/>
              </a:path>
            </a:pathLst>
          </a:custGeom>
          <a:blipFill>
            <a:blip r:embed="rId5"/>
            <a:stretch>
              <a:fillRect/>
            </a:stretch>
          </a:blipFill>
        </p:spPr>
      </p:sp>
      <p:sp>
        <p:nvSpPr>
          <p:cNvPr id="5" name="Freeform 5"/>
          <p:cNvSpPr/>
          <p:nvPr/>
        </p:nvSpPr>
        <p:spPr>
          <a:xfrm>
            <a:off x="15735553" y="766157"/>
            <a:ext cx="2116937" cy="2039957"/>
          </a:xfrm>
          <a:custGeom>
            <a:avLst/>
            <a:gdLst/>
            <a:ahLst/>
            <a:cxnLst/>
            <a:rect l="l" t="t" r="r" b="b"/>
            <a:pathLst>
              <a:path w="2116937" h="2039957">
                <a:moveTo>
                  <a:pt x="0" y="0"/>
                </a:moveTo>
                <a:lnTo>
                  <a:pt x="2116937" y="0"/>
                </a:lnTo>
                <a:lnTo>
                  <a:pt x="2116937" y="2039958"/>
                </a:lnTo>
                <a:lnTo>
                  <a:pt x="0" y="20399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70765">
            <a:off x="-1449678" y="-1496677"/>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2171700" y="2400300"/>
            <a:ext cx="13944600" cy="4616648"/>
          </a:xfrm>
          <a:prstGeom prst="rect">
            <a:avLst/>
          </a:prstGeom>
        </p:spPr>
        <p:txBody>
          <a:bodyPr wrap="square" lIns="0" tIns="0" rIns="0" bIns="0" rtlCol="0" anchor="t">
            <a:spAutoFit/>
          </a:bodyPr>
          <a:lstStyle/>
          <a:p>
            <a:pPr algn="just">
              <a:lnSpc>
                <a:spcPct val="150000"/>
              </a:lnSpc>
            </a:pPr>
            <a:r>
              <a:rPr lang="en-US" sz="4000" b="1" dirty="0">
                <a:latin typeface="Segoe UI Variable Text Semibold" pitchFamily="2" charset="0"/>
              </a:rPr>
              <a:t>	Hi everyone. Look at my photo journal. Last summer</a:t>
            </a:r>
            <a:r>
              <a:rPr lang="en-US" sz="4000" b="1">
                <a:latin typeface="Segoe UI Variable Text Semibold" pitchFamily="2" charset="0"/>
              </a:rPr>
              <a:t>,  I </a:t>
            </a:r>
            <a:r>
              <a:rPr lang="en-US" sz="4000" b="1" dirty="0">
                <a:latin typeface="Segoe UI Variable Text Semibold" pitchFamily="2" charset="0"/>
              </a:rPr>
              <a:t>went to Ba Na Hills with my friends. We took a cable car to the </a:t>
            </a:r>
            <a:r>
              <a:rPr lang="en-US" sz="4000" b="1" dirty="0" err="1">
                <a:latin typeface="Segoe UI Variable Text Semibold" pitchFamily="2" charset="0"/>
              </a:rPr>
              <a:t>centre</a:t>
            </a:r>
            <a:r>
              <a:rPr lang="en-US" sz="4000" b="1" dirty="0">
                <a:latin typeface="Segoe UI Variable Text Semibold" pitchFamily="2" charset="0"/>
              </a:rPr>
              <a:t> of Ba Na Hills. We took a lot of photos there. We visited the beautiful buildings. We also went to see Golden Bridge in Da Nang. We had a lot of fun there.</a:t>
            </a:r>
          </a:p>
        </p:txBody>
      </p:sp>
      <p:sp>
        <p:nvSpPr>
          <p:cNvPr id="2" name="Freeform 2"/>
          <p:cNvSpPr/>
          <p:nvPr/>
        </p:nvSpPr>
        <p:spPr>
          <a:xfrm>
            <a:off x="3510364" y="7693768"/>
            <a:ext cx="5298841" cy="3941613"/>
          </a:xfrm>
          <a:custGeom>
            <a:avLst/>
            <a:gdLst/>
            <a:ahLst/>
            <a:cxnLst/>
            <a:rect l="l" t="t" r="r" b="b"/>
            <a:pathLst>
              <a:path w="5298841" h="5626183">
                <a:moveTo>
                  <a:pt x="0" y="0"/>
                </a:moveTo>
                <a:lnTo>
                  <a:pt x="5298841" y="0"/>
                </a:lnTo>
                <a:lnTo>
                  <a:pt x="5298841" y="5626183"/>
                </a:lnTo>
                <a:lnTo>
                  <a:pt x="0" y="5626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88210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204" y="0"/>
            <a:ext cx="18388203" cy="10419676"/>
          </a:xfrm>
          <a:prstGeom prst="rect">
            <a:avLst/>
          </a:prstGeom>
        </p:spPr>
      </p:pic>
      <p:sp>
        <p:nvSpPr>
          <p:cNvPr id="2" name="Freeform 2"/>
          <p:cNvSpPr/>
          <p:nvPr/>
        </p:nvSpPr>
        <p:spPr>
          <a:xfrm>
            <a:off x="-1848700" y="6032067"/>
            <a:ext cx="5117609" cy="5433755"/>
          </a:xfrm>
          <a:custGeom>
            <a:avLst/>
            <a:gdLst/>
            <a:ahLst/>
            <a:cxnLst/>
            <a:rect l="l" t="t" r="r" b="b"/>
            <a:pathLst>
              <a:path w="5117609" h="5433755">
                <a:moveTo>
                  <a:pt x="0" y="0"/>
                </a:moveTo>
                <a:lnTo>
                  <a:pt x="5117609" y="0"/>
                </a:lnTo>
                <a:lnTo>
                  <a:pt x="5117609" y="5433755"/>
                </a:lnTo>
                <a:lnTo>
                  <a:pt x="0" y="5433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119040" y="1276158"/>
            <a:ext cx="12049921" cy="6710676"/>
          </a:xfrm>
          <a:custGeom>
            <a:avLst/>
            <a:gdLst/>
            <a:ahLst/>
            <a:cxnLst/>
            <a:rect l="l" t="t" r="r" b="b"/>
            <a:pathLst>
              <a:path w="12049921" h="6710676">
                <a:moveTo>
                  <a:pt x="0" y="0"/>
                </a:moveTo>
                <a:lnTo>
                  <a:pt x="12049920" y="0"/>
                </a:lnTo>
                <a:lnTo>
                  <a:pt x="12049920" y="6710676"/>
                </a:lnTo>
                <a:lnTo>
                  <a:pt x="0" y="6710676"/>
                </a:lnTo>
                <a:lnTo>
                  <a:pt x="0" y="0"/>
                </a:lnTo>
                <a:close/>
              </a:path>
            </a:pathLst>
          </a:custGeom>
          <a:blipFill>
            <a:blip r:embed="rId5"/>
            <a:stretch>
              <a:fillRect t="-6338" b="-6338"/>
            </a:stretch>
          </a:blipFill>
        </p:spPr>
      </p:sp>
      <p:sp>
        <p:nvSpPr>
          <p:cNvPr id="4" name="Freeform 4"/>
          <p:cNvSpPr/>
          <p:nvPr/>
        </p:nvSpPr>
        <p:spPr>
          <a:xfrm>
            <a:off x="12954000" y="7200899"/>
            <a:ext cx="5918403" cy="3455581"/>
          </a:xfrm>
          <a:custGeom>
            <a:avLst/>
            <a:gdLst/>
            <a:ahLst/>
            <a:cxnLst/>
            <a:rect l="l" t="t" r="r" b="b"/>
            <a:pathLst>
              <a:path w="7780393" h="5339294">
                <a:moveTo>
                  <a:pt x="0" y="0"/>
                </a:moveTo>
                <a:lnTo>
                  <a:pt x="7780393" y="0"/>
                </a:lnTo>
                <a:lnTo>
                  <a:pt x="7780393" y="5339295"/>
                </a:lnTo>
                <a:lnTo>
                  <a:pt x="0" y="5339295"/>
                </a:lnTo>
                <a:lnTo>
                  <a:pt x="0" y="0"/>
                </a:lnTo>
                <a:close/>
              </a:path>
            </a:pathLst>
          </a:custGeom>
          <a:blipFill>
            <a:blip r:embed="rId6"/>
            <a:stretch>
              <a:fillRect/>
            </a:stretch>
          </a:blipFill>
        </p:spPr>
      </p:sp>
      <p:sp>
        <p:nvSpPr>
          <p:cNvPr id="5" name="Freeform 5"/>
          <p:cNvSpPr/>
          <p:nvPr/>
        </p:nvSpPr>
        <p:spPr>
          <a:xfrm>
            <a:off x="16196373" y="-1028700"/>
            <a:ext cx="4183253" cy="4114800"/>
          </a:xfrm>
          <a:custGeom>
            <a:avLst/>
            <a:gdLst/>
            <a:ahLst/>
            <a:cxnLst/>
            <a:rect l="l" t="t" r="r" b="b"/>
            <a:pathLst>
              <a:path w="4183253" h="4114800">
                <a:moveTo>
                  <a:pt x="0" y="0"/>
                </a:moveTo>
                <a:lnTo>
                  <a:pt x="4183254" y="0"/>
                </a:lnTo>
                <a:lnTo>
                  <a:pt x="418325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2073424" y="994868"/>
            <a:ext cx="2091232" cy="2091232"/>
          </a:xfrm>
          <a:custGeom>
            <a:avLst/>
            <a:gdLst/>
            <a:ahLst/>
            <a:cxnLst/>
            <a:rect l="l" t="t" r="r" b="b"/>
            <a:pathLst>
              <a:path w="2091232" h="2091232">
                <a:moveTo>
                  <a:pt x="0" y="0"/>
                </a:moveTo>
                <a:lnTo>
                  <a:pt x="2091232" y="0"/>
                </a:lnTo>
                <a:lnTo>
                  <a:pt x="2091232" y="2091232"/>
                </a:lnTo>
                <a:lnTo>
                  <a:pt x="0" y="2091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4694108" y="2533935"/>
            <a:ext cx="8899784" cy="4195123"/>
          </a:xfrm>
          <a:prstGeom prst="rect">
            <a:avLst/>
          </a:prstGeom>
        </p:spPr>
        <p:txBody>
          <a:bodyPr lIns="0" tIns="0" rIns="0" bIns="0" rtlCol="0" anchor="t">
            <a:spAutoFit/>
          </a:bodyPr>
          <a:lstStyle/>
          <a:p>
            <a:pPr algn="ctr">
              <a:lnSpc>
                <a:spcPts val="17280"/>
              </a:lnSpc>
            </a:pPr>
            <a:r>
              <a:rPr lang="en-US" sz="9600" dirty="0">
                <a:solidFill>
                  <a:srgbClr val="5D492B"/>
                </a:solidFill>
                <a:latin typeface="Snap ITC" panose="04040A07060A02020202" pitchFamily="82" charset="0"/>
              </a:rPr>
              <a:t>Thank You For Playing!</a:t>
            </a:r>
          </a:p>
        </p:txBody>
      </p:sp>
    </p:spTree>
    <p:extLst>
      <p:ext uri="{BB962C8B-B14F-4D97-AF65-F5344CB8AC3E}">
        <p14:creationId xmlns:p14="http://schemas.microsoft.com/office/powerpoint/2010/main" val="2414088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173403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9" name="Group 8"/>
          <p:cNvGrpSpPr/>
          <p:nvPr/>
        </p:nvGrpSpPr>
        <p:grpSpPr>
          <a:xfrm>
            <a:off x="3720285" y="3339315"/>
            <a:ext cx="10757715" cy="1627773"/>
            <a:chOff x="3720285" y="3339315"/>
            <a:chExt cx="10757715" cy="1627773"/>
          </a:xfrm>
        </p:grpSpPr>
        <p:sp>
          <p:nvSpPr>
            <p:cNvPr id="15" name="Rectangle 14"/>
            <p:cNvSpPr/>
            <p:nvPr/>
          </p:nvSpPr>
          <p:spPr>
            <a:xfrm>
              <a:off x="5294717" y="3830036"/>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4: Read and answer.</a:t>
              </a:r>
            </a:p>
          </p:txBody>
        </p:sp>
        <p:pic>
          <p:nvPicPr>
            <p:cNvPr id="26" name="Picture 25"/>
            <p:cNvPicPr>
              <a:picLocks noChangeAspect="1"/>
            </p:cNvPicPr>
            <p:nvPr/>
          </p:nvPicPr>
          <p:blipFill>
            <a:blip r:embed="rId7"/>
            <a:stretch>
              <a:fillRect/>
            </a:stretch>
          </p:blipFill>
          <p:spPr>
            <a:xfrm>
              <a:off x="3720285" y="3339315"/>
              <a:ext cx="1420491" cy="1627773"/>
            </a:xfrm>
            <a:prstGeom prst="rect">
              <a:avLst/>
            </a:prstGeom>
          </p:spPr>
        </p:pic>
        <p:sp>
          <p:nvSpPr>
            <p:cNvPr id="29" name="Rounded Rectangle 28"/>
            <p:cNvSpPr/>
            <p:nvPr/>
          </p:nvSpPr>
          <p:spPr>
            <a:xfrm>
              <a:off x="5190117" y="373410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720285" y="4887930"/>
            <a:ext cx="10757715" cy="1627773"/>
            <a:chOff x="3720285" y="4887930"/>
            <a:chExt cx="10757715" cy="1627773"/>
          </a:xfrm>
        </p:grpSpPr>
        <p:sp>
          <p:nvSpPr>
            <p:cNvPr id="16" name="Rectangle 15"/>
            <p:cNvSpPr/>
            <p:nvPr/>
          </p:nvSpPr>
          <p:spPr>
            <a:xfrm>
              <a:off x="5294717" y="5378651"/>
              <a:ext cx="9114892"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Activity 5: Let’s write.</a:t>
              </a:r>
            </a:p>
          </p:txBody>
        </p:sp>
        <p:pic>
          <p:nvPicPr>
            <p:cNvPr id="24" name="Picture 23"/>
            <p:cNvPicPr>
              <a:picLocks noChangeAspect="1"/>
            </p:cNvPicPr>
            <p:nvPr/>
          </p:nvPicPr>
          <p:blipFill>
            <a:blip r:embed="rId8"/>
            <a:stretch>
              <a:fillRect/>
            </a:stretch>
          </p:blipFill>
          <p:spPr>
            <a:xfrm>
              <a:off x="3720285" y="4887930"/>
              <a:ext cx="1420491" cy="1627773"/>
            </a:xfrm>
            <a:prstGeom prst="rect">
              <a:avLst/>
            </a:prstGeom>
          </p:spPr>
        </p:pic>
        <p:sp>
          <p:nvSpPr>
            <p:cNvPr id="30" name="Rounded Rectangle 29"/>
            <p:cNvSpPr/>
            <p:nvPr/>
          </p:nvSpPr>
          <p:spPr>
            <a:xfrm>
              <a:off x="5190117" y="5281192"/>
              <a:ext cx="9287883" cy="8412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9114892"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6: Project.</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6079702" y="7083504"/>
            <a:ext cx="6128602"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chant.</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0" y="0"/>
            <a:ext cx="18288000" cy="10287000"/>
          </a:xfrm>
          <a:prstGeom prst="rect">
            <a:avLst/>
          </a:prstGeom>
        </p:spPr>
      </p:pic>
      <p:pic>
        <p:nvPicPr>
          <p:cNvPr id="17" name="Picture 16"/>
          <p:cNvPicPr>
            <a:picLocks noChangeAspect="1"/>
          </p:cNvPicPr>
          <p:nvPr/>
        </p:nvPicPr>
        <p:blipFill rotWithShape="1">
          <a:blip r:embed="rId6"/>
          <a:srcRect l="980" t="5708"/>
          <a:stretch/>
        </p:blipFill>
        <p:spPr>
          <a:xfrm>
            <a:off x="2971800" y="2160715"/>
            <a:ext cx="12344400" cy="6843292"/>
          </a:xfrm>
          <a:prstGeom prst="rect">
            <a:avLst/>
          </a:prstGeom>
          <a:effectLst>
            <a:glow rad="228600">
              <a:schemeClr val="accent6">
                <a:satMod val="175000"/>
                <a:alpha val="40000"/>
              </a:schemeClr>
            </a:glow>
          </a:effectLst>
        </p:spPr>
      </p:pic>
      <p:sp>
        <p:nvSpPr>
          <p:cNvPr id="5" name="Freeform 5"/>
          <p:cNvSpPr/>
          <p:nvPr/>
        </p:nvSpPr>
        <p:spPr>
          <a:xfrm flipH="1" flipV="1">
            <a:off x="-2057400" y="-2335016"/>
            <a:ext cx="9495903" cy="6879833"/>
          </a:xfrm>
          <a:custGeom>
            <a:avLst/>
            <a:gdLst/>
            <a:ahLst/>
            <a:cxnLst/>
            <a:rect l="l" t="t" r="r" b="b"/>
            <a:pathLst>
              <a:path w="9495903" h="6879833">
                <a:moveTo>
                  <a:pt x="9495904" y="6879832"/>
                </a:moveTo>
                <a:lnTo>
                  <a:pt x="0" y="6879832"/>
                </a:lnTo>
                <a:lnTo>
                  <a:pt x="0" y="0"/>
                </a:lnTo>
                <a:lnTo>
                  <a:pt x="9495904" y="0"/>
                </a:lnTo>
                <a:lnTo>
                  <a:pt x="9495904" y="687983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772400" y="93693"/>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7"/>
          <p:cNvSpPr/>
          <p:nvPr/>
        </p:nvSpPr>
        <p:spPr>
          <a:xfrm>
            <a:off x="6316367" y="9486900"/>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Rectangle 18"/>
          <p:cNvSpPr/>
          <p:nvPr/>
        </p:nvSpPr>
        <p:spPr>
          <a:xfrm>
            <a:off x="7001298" y="342900"/>
            <a:ext cx="4285404" cy="1555490"/>
          </a:xfrm>
          <a:prstGeom prst="rect">
            <a:avLst/>
          </a:prstGeom>
        </p:spPr>
        <p:txBody>
          <a:bodyPr wrap="none">
            <a:spAutoFit/>
          </a:bodyPr>
          <a:lstStyle/>
          <a:p>
            <a:pPr algn="ctr">
              <a:lnSpc>
                <a:spcPct val="150000"/>
              </a:lnSpc>
            </a:pPr>
            <a:r>
              <a:rPr lang="en-US" sz="7200" b="1" dirty="0">
                <a:solidFill>
                  <a:srgbClr val="3333FF"/>
                </a:solidFill>
                <a:latin typeface="Forte" panose="03060902040502070203" pitchFamily="66" charset="0"/>
              </a:rPr>
              <a:t>Let’s chant.</a:t>
            </a:r>
          </a:p>
        </p:txBody>
      </p:sp>
      <p:sp>
        <p:nvSpPr>
          <p:cNvPr id="23" name="Freeform 8"/>
          <p:cNvSpPr/>
          <p:nvPr/>
        </p:nvSpPr>
        <p:spPr>
          <a:xfrm>
            <a:off x="14166961" y="2739670"/>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3" name="Picture 2"/>
          <p:cNvPicPr>
            <a:picLocks noChangeAspect="1"/>
          </p:cNvPicPr>
          <p:nvPr/>
        </p:nvPicPr>
        <p:blipFill rotWithShape="1">
          <a:blip r:embed="rId13"/>
          <a:srcRect l="18068"/>
          <a:stretch/>
        </p:blipFill>
        <p:spPr>
          <a:xfrm>
            <a:off x="13792200" y="-2123186"/>
            <a:ext cx="5524500" cy="5846571"/>
          </a:xfrm>
          <a:prstGeom prst="rect">
            <a:avLst/>
          </a:prstGeom>
        </p:spPr>
      </p:pic>
      <p:pic>
        <p:nvPicPr>
          <p:cNvPr id="18" name="Track 10">
            <a:hlinkClick r:id="" action="ppaction://media"/>
          </p:cNvPr>
          <p:cNvPicPr>
            <a:picLocks noChangeAspect="1"/>
          </p:cNvPicPr>
          <p:nvPr>
            <a:audioFile r:link="rId1"/>
            <p:extLst>
              <p:ext uri="{DAA4B4D4-6D71-4841-9C94-3DE7FCFB9230}">
                <p14:media xmlns:p14="http://schemas.microsoft.com/office/powerpoint/2010/main" r:embed="rId2">
                  <p14:trim st="5803"/>
                </p14:media>
              </p:ext>
            </p:extLst>
          </p:nvPr>
        </p:nvPicPr>
        <p:blipFill>
          <a:blip r:embed="rId14"/>
          <a:stretch>
            <a:fillRect/>
          </a:stretch>
        </p:blipFill>
        <p:spPr>
          <a:xfrm>
            <a:off x="11539378" y="924737"/>
            <a:ext cx="914400" cy="914400"/>
          </a:xfrm>
          <a:prstGeom prst="rect">
            <a:avLst/>
          </a:prstGeom>
          <a:effectLst>
            <a:glow rad="228600">
              <a:schemeClr val="accent5">
                <a:satMod val="175000"/>
                <a:alpha val="40000"/>
              </a:schemeClr>
            </a:glow>
          </a:effectLst>
        </p:spPr>
      </p:pic>
      <p:sp>
        <p:nvSpPr>
          <p:cNvPr id="24" name="Freeform 6"/>
          <p:cNvSpPr/>
          <p:nvPr/>
        </p:nvSpPr>
        <p:spPr>
          <a:xfrm>
            <a:off x="13816220" y="6695843"/>
            <a:ext cx="4471780" cy="3591157"/>
          </a:xfrm>
          <a:custGeom>
            <a:avLst/>
            <a:gdLst/>
            <a:ahLst/>
            <a:cxnLst/>
            <a:rect l="l" t="t" r="r" b="b"/>
            <a:pathLst>
              <a:path w="6686550" h="8229600">
                <a:moveTo>
                  <a:pt x="0" y="0"/>
                </a:moveTo>
                <a:lnTo>
                  <a:pt x="6686550" y="0"/>
                </a:lnTo>
                <a:lnTo>
                  <a:pt x="6686550" y="8229600"/>
                </a:lnTo>
                <a:lnTo>
                  <a:pt x="0" y="8229600"/>
                </a:lnTo>
                <a:lnTo>
                  <a:pt x="0" y="0"/>
                </a:lnTo>
                <a:close/>
              </a:path>
            </a:pathLst>
          </a:custGeom>
          <a:blipFill>
            <a:blip r:embed="rId15"/>
            <a:stretch>
              <a:fillRect/>
            </a:stretch>
          </a:blipFill>
        </p:spPr>
      </p:sp>
      <p:pic>
        <p:nvPicPr>
          <p:cNvPr id="25" name="Picture 24"/>
          <p:cNvPicPr>
            <a:picLocks/>
          </p:cNvPicPr>
          <p:nvPr/>
        </p:nvPicPr>
        <p:blipFill rotWithShape="1">
          <a:blip r:embed="rId13"/>
          <a:srcRect l="18944"/>
          <a:stretch/>
        </p:blipFill>
        <p:spPr>
          <a:xfrm flipH="1" flipV="1">
            <a:off x="-1195252" y="6567170"/>
            <a:ext cx="5462452" cy="5843016"/>
          </a:xfrm>
          <a:prstGeom prst="rect">
            <a:avLst/>
          </a:prstGeom>
        </p:spPr>
      </p:pic>
    </p:spTree>
    <p:extLst>
      <p:ext uri="{BB962C8B-B14F-4D97-AF65-F5344CB8AC3E}">
        <p14:creationId xmlns:p14="http://schemas.microsoft.com/office/powerpoint/2010/main" val="2096621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4"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Read and answer.</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4</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read.</a:t>
            </a:r>
          </a:p>
        </p:txBody>
      </p:sp>
      <p:pic>
        <p:nvPicPr>
          <p:cNvPr id="4" name="Picture 3">
            <a:extLst>
              <a:ext uri="{FF2B5EF4-FFF2-40B4-BE49-F238E27FC236}">
                <a16:creationId xmlns:a16="http://schemas.microsoft.com/office/drawing/2014/main" id="{47E439EE-1839-4CEA-B1DD-40E62857BEFC}"/>
              </a:ext>
            </a:extLst>
          </p:cNvPr>
          <p:cNvPicPr>
            <a:picLocks noChangeAspect="1"/>
          </p:cNvPicPr>
          <p:nvPr/>
        </p:nvPicPr>
        <p:blipFill>
          <a:blip r:embed="rId11"/>
          <a:stretch>
            <a:fillRect/>
          </a:stretch>
        </p:blipFill>
        <p:spPr>
          <a:xfrm>
            <a:off x="2824076" y="2212732"/>
            <a:ext cx="13477738" cy="3806490"/>
          </a:xfrm>
          <a:prstGeom prst="rect">
            <a:avLst/>
          </a:prstGeom>
        </p:spPr>
      </p:pic>
      <p:pic>
        <p:nvPicPr>
          <p:cNvPr id="8" name="Picture 7">
            <a:extLst>
              <a:ext uri="{FF2B5EF4-FFF2-40B4-BE49-F238E27FC236}">
                <a16:creationId xmlns:a16="http://schemas.microsoft.com/office/drawing/2014/main" id="{7DD97285-DA5E-4E5C-ABE1-E1953BAE418B}"/>
              </a:ext>
            </a:extLst>
          </p:cNvPr>
          <p:cNvPicPr>
            <a:picLocks noChangeAspect="1"/>
          </p:cNvPicPr>
          <p:nvPr/>
        </p:nvPicPr>
        <p:blipFill>
          <a:blip r:embed="rId12"/>
          <a:stretch>
            <a:fillRect/>
          </a:stretch>
        </p:blipFill>
        <p:spPr>
          <a:xfrm>
            <a:off x="2824076" y="6345800"/>
            <a:ext cx="9326860" cy="2683900"/>
          </a:xfrm>
          <a:prstGeom prst="rect">
            <a:avLst/>
          </a:prstGeom>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answer.</a:t>
            </a:r>
          </a:p>
        </p:txBody>
      </p:sp>
      <p:pic>
        <p:nvPicPr>
          <p:cNvPr id="4" name="Picture 3">
            <a:extLst>
              <a:ext uri="{FF2B5EF4-FFF2-40B4-BE49-F238E27FC236}">
                <a16:creationId xmlns:a16="http://schemas.microsoft.com/office/drawing/2014/main" id="{4234CB31-14FA-4446-805A-6615418226B5}"/>
              </a:ext>
            </a:extLst>
          </p:cNvPr>
          <p:cNvPicPr>
            <a:picLocks noChangeAspect="1"/>
          </p:cNvPicPr>
          <p:nvPr/>
        </p:nvPicPr>
        <p:blipFill>
          <a:blip r:embed="rId11"/>
          <a:stretch>
            <a:fillRect/>
          </a:stretch>
        </p:blipFill>
        <p:spPr>
          <a:xfrm>
            <a:off x="2821642" y="2174459"/>
            <a:ext cx="12342157" cy="3867588"/>
          </a:xfrm>
          <a:prstGeom prst="rect">
            <a:avLst/>
          </a:prstGeom>
        </p:spPr>
      </p:pic>
      <p:pic>
        <p:nvPicPr>
          <p:cNvPr id="8" name="Picture 7">
            <a:extLst>
              <a:ext uri="{FF2B5EF4-FFF2-40B4-BE49-F238E27FC236}">
                <a16:creationId xmlns:a16="http://schemas.microsoft.com/office/drawing/2014/main" id="{18C7A92F-3A3B-456F-BAAE-62A7703F38DA}"/>
              </a:ext>
            </a:extLst>
          </p:cNvPr>
          <p:cNvPicPr>
            <a:picLocks noChangeAspect="1"/>
          </p:cNvPicPr>
          <p:nvPr/>
        </p:nvPicPr>
        <p:blipFill>
          <a:blip r:embed="rId12"/>
          <a:stretch>
            <a:fillRect/>
          </a:stretch>
        </p:blipFill>
        <p:spPr>
          <a:xfrm>
            <a:off x="3100564" y="6483210"/>
            <a:ext cx="8532042" cy="2317890"/>
          </a:xfrm>
          <a:prstGeom prst="rect">
            <a:avLst/>
          </a:prstGeom>
        </p:spPr>
      </p:pic>
    </p:spTree>
    <p:extLst>
      <p:ext uri="{BB962C8B-B14F-4D97-AF65-F5344CB8AC3E}">
        <p14:creationId xmlns:p14="http://schemas.microsoft.com/office/powerpoint/2010/main" val="288435638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Swap your book.</a:t>
            </a:r>
          </a:p>
        </p:txBody>
      </p:sp>
      <p:pic>
        <p:nvPicPr>
          <p:cNvPr id="3" name="Picture 2"/>
          <p:cNvPicPr>
            <a:picLocks noChangeAspect="1"/>
          </p:cNvPicPr>
          <p:nvPr/>
        </p:nvPicPr>
        <p:blipFill rotWithShape="1">
          <a:blip r:embed="rId9"/>
          <a:srcRect b="73966"/>
          <a:stretch/>
        </p:blipFill>
        <p:spPr>
          <a:xfrm>
            <a:off x="2968901" y="4686301"/>
            <a:ext cx="10554983" cy="725077"/>
          </a:xfrm>
          <a:prstGeom prst="rect">
            <a:avLst/>
          </a:prstGeom>
        </p:spPr>
      </p:pic>
      <p:sp>
        <p:nvSpPr>
          <p:cNvPr id="11" name="Freeform 5"/>
          <p:cNvSpPr/>
          <p:nvPr/>
        </p:nvSpPr>
        <p:spPr>
          <a:xfrm>
            <a:off x="13425555" y="6789747"/>
            <a:ext cx="4862445" cy="3497253"/>
          </a:xfrm>
          <a:custGeom>
            <a:avLst/>
            <a:gdLst/>
            <a:ahLst/>
            <a:cxnLst/>
            <a:rect l="l" t="t" r="r" b="b"/>
            <a:pathLst>
              <a:path w="9782585" h="8229600">
                <a:moveTo>
                  <a:pt x="0" y="0"/>
                </a:moveTo>
                <a:lnTo>
                  <a:pt x="9782586" y="0"/>
                </a:lnTo>
                <a:lnTo>
                  <a:pt x="9782586" y="8229600"/>
                </a:lnTo>
                <a:lnTo>
                  <a:pt x="0" y="8229600"/>
                </a:lnTo>
                <a:lnTo>
                  <a:pt x="0" y="0"/>
                </a:lnTo>
                <a:close/>
              </a:path>
            </a:pathLst>
          </a:custGeom>
          <a:blipFill>
            <a:blip r:embed="rId10"/>
            <a:stretch>
              <a:fillRect/>
            </a:stretch>
          </a:blipFill>
        </p:spPr>
      </p:sp>
      <p:pic>
        <p:nvPicPr>
          <p:cNvPr id="12" name="Picture 11"/>
          <p:cNvPicPr>
            <a:picLocks noChangeAspect="1"/>
          </p:cNvPicPr>
          <p:nvPr/>
        </p:nvPicPr>
        <p:blipFill rotWithShape="1">
          <a:blip r:embed="rId9"/>
          <a:srcRect t="25099" b="50277"/>
          <a:stretch/>
        </p:blipFill>
        <p:spPr>
          <a:xfrm>
            <a:off x="2968901" y="5855486"/>
            <a:ext cx="10554983" cy="685800"/>
          </a:xfrm>
          <a:prstGeom prst="rect">
            <a:avLst/>
          </a:prstGeom>
        </p:spPr>
      </p:pic>
      <p:pic>
        <p:nvPicPr>
          <p:cNvPr id="13" name="Picture 12"/>
          <p:cNvPicPr>
            <a:picLocks noChangeAspect="1"/>
          </p:cNvPicPr>
          <p:nvPr/>
        </p:nvPicPr>
        <p:blipFill rotWithShape="1">
          <a:blip r:embed="rId9"/>
          <a:srcRect t="47029" b="25611"/>
          <a:stretch/>
        </p:blipFill>
        <p:spPr>
          <a:xfrm>
            <a:off x="2968901" y="6985394"/>
            <a:ext cx="10554983" cy="761999"/>
          </a:xfrm>
          <a:prstGeom prst="rect">
            <a:avLst/>
          </a:prstGeom>
        </p:spPr>
      </p:pic>
      <p:pic>
        <p:nvPicPr>
          <p:cNvPr id="14" name="Picture 13"/>
          <p:cNvPicPr>
            <a:picLocks noChangeAspect="1"/>
          </p:cNvPicPr>
          <p:nvPr/>
        </p:nvPicPr>
        <p:blipFill rotWithShape="1">
          <a:blip r:embed="rId9"/>
          <a:srcRect t="72342" b="298"/>
          <a:stretch/>
        </p:blipFill>
        <p:spPr>
          <a:xfrm>
            <a:off x="2968901" y="8191500"/>
            <a:ext cx="10554983" cy="762000"/>
          </a:xfrm>
          <a:prstGeom prst="rect">
            <a:avLst/>
          </a:prstGeom>
        </p:spPr>
      </p:pic>
      <p:pic>
        <p:nvPicPr>
          <p:cNvPr id="4" name="Picture 3">
            <a:extLst>
              <a:ext uri="{FF2B5EF4-FFF2-40B4-BE49-F238E27FC236}">
                <a16:creationId xmlns:a16="http://schemas.microsoft.com/office/drawing/2014/main" id="{5A2CFDB4-8003-43E5-ACC6-42B5CA721B57}"/>
              </a:ext>
            </a:extLst>
          </p:cNvPr>
          <p:cNvPicPr>
            <a:picLocks noChangeAspect="1"/>
          </p:cNvPicPr>
          <p:nvPr/>
        </p:nvPicPr>
        <p:blipFill>
          <a:blip r:embed="rId11"/>
          <a:stretch>
            <a:fillRect/>
          </a:stretch>
        </p:blipFill>
        <p:spPr>
          <a:xfrm>
            <a:off x="3048000" y="1932259"/>
            <a:ext cx="12039600" cy="2564456"/>
          </a:xfrm>
          <a:prstGeom prst="rect">
            <a:avLst/>
          </a:prstGeom>
        </p:spPr>
      </p:pic>
    </p:spTree>
    <p:extLst>
      <p:ext uri="{BB962C8B-B14F-4D97-AF65-F5344CB8AC3E}">
        <p14:creationId xmlns:p14="http://schemas.microsoft.com/office/powerpoint/2010/main" val="335619627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3181</TotalTime>
  <Words>757</Words>
  <Application>Microsoft Office PowerPoint</Application>
  <PresentationFormat>Custom</PresentationFormat>
  <Paragraphs>82</Paragraphs>
  <Slides>27</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Comic Sans MS</vt:lpstr>
      <vt:lpstr>Bodoni MT Black</vt:lpstr>
      <vt:lpstr>Bauhaus 93</vt:lpstr>
      <vt:lpstr>Forte</vt:lpstr>
      <vt:lpstr>Cascadia Code</vt:lpstr>
      <vt:lpstr>Cooper Black</vt:lpstr>
      <vt:lpstr>Broadway</vt:lpstr>
      <vt:lpstr>Snap ITC</vt:lpstr>
      <vt:lpstr>Arial</vt:lpstr>
      <vt:lpstr>Calibri</vt:lpstr>
      <vt:lpstr>Segoe UI Black</vt:lpstr>
      <vt:lpstr>Segoe UI Variable Text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436</cp:revision>
  <dcterms:created xsi:type="dcterms:W3CDTF">2006-08-16T00:00:00Z</dcterms:created>
  <dcterms:modified xsi:type="dcterms:W3CDTF">2024-08-28T02:55:43Z</dcterms:modified>
  <dc:identifier>DAF4pmA5fIc</dc:identifier>
</cp:coreProperties>
</file>