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1" r:id="rId2"/>
    <p:sldId id="272" r:id="rId3"/>
    <p:sldId id="279" r:id="rId4"/>
    <p:sldId id="360" r:id="rId5"/>
    <p:sldId id="422" r:id="rId6"/>
    <p:sldId id="423" r:id="rId7"/>
    <p:sldId id="425" r:id="rId8"/>
    <p:sldId id="426" r:id="rId9"/>
    <p:sldId id="427" r:id="rId10"/>
    <p:sldId id="428" r:id="rId11"/>
    <p:sldId id="361" r:id="rId12"/>
    <p:sldId id="364" r:id="rId13"/>
    <p:sldId id="404" r:id="rId14"/>
    <p:sldId id="405" r:id="rId15"/>
    <p:sldId id="362" r:id="rId16"/>
    <p:sldId id="369" r:id="rId17"/>
    <p:sldId id="370" r:id="rId18"/>
    <p:sldId id="406" r:id="rId19"/>
    <p:sldId id="407" r:id="rId20"/>
    <p:sldId id="363" r:id="rId21"/>
    <p:sldId id="307" r:id="rId22"/>
    <p:sldId id="373" r:id="rId23"/>
    <p:sldId id="408" r:id="rId24"/>
    <p:sldId id="409" r:id="rId25"/>
    <p:sldId id="410" r:id="rId26"/>
    <p:sldId id="411" r:id="rId27"/>
    <p:sldId id="412" r:id="rId28"/>
    <p:sldId id="413" r:id="rId29"/>
    <p:sldId id="429" r:id="rId30"/>
  </p:sldIdLst>
  <p:sldSz cx="18288000" cy="10287000"/>
  <p:notesSz cx="6858000" cy="9144000"/>
  <p:embeddedFontLst>
    <p:embeddedFont>
      <p:font typeface="Bauhaus 93" panose="04030905020B02020C02" pitchFamily="82" charset="0"/>
      <p:regular r:id="rId32"/>
    </p:embeddedFont>
    <p:embeddedFont>
      <p:font typeface="Berlin Sans FB Demi" panose="020E0802020502020306" pitchFamily="34" charset="0"/>
      <p:bold r:id="rId33"/>
    </p:embeddedFont>
    <p:embeddedFont>
      <p:font typeface="Bodoni MT Black" panose="02070A03080606020203" pitchFamily="18" charset="0"/>
      <p:bold r:id="rId34"/>
      <p:boldItalic r:id="rId35"/>
    </p:embeddedFont>
    <p:embeddedFont>
      <p:font typeface="Broadway" panose="04040905080B02020502" pitchFamily="8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scadia Code" panose="020B0604020202020204" charset="0"/>
      <p:regular r:id="rId41"/>
      <p:bold r:id="rId42"/>
      <p:italic r:id="rId43"/>
      <p:boldItalic r:id="rId44"/>
    </p:embeddedFont>
    <p:embeddedFont>
      <p:font typeface="Cascadia Mono SemiBold" panose="020B0604020202020204" charset="0"/>
      <p:bold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oper Black" panose="0208090404030B020404" pitchFamily="18" charset="0"/>
      <p:regular r:id="rId51"/>
    </p:embeddedFont>
    <p:embeddedFont>
      <p:font typeface="Forte" panose="03060902040502070203" pitchFamily="66" charset="0"/>
      <p:regular r:id="rId52"/>
    </p:embeddedFont>
    <p:embeddedFont>
      <p:font typeface="Gloucester MT Extra Condensed" panose="02030808020601010101" pitchFamily="18" charset="0"/>
      <p:regular r:id="rId53"/>
    </p:embeddedFont>
    <p:embeddedFont>
      <p:font typeface="OCR A Extended" panose="02010509020102010303" pitchFamily="50" charset="0"/>
      <p:regular r:id="rId54"/>
    </p:embeddedFont>
    <p:embeddedFont>
      <p:font typeface="Segoe UI Black" panose="020B0A02040204020203" pitchFamily="34" charset="0"/>
      <p:bold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66"/>
    <a:srgbClr val="66FFFF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64" autoAdjust="0"/>
    <p:restoredTop sz="94622" autoAdjust="0"/>
  </p:normalViewPr>
  <p:slideViewPr>
    <p:cSldViewPr>
      <p:cViewPr varScale="1">
        <p:scale>
          <a:sx n="73" d="100"/>
          <a:sy n="73" d="100"/>
        </p:scale>
        <p:origin x="2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2F6B9-D4FD-44A6-9869-B881FDCF1289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3337C-2670-42E8-99E5-F519A6A0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1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32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Draw pupils’ attention to the questions and the options. Ask questions to help them guess the correct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2: Play the recording all the way through. Then play the recording again for pupils to circle the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2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3: Tell pupils to swap books with a partner, then check answers together as a class. Play the recording again for the pupils to double-check their answers.</a:t>
            </a:r>
          </a:p>
          <a:p>
            <a:r>
              <a:rPr lang="en-US" dirty="0"/>
              <a:t>Extension (For advanced level): Read conversation 1 aloud but change specific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Have pupils look at the pictures. Get them to identify the places, characters and their activities in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6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2: Model with Picture 1. Have pupils look at the answers. Ask them what words are missing in the answers (Nha Trang; swam; seafood). Then have pupils complete the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3: Follow the same procedure with Pictures 2. Draw pupils’ attention to the gaps in the answers in Pictures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4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4: Have pupils complete the gaped exchanges individually. Check the answers, and then ask a few pairs to read them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5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Tell pupils that they are going to play When and What game in groups of four, </a:t>
            </a:r>
            <a:r>
              <a:rPr lang="en-US" dirty="0" err="1"/>
              <a:t>devided</a:t>
            </a:r>
            <a:r>
              <a:rPr lang="en-US" dirty="0"/>
              <a:t> into Team A and Team B. They will review the irregular verbs, such as took photos, ate seafood, bought souvenirs, swam in the sea, went to … Step 2: A pupil from Team A randomly selects a destination paper from the teacher, for example, Nha Trang, and then he / she makes up a question like, When did your family go to Nha Trang? Team B provides one response, such as We went there last summer / weekend / Sunday /etc. (only one response). Then, Team A proceeds to ask another question What did your family do in Nha Trang? Team B offers multiple </a:t>
            </a:r>
            <a:r>
              <a:rPr lang="en-US" dirty="0" err="1"/>
              <a:t>respones</a:t>
            </a:r>
            <a:r>
              <a:rPr lang="en-US" dirty="0"/>
              <a:t>, such as We swam in the sea. / We ate seafood. /We took some photos/ etc. (as many answers as possible). Step 3: Team A and Team B switch roles. A pupil from Team B select a destination paper from the teacher, and create 2 questions using When did your family go to...? and What did your family do in ...?. Team A provides answers (as many as possible). Step 4: Have pupils work in groups and set a time limit for them to play the game. The team that has provided more correct answers is the winner. Step 5: Invite select groups to the front of the class to perform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2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66.svg"/><Relationship Id="rId4" Type="http://schemas.openxmlformats.org/officeDocument/2006/relationships/image" Target="../media/image45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67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audio" Target="../media/audio1.wav"/><Relationship Id="rId10" Type="http://schemas.openxmlformats.org/officeDocument/2006/relationships/image" Target="../media/image72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media1.mp3"/><Relationship Id="rId16" Type="http://schemas.openxmlformats.org/officeDocument/2006/relationships/image" Target="../media/image7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72.svg"/><Relationship Id="rId5" Type="http://schemas.openxmlformats.org/officeDocument/2006/relationships/audio" Target="../media/audio1.wav"/><Relationship Id="rId15" Type="http://schemas.openxmlformats.org/officeDocument/2006/relationships/image" Target="../media/image77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0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67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audio" Target="../media/audio1.wav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6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2.svg"/><Relationship Id="rId4" Type="http://schemas.openxmlformats.org/officeDocument/2006/relationships/audio" Target="../media/audio2.wav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5.pn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9.png"/><Relationship Id="rId10" Type="http://schemas.openxmlformats.org/officeDocument/2006/relationships/image" Target="../media/image82.svg"/><Relationship Id="rId4" Type="http://schemas.openxmlformats.org/officeDocument/2006/relationships/audio" Target="../media/audio2.wav"/><Relationship Id="rId9" Type="http://schemas.openxmlformats.org/officeDocument/2006/relationships/image" Target="../media/image81.png"/><Relationship Id="rId1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audio" Target="../media/audio1.wav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6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svg"/><Relationship Id="rId1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67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67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5.svg"/><Relationship Id="rId3" Type="http://schemas.openxmlformats.org/officeDocument/2006/relationships/audio" Target="../media/audio4.wav"/><Relationship Id="rId7" Type="http://schemas.openxmlformats.org/officeDocument/2006/relationships/image" Target="../media/image114.png"/><Relationship Id="rId12" Type="http://schemas.openxmlformats.org/officeDocument/2006/relationships/image" Target="../media/image10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7.svg"/><Relationship Id="rId5" Type="http://schemas.openxmlformats.org/officeDocument/2006/relationships/image" Target="../media/image112.png"/><Relationship Id="rId10" Type="http://schemas.openxmlformats.org/officeDocument/2006/relationships/image" Target="../media/image106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07.svg"/><Relationship Id="rId3" Type="http://schemas.openxmlformats.org/officeDocument/2006/relationships/audio" Target="../media/audio3.wav"/><Relationship Id="rId7" Type="http://schemas.openxmlformats.org/officeDocument/2006/relationships/image" Target="../media/image104.png"/><Relationship Id="rId12" Type="http://schemas.openxmlformats.org/officeDocument/2006/relationships/image" Target="../media/image10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116.svg"/><Relationship Id="rId5" Type="http://schemas.openxmlformats.org/officeDocument/2006/relationships/image" Target="../media/image118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20.png"/><Relationship Id="rId1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5.svg"/><Relationship Id="rId3" Type="http://schemas.openxmlformats.org/officeDocument/2006/relationships/audio" Target="../media/audio3.wav"/><Relationship Id="rId7" Type="http://schemas.openxmlformats.org/officeDocument/2006/relationships/image" Target="../media/image114.png"/><Relationship Id="rId12" Type="http://schemas.openxmlformats.org/officeDocument/2006/relationships/image" Target="../media/image10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7.svg"/><Relationship Id="rId5" Type="http://schemas.openxmlformats.org/officeDocument/2006/relationships/image" Target="../media/image112.png"/><Relationship Id="rId10" Type="http://schemas.openxmlformats.org/officeDocument/2006/relationships/image" Target="../media/image106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07.svg"/><Relationship Id="rId3" Type="http://schemas.openxmlformats.org/officeDocument/2006/relationships/audio" Target="../media/audio4.wav"/><Relationship Id="rId7" Type="http://schemas.openxmlformats.org/officeDocument/2006/relationships/image" Target="../media/image104.png"/><Relationship Id="rId12" Type="http://schemas.openxmlformats.org/officeDocument/2006/relationships/image" Target="../media/image10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116.svg"/><Relationship Id="rId5" Type="http://schemas.openxmlformats.org/officeDocument/2006/relationships/image" Target="../media/image118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20.png"/><Relationship Id="rId1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24.gif"/><Relationship Id="rId3" Type="http://schemas.openxmlformats.org/officeDocument/2006/relationships/image" Target="../media/image101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21" Type="http://schemas.openxmlformats.org/officeDocument/2006/relationships/image" Target="../media/image40.sv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57286" y="1435074"/>
            <a:ext cx="13973428" cy="7458092"/>
            <a:chOff x="0" y="0"/>
            <a:chExt cx="4726814" cy="2522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26814" cy="2522861"/>
            </a:xfrm>
            <a:custGeom>
              <a:avLst/>
              <a:gdLst/>
              <a:ahLst/>
              <a:cxnLst/>
              <a:rect l="l" t="t" r="r" b="b"/>
              <a:pathLst>
                <a:path w="4726814" h="2522861">
                  <a:moveTo>
                    <a:pt x="4602354" y="2522861"/>
                  </a:moveTo>
                  <a:lnTo>
                    <a:pt x="124460" y="2522861"/>
                  </a:lnTo>
                  <a:cubicBezTo>
                    <a:pt x="55880" y="2522861"/>
                    <a:pt x="0" y="2466981"/>
                    <a:pt x="0" y="23984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2354" y="0"/>
                  </a:lnTo>
                  <a:cubicBezTo>
                    <a:pt x="4670934" y="0"/>
                    <a:pt x="4726814" y="55880"/>
                    <a:pt x="4726814" y="124460"/>
                  </a:cubicBezTo>
                  <a:lnTo>
                    <a:pt x="4726814" y="2398401"/>
                  </a:lnTo>
                  <a:cubicBezTo>
                    <a:pt x="4726814" y="2466981"/>
                    <a:pt x="4670934" y="2522861"/>
                    <a:pt x="4602354" y="2522861"/>
                  </a:cubicBezTo>
                  <a:close/>
                </a:path>
              </a:pathLst>
            </a:custGeom>
            <a:solidFill>
              <a:srgbClr val="F5F3E5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4162256" y="4934996"/>
            <a:ext cx="3712953" cy="5352004"/>
          </a:xfrm>
          <a:custGeom>
            <a:avLst/>
            <a:gdLst/>
            <a:ahLst/>
            <a:cxnLst/>
            <a:rect l="l" t="t" r="r" b="b"/>
            <a:pathLst>
              <a:path w="3712953" h="5352004">
                <a:moveTo>
                  <a:pt x="0" y="0"/>
                </a:moveTo>
                <a:lnTo>
                  <a:pt x="3712952" y="0"/>
                </a:lnTo>
                <a:lnTo>
                  <a:pt x="3712952" y="5352004"/>
                </a:lnTo>
                <a:lnTo>
                  <a:pt x="0" y="5352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027">
            <a:off x="16855245" y="4287024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8" y="0"/>
                </a:lnTo>
                <a:lnTo>
                  <a:pt x="928638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0195">
            <a:off x="538296" y="4495528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9" y="0"/>
                </a:lnTo>
                <a:lnTo>
                  <a:pt x="928639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7884" y="5759714"/>
            <a:ext cx="3780284" cy="4527286"/>
          </a:xfrm>
          <a:custGeom>
            <a:avLst/>
            <a:gdLst/>
            <a:ahLst/>
            <a:cxnLst/>
            <a:rect l="l" t="t" r="r" b="b"/>
            <a:pathLst>
              <a:path w="3780284" h="4527286">
                <a:moveTo>
                  <a:pt x="0" y="0"/>
                </a:moveTo>
                <a:lnTo>
                  <a:pt x="3780284" y="0"/>
                </a:lnTo>
                <a:lnTo>
                  <a:pt x="3780284" y="4527286"/>
                </a:lnTo>
                <a:lnTo>
                  <a:pt x="0" y="4527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71347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0" y="0"/>
                </a:moveTo>
                <a:lnTo>
                  <a:pt x="1291684" y="0"/>
                </a:lnTo>
                <a:lnTo>
                  <a:pt x="1291684" y="1291684"/>
                </a:lnTo>
                <a:lnTo>
                  <a:pt x="0" y="1291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24969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1291684" y="0"/>
                </a:moveTo>
                <a:lnTo>
                  <a:pt x="0" y="0"/>
                </a:lnTo>
                <a:lnTo>
                  <a:pt x="0" y="1291684"/>
                </a:lnTo>
                <a:lnTo>
                  <a:pt x="1291684" y="1291684"/>
                </a:lnTo>
                <a:lnTo>
                  <a:pt x="12916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/>
          <p:cNvSpPr/>
          <p:nvPr/>
        </p:nvSpPr>
        <p:spPr>
          <a:xfrm>
            <a:off x="5380485" y="2492620"/>
            <a:ext cx="7527030" cy="5301761"/>
          </a:xfrm>
          <a:custGeom>
            <a:avLst/>
            <a:gdLst/>
            <a:ahLst/>
            <a:cxnLst/>
            <a:rect l="l" t="t" r="r" b="b"/>
            <a:pathLst>
              <a:path w="4770783" h="4114800">
                <a:moveTo>
                  <a:pt x="0" y="0"/>
                </a:moveTo>
                <a:lnTo>
                  <a:pt x="4770783" y="0"/>
                </a:lnTo>
                <a:lnTo>
                  <a:pt x="47707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243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6321207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Listen and circle.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97904" y="6583512"/>
              <a:ext cx="1702538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01</a:t>
              </a: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870264" y="4962430"/>
            <a:ext cx="111341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8000" b="1" dirty="0">
                <a:latin typeface="Bodoni MT Black" panose="02070A03080606020203" pitchFamily="18" charset="0"/>
              </a:rPr>
              <a:t>Activity 4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1439084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2634" y="7680994"/>
            <a:ext cx="2462669" cy="2810464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8"/>
          <p:cNvSpPr/>
          <p:nvPr/>
        </p:nvSpPr>
        <p:spPr>
          <a:xfrm rot="875489" flipH="1">
            <a:off x="15676479" y="8116738"/>
            <a:ext cx="2496090" cy="1969507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latin typeface="Bodoni MT Black" panose="02070A03080606020203" pitchFamily="18" charset="0"/>
                <a:cs typeface="Aharoni" panose="02010803020104030203" pitchFamily="2" charset="-79"/>
              </a:rPr>
              <a:t>Ask and answer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B19C9-ADD5-4A65-A1E4-12A8BE283E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346" y="2498965"/>
            <a:ext cx="12393302" cy="5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2634" y="7680994"/>
            <a:ext cx="2462669" cy="2810464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8"/>
          <p:cNvSpPr/>
          <p:nvPr/>
        </p:nvSpPr>
        <p:spPr>
          <a:xfrm rot="875489" flipH="1">
            <a:off x="15676479" y="8116738"/>
            <a:ext cx="2496090" cy="1969507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Listen and circle</a:t>
            </a:r>
          </a:p>
        </p:txBody>
      </p:sp>
      <p:pic>
        <p:nvPicPr>
          <p:cNvPr id="3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23201" y="1415548"/>
            <a:ext cx="487363" cy="4873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D5FD0-90C2-466D-950D-37D98C2DD0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2658294"/>
            <a:ext cx="12686456" cy="53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2634" y="7680994"/>
            <a:ext cx="2462669" cy="2810464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8"/>
          <p:cNvSpPr/>
          <p:nvPr/>
        </p:nvSpPr>
        <p:spPr>
          <a:xfrm rot="875489" flipH="1">
            <a:off x="15676479" y="8116738"/>
            <a:ext cx="2496090" cy="1969507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Swap your book.</a:t>
            </a:r>
          </a:p>
        </p:txBody>
      </p:sp>
      <p:pic>
        <p:nvPicPr>
          <p:cNvPr id="3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23201" y="1415548"/>
            <a:ext cx="487363" cy="4873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Freeform 6"/>
          <p:cNvSpPr/>
          <p:nvPr/>
        </p:nvSpPr>
        <p:spPr>
          <a:xfrm>
            <a:off x="14423538" y="1210421"/>
            <a:ext cx="2845236" cy="2710638"/>
          </a:xfrm>
          <a:custGeom>
            <a:avLst/>
            <a:gdLst/>
            <a:ahLst/>
            <a:cxnLst/>
            <a:rect l="l" t="t" r="r" b="b"/>
            <a:pathLst>
              <a:path w="9797143" h="8229600">
                <a:moveTo>
                  <a:pt x="0" y="0"/>
                </a:moveTo>
                <a:lnTo>
                  <a:pt x="9797143" y="0"/>
                </a:lnTo>
                <a:lnTo>
                  <a:pt x="97971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03F63-B7E0-488C-8CFE-2A9105A0CC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6028" y="2734051"/>
            <a:ext cx="13757632" cy="57524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26485" y="3288857"/>
            <a:ext cx="1490936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094844" y="4612979"/>
            <a:ext cx="3706755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599668" y="7566813"/>
            <a:ext cx="6402332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19800" y="6179070"/>
            <a:ext cx="1752600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31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9" grpId="1"/>
      <p:bldP spid="4" grpId="0" animBg="1"/>
      <p:bldP spid="14" grpId="0" animBg="1"/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6321207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Read and complete.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65199" y="6583512"/>
              <a:ext cx="1767947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03</a:t>
              </a: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870264" y="4962430"/>
            <a:ext cx="111341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8000" b="1" dirty="0">
                <a:latin typeface="Bodoni MT Black" panose="02070A03080606020203" pitchFamily="18" charset="0"/>
              </a:rPr>
              <a:t>Activity 5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002191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D64126-D180-49AA-9F70-0D2D5D6E4C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4200" y="2279081"/>
            <a:ext cx="10287000" cy="64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8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latin typeface="Bodoni MT Black" panose="02070A03080606020203" pitchFamily="18" charset="0"/>
                <a:cs typeface="Aharoni" panose="02010803020104030203" pitchFamily="2" charset="-79"/>
              </a:rPr>
              <a:t>Model with Picture 1.</a:t>
            </a:r>
          </a:p>
        </p:txBody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24BFC-D1BD-4B28-8FCD-E20A71AEE6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5153" y="2653934"/>
            <a:ext cx="15297691" cy="49757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0829" y="4543073"/>
            <a:ext cx="16889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 Trang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52800" y="5753100"/>
            <a:ext cx="11256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 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7048500"/>
            <a:ext cx="13644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0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A8654-4042-4636-AC85-920AA4E3CF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8123" y="2850505"/>
            <a:ext cx="13914393" cy="43286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2481" y="3009900"/>
            <a:ext cx="1023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00800" y="5786189"/>
            <a:ext cx="1208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71474" y="4679764"/>
            <a:ext cx="1225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6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7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Practice.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5154A-CC53-44A1-AB4F-A2B87FD27A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1401" y="2349837"/>
            <a:ext cx="9944762" cy="63750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34539" y="3512070"/>
            <a:ext cx="16889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 Trang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4315353"/>
            <a:ext cx="11256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 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53573" y="5104994"/>
            <a:ext cx="13644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42263" y="5676900"/>
            <a:ext cx="1023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4539" y="6902263"/>
            <a:ext cx="1225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55061" y="7691904"/>
            <a:ext cx="1208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0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1919">
            <a:off x="2176480" y="1334209"/>
            <a:ext cx="13843489" cy="8463303"/>
          </a:xfrm>
          <a:custGeom>
            <a:avLst/>
            <a:gdLst/>
            <a:ahLst/>
            <a:cxnLst/>
            <a:rect l="l" t="t" r="r" b="b"/>
            <a:pathLst>
              <a:path w="13843489" h="7693912">
                <a:moveTo>
                  <a:pt x="0" y="0"/>
                </a:moveTo>
                <a:lnTo>
                  <a:pt x="13843489" y="0"/>
                </a:lnTo>
                <a:lnTo>
                  <a:pt x="13843489" y="7693912"/>
                </a:lnTo>
                <a:lnTo>
                  <a:pt x="0" y="7693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845"/>
            </a:stretch>
          </a:blipFill>
        </p:spPr>
      </p:sp>
      <p:sp>
        <p:nvSpPr>
          <p:cNvPr id="3" name="Freeform 3"/>
          <p:cNvSpPr/>
          <p:nvPr/>
        </p:nvSpPr>
        <p:spPr>
          <a:xfrm rot="726847">
            <a:off x="1222436" y="8122419"/>
            <a:ext cx="3619286" cy="2230385"/>
          </a:xfrm>
          <a:custGeom>
            <a:avLst/>
            <a:gdLst/>
            <a:ahLst/>
            <a:cxnLst/>
            <a:rect l="l" t="t" r="r" b="b"/>
            <a:pathLst>
              <a:path w="3619286" h="2230385">
                <a:moveTo>
                  <a:pt x="0" y="0"/>
                </a:moveTo>
                <a:lnTo>
                  <a:pt x="3619286" y="0"/>
                </a:lnTo>
                <a:lnTo>
                  <a:pt x="3619286" y="2230385"/>
                </a:lnTo>
                <a:lnTo>
                  <a:pt x="0" y="223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69315">
            <a:off x="353549" y="5786189"/>
            <a:ext cx="3200000" cy="4848485"/>
          </a:xfrm>
          <a:custGeom>
            <a:avLst/>
            <a:gdLst/>
            <a:ahLst/>
            <a:cxnLst/>
            <a:rect l="l" t="t" r="r" b="b"/>
            <a:pathLst>
              <a:path w="3200000" h="4848485">
                <a:moveTo>
                  <a:pt x="0" y="0"/>
                </a:moveTo>
                <a:lnTo>
                  <a:pt x="3200000" y="0"/>
                </a:lnTo>
                <a:lnTo>
                  <a:pt x="3200000" y="4848485"/>
                </a:lnTo>
                <a:lnTo>
                  <a:pt x="0" y="4848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1111758">
            <a:off x="13822617" y="-60862"/>
            <a:ext cx="2612288" cy="2866709"/>
          </a:xfrm>
          <a:custGeom>
            <a:avLst/>
            <a:gdLst/>
            <a:ahLst/>
            <a:cxnLst/>
            <a:rect l="l" t="t" r="r" b="b"/>
            <a:pathLst>
              <a:path w="3160869" h="3468718">
                <a:moveTo>
                  <a:pt x="0" y="0"/>
                </a:moveTo>
                <a:lnTo>
                  <a:pt x="3160869" y="0"/>
                </a:lnTo>
                <a:lnTo>
                  <a:pt x="3160869" y="3468718"/>
                </a:lnTo>
                <a:lnTo>
                  <a:pt x="0" y="3468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76020">
            <a:off x="1386149" y="-28843"/>
            <a:ext cx="2694720" cy="2732289"/>
          </a:xfrm>
          <a:custGeom>
            <a:avLst/>
            <a:gdLst/>
            <a:ahLst/>
            <a:cxnLst/>
            <a:rect l="l" t="t" r="r" b="b"/>
            <a:pathLst>
              <a:path w="2694720" h="2732289">
                <a:moveTo>
                  <a:pt x="0" y="0"/>
                </a:moveTo>
                <a:lnTo>
                  <a:pt x="2694719" y="0"/>
                </a:lnTo>
                <a:lnTo>
                  <a:pt x="2694719" y="2732289"/>
                </a:lnTo>
                <a:lnTo>
                  <a:pt x="0" y="2732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03019">
            <a:off x="15463320" y="1446546"/>
            <a:ext cx="2488808" cy="2292815"/>
          </a:xfrm>
          <a:custGeom>
            <a:avLst/>
            <a:gdLst/>
            <a:ahLst/>
            <a:cxnLst/>
            <a:rect l="l" t="t" r="r" b="b"/>
            <a:pathLst>
              <a:path w="3011458" h="2774306">
                <a:moveTo>
                  <a:pt x="0" y="0"/>
                </a:moveTo>
                <a:lnTo>
                  <a:pt x="3011458" y="0"/>
                </a:lnTo>
                <a:lnTo>
                  <a:pt x="3011458" y="2774306"/>
                </a:lnTo>
                <a:lnTo>
                  <a:pt x="0" y="2774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4433" y="226170"/>
            <a:ext cx="1730592" cy="1875980"/>
          </a:xfrm>
          <a:custGeom>
            <a:avLst/>
            <a:gdLst/>
            <a:ahLst/>
            <a:cxnLst/>
            <a:rect l="l" t="t" r="r" b="b"/>
            <a:pathLst>
              <a:path w="2094016" h="2269936">
                <a:moveTo>
                  <a:pt x="0" y="0"/>
                </a:moveTo>
                <a:lnTo>
                  <a:pt x="2094017" y="0"/>
                </a:lnTo>
                <a:lnTo>
                  <a:pt x="2094017" y="2269936"/>
                </a:lnTo>
                <a:lnTo>
                  <a:pt x="0" y="2269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47741" y="6223880"/>
            <a:ext cx="2635707" cy="3596799"/>
          </a:xfrm>
          <a:custGeom>
            <a:avLst/>
            <a:gdLst/>
            <a:ahLst/>
            <a:cxnLst/>
            <a:rect l="l" t="t" r="r" b="b"/>
            <a:pathLst>
              <a:path w="5148614" h="3596799">
                <a:moveTo>
                  <a:pt x="0" y="0"/>
                </a:moveTo>
                <a:lnTo>
                  <a:pt x="5148614" y="0"/>
                </a:lnTo>
                <a:lnTo>
                  <a:pt x="5148614" y="3596798"/>
                </a:lnTo>
                <a:lnTo>
                  <a:pt x="0" y="3596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48505" y="3009900"/>
            <a:ext cx="1348044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>
                <a:solidFill>
                  <a:srgbClr val="112E34"/>
                </a:solidFill>
                <a:latin typeface="Cooper Black" panose="0208090404030B020404" pitchFamily="18" charset="0"/>
              </a:rPr>
              <a:t>Unit 11: </a:t>
            </a:r>
            <a:r>
              <a:rPr lang="en-US" sz="8800">
                <a:solidFill>
                  <a:srgbClr val="C00000"/>
                </a:solidFill>
                <a:latin typeface="Cooper Black" panose="0208090404030B020404" pitchFamily="18" charset="0"/>
              </a:rPr>
              <a:t>FAMILY TIME</a:t>
            </a:r>
            <a:endParaRPr lang="en-US" sz="8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90145" y="4914900"/>
            <a:ext cx="929583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Cooper Black" panose="0208090404030B020404" pitchFamily="18" charset="0"/>
              </a:rPr>
              <a:t>Lesson 2 - Period 4</a:t>
            </a:r>
          </a:p>
        </p:txBody>
      </p:sp>
      <p:sp>
        <p:nvSpPr>
          <p:cNvPr id="14" name="Freeform 8"/>
          <p:cNvSpPr/>
          <p:nvPr/>
        </p:nvSpPr>
        <p:spPr>
          <a:xfrm>
            <a:off x="6304852" y="5657013"/>
            <a:ext cx="5678297" cy="3692948"/>
          </a:xfrm>
          <a:custGeom>
            <a:avLst/>
            <a:gdLst/>
            <a:ahLst/>
            <a:cxnLst/>
            <a:rect l="l" t="t" r="r" b="b"/>
            <a:pathLst>
              <a:path w="7508474" h="5687669">
                <a:moveTo>
                  <a:pt x="0" y="0"/>
                </a:moveTo>
                <a:lnTo>
                  <a:pt x="7508475" y="0"/>
                </a:lnTo>
                <a:lnTo>
                  <a:pt x="7508475" y="5687670"/>
                </a:lnTo>
                <a:lnTo>
                  <a:pt x="0" y="5687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73690357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6321207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Let’s play.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71981" y="6583512"/>
              <a:ext cx="1754383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04</a:t>
              </a: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870264" y="4962430"/>
            <a:ext cx="111341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8000" b="1" dirty="0">
                <a:latin typeface="Bodoni MT Black" panose="02070A03080606020203" pitchFamily="18" charset="0"/>
              </a:rPr>
              <a:t>Activity 6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54619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363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10"/>
          <p:cNvSpPr/>
          <p:nvPr/>
        </p:nvSpPr>
        <p:spPr>
          <a:xfrm>
            <a:off x="133125" y="8145783"/>
            <a:ext cx="2098789" cy="1960389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994517">
            <a:off x="-540380" y="-22643"/>
            <a:ext cx="2539453" cy="2351191"/>
          </a:xfrm>
          <a:custGeom>
            <a:avLst/>
            <a:gdLst/>
            <a:ahLst/>
            <a:cxnLst/>
            <a:rect l="l" t="t" r="r" b="b"/>
            <a:pathLst>
              <a:path w="1125934" h="1605609">
                <a:moveTo>
                  <a:pt x="0" y="0"/>
                </a:moveTo>
                <a:lnTo>
                  <a:pt x="1125934" y="0"/>
                </a:lnTo>
                <a:lnTo>
                  <a:pt x="1125934" y="1605609"/>
                </a:lnTo>
                <a:lnTo>
                  <a:pt x="0" y="1605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16"/>
          <p:cNvSpPr/>
          <p:nvPr/>
        </p:nvSpPr>
        <p:spPr>
          <a:xfrm rot="959234">
            <a:off x="17341289" y="3835500"/>
            <a:ext cx="946711" cy="936380"/>
          </a:xfrm>
          <a:custGeom>
            <a:avLst/>
            <a:gdLst/>
            <a:ahLst/>
            <a:cxnLst/>
            <a:rect l="l" t="t" r="r" b="b"/>
            <a:pathLst>
              <a:path w="1174937" h="1085348">
                <a:moveTo>
                  <a:pt x="0" y="0"/>
                </a:moveTo>
                <a:lnTo>
                  <a:pt x="1174937" y="0"/>
                </a:lnTo>
                <a:lnTo>
                  <a:pt x="1174937" y="1085348"/>
                </a:lnTo>
                <a:lnTo>
                  <a:pt x="0" y="1085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11"/>
          <p:cNvSpPr/>
          <p:nvPr/>
        </p:nvSpPr>
        <p:spPr>
          <a:xfrm rot="-5400000">
            <a:off x="15548266" y="7210572"/>
            <a:ext cx="946299" cy="4533169"/>
          </a:xfrm>
          <a:custGeom>
            <a:avLst/>
            <a:gdLst/>
            <a:ahLst/>
            <a:cxnLst/>
            <a:rect l="l" t="t" r="r" b="b"/>
            <a:pathLst>
              <a:path w="946299" h="4533169">
                <a:moveTo>
                  <a:pt x="0" y="0"/>
                </a:moveTo>
                <a:lnTo>
                  <a:pt x="946300" y="0"/>
                </a:lnTo>
                <a:lnTo>
                  <a:pt x="946300" y="4533169"/>
                </a:lnTo>
                <a:lnTo>
                  <a:pt x="0" y="4533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/>
          <p:cNvSpPr/>
          <p:nvPr/>
        </p:nvSpPr>
        <p:spPr>
          <a:xfrm flipH="1">
            <a:off x="15782672" y="155866"/>
            <a:ext cx="2065052" cy="1482274"/>
          </a:xfrm>
          <a:custGeom>
            <a:avLst/>
            <a:gdLst/>
            <a:ahLst/>
            <a:cxnLst/>
            <a:rect l="l" t="t" r="r" b="b"/>
            <a:pathLst>
              <a:path w="1858651" h="1482274">
                <a:moveTo>
                  <a:pt x="0" y="0"/>
                </a:moveTo>
                <a:lnTo>
                  <a:pt x="1858651" y="0"/>
                </a:lnTo>
                <a:lnTo>
                  <a:pt x="1858651" y="1482274"/>
                </a:lnTo>
                <a:lnTo>
                  <a:pt x="0" y="1482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2642249" y="952500"/>
            <a:ext cx="1300350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i="1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When</a:t>
            </a: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 and </a:t>
            </a:r>
            <a:r>
              <a:rPr lang="en-US" sz="6600" i="1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What</a:t>
            </a: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886D4-160C-430E-814B-8DFD223C4A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8643" y="2071642"/>
            <a:ext cx="14794724" cy="60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65199" y="6583512"/>
              <a:ext cx="1767947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05</a:t>
              </a: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4761419" y="5218262"/>
            <a:ext cx="853842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Wrap-up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93717" y="7083504"/>
            <a:ext cx="91005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Let’s play a game.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2450621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5424934" y="1437229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000" y="2642816"/>
            <a:ext cx="11322633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999"/>
              </a:lnSpc>
            </a:pPr>
            <a:r>
              <a:rPr lang="en-US" sz="15600" b="1" spc="363" dirty="0">
                <a:solidFill>
                  <a:srgbClr val="FF0066"/>
                </a:solidFill>
                <a:latin typeface="OCR A Extended" panose="02010509020102010303" pitchFamily="50" charset="0"/>
              </a:rPr>
              <a:t>TRUE </a:t>
            </a:r>
          </a:p>
          <a:p>
            <a:pPr>
              <a:lnSpc>
                <a:spcPts val="12999"/>
              </a:lnSpc>
            </a:pPr>
            <a:r>
              <a:rPr lang="en-US" sz="15600" b="1" spc="363" dirty="0">
                <a:solidFill>
                  <a:srgbClr val="FF0066"/>
                </a:solidFill>
                <a:latin typeface="OCR A Extended" panose="02010509020102010303" pitchFamily="50" charset="0"/>
              </a:rPr>
              <a:t>OR FALSE</a:t>
            </a:r>
          </a:p>
          <a:p>
            <a:pPr>
              <a:lnSpc>
                <a:spcPts val="12999"/>
              </a:lnSpc>
            </a:pPr>
            <a:r>
              <a:rPr lang="en-US" sz="15600" b="1" spc="363" dirty="0">
                <a:latin typeface="OCR A Extended" panose="02010509020102010303" pitchFamily="50" charset="0"/>
              </a:rPr>
              <a:t>GAME</a:t>
            </a:r>
          </a:p>
        </p:txBody>
      </p:sp>
      <p:sp>
        <p:nvSpPr>
          <p:cNvPr id="16" name="Freeform 16"/>
          <p:cNvSpPr/>
          <p:nvPr/>
        </p:nvSpPr>
        <p:spPr>
          <a:xfrm rot="-381725">
            <a:off x="14226511" y="2354418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6704188" y="190296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00114" y="6667500"/>
            <a:ext cx="3087886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-592963">
            <a:off x="8639984" y="7000838"/>
            <a:ext cx="13354260" cy="5171741"/>
          </a:xfrm>
          <a:custGeom>
            <a:avLst/>
            <a:gdLst/>
            <a:ahLst/>
            <a:cxnLst/>
            <a:rect l="l" t="t" r="r" b="b"/>
            <a:pathLst>
              <a:path w="13354260" h="5171741">
                <a:moveTo>
                  <a:pt x="0" y="0"/>
                </a:moveTo>
                <a:lnTo>
                  <a:pt x="13354260" y="0"/>
                </a:lnTo>
                <a:lnTo>
                  <a:pt x="13354260" y="5171740"/>
                </a:lnTo>
                <a:lnTo>
                  <a:pt x="0" y="5171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3806" y="6571158"/>
            <a:ext cx="2775491" cy="2687949"/>
          </a:xfrm>
          <a:custGeom>
            <a:avLst/>
            <a:gdLst/>
            <a:ahLst/>
            <a:cxnLst/>
            <a:rect l="l" t="t" r="r" b="b"/>
            <a:pathLst>
              <a:path w="5927329" h="7916300">
                <a:moveTo>
                  <a:pt x="0" y="0"/>
                </a:moveTo>
                <a:lnTo>
                  <a:pt x="5927329" y="0"/>
                </a:lnTo>
                <a:lnTo>
                  <a:pt x="5927329" y="7916300"/>
                </a:lnTo>
                <a:lnTo>
                  <a:pt x="0" y="7916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690317">
            <a:off x="-2322489" y="-1790756"/>
            <a:ext cx="11398978" cy="4414513"/>
          </a:xfrm>
          <a:custGeom>
            <a:avLst/>
            <a:gdLst/>
            <a:ahLst/>
            <a:cxnLst/>
            <a:rect l="l" t="t" r="r" b="b"/>
            <a:pathLst>
              <a:path w="11398978" h="4414513">
                <a:moveTo>
                  <a:pt x="0" y="0"/>
                </a:moveTo>
                <a:lnTo>
                  <a:pt x="11398978" y="0"/>
                </a:lnTo>
                <a:lnTo>
                  <a:pt x="11398978" y="4414513"/>
                </a:lnTo>
                <a:lnTo>
                  <a:pt x="0" y="441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36035" y="4165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1725">
            <a:off x="3151151" y="1259676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4612" y="-409726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44789" y="85824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76140" y="9259108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6944065" y="6335003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411" y="2933392"/>
            <a:ext cx="6709678" cy="442021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0" name="YES"/>
          <p:cNvSpPr/>
          <p:nvPr/>
        </p:nvSpPr>
        <p:spPr>
          <a:xfrm>
            <a:off x="1524802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4719319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435293" y="4481781"/>
            <a:ext cx="87634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swam in the sea yesterday.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33545">
            <a:off x="-2932035" y="7494300"/>
            <a:ext cx="12164966" cy="4711159"/>
          </a:xfrm>
          <a:custGeom>
            <a:avLst/>
            <a:gdLst/>
            <a:ahLst/>
            <a:cxnLst/>
            <a:rect l="l" t="t" r="r" b="b"/>
            <a:pathLst>
              <a:path w="12164966" h="4711159">
                <a:moveTo>
                  <a:pt x="0" y="0"/>
                </a:moveTo>
                <a:lnTo>
                  <a:pt x="12164966" y="0"/>
                </a:lnTo>
                <a:lnTo>
                  <a:pt x="12164966" y="4711159"/>
                </a:lnTo>
                <a:lnTo>
                  <a:pt x="0" y="4711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252824">
            <a:off x="9165022" y="-2315508"/>
            <a:ext cx="16188556" cy="6269386"/>
          </a:xfrm>
          <a:custGeom>
            <a:avLst/>
            <a:gdLst/>
            <a:ahLst/>
            <a:cxnLst/>
            <a:rect l="l" t="t" r="r" b="b"/>
            <a:pathLst>
              <a:path w="16188556" h="6269386">
                <a:moveTo>
                  <a:pt x="0" y="0"/>
                </a:moveTo>
                <a:lnTo>
                  <a:pt x="16188556" y="0"/>
                </a:lnTo>
                <a:lnTo>
                  <a:pt x="16188556" y="6269387"/>
                </a:lnTo>
                <a:lnTo>
                  <a:pt x="0" y="6269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3669" y="8436430"/>
            <a:ext cx="1459168" cy="1451209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908" y="6251745"/>
            <a:ext cx="4654176" cy="3665163"/>
          </a:xfrm>
          <a:custGeom>
            <a:avLst/>
            <a:gdLst/>
            <a:ahLst/>
            <a:cxnLst/>
            <a:rect l="l" t="t" r="r" b="b"/>
            <a:pathLst>
              <a:path w="4654176" h="3665163">
                <a:moveTo>
                  <a:pt x="0" y="0"/>
                </a:moveTo>
                <a:lnTo>
                  <a:pt x="4654176" y="0"/>
                </a:lnTo>
                <a:lnTo>
                  <a:pt x="4654176" y="3665164"/>
                </a:lnTo>
                <a:lnTo>
                  <a:pt x="0" y="36651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1732" y="591528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6829044" y="839782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3652598" y="62451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6181" y="2948940"/>
            <a:ext cx="6766560" cy="438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716759" y="4481781"/>
            <a:ext cx="91587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took a boat 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trip last 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Sunday.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10921904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14116421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1691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-592963">
            <a:off x="8639984" y="7000838"/>
            <a:ext cx="13354260" cy="5171741"/>
          </a:xfrm>
          <a:custGeom>
            <a:avLst/>
            <a:gdLst/>
            <a:ahLst/>
            <a:cxnLst/>
            <a:rect l="l" t="t" r="r" b="b"/>
            <a:pathLst>
              <a:path w="13354260" h="5171741">
                <a:moveTo>
                  <a:pt x="0" y="0"/>
                </a:moveTo>
                <a:lnTo>
                  <a:pt x="13354260" y="0"/>
                </a:lnTo>
                <a:lnTo>
                  <a:pt x="13354260" y="5171740"/>
                </a:lnTo>
                <a:lnTo>
                  <a:pt x="0" y="5171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3806" y="6571158"/>
            <a:ext cx="2775491" cy="2687949"/>
          </a:xfrm>
          <a:custGeom>
            <a:avLst/>
            <a:gdLst/>
            <a:ahLst/>
            <a:cxnLst/>
            <a:rect l="l" t="t" r="r" b="b"/>
            <a:pathLst>
              <a:path w="5927329" h="7916300">
                <a:moveTo>
                  <a:pt x="0" y="0"/>
                </a:moveTo>
                <a:lnTo>
                  <a:pt x="5927329" y="0"/>
                </a:lnTo>
                <a:lnTo>
                  <a:pt x="5927329" y="7916300"/>
                </a:lnTo>
                <a:lnTo>
                  <a:pt x="0" y="7916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690317">
            <a:off x="-2322489" y="-1790756"/>
            <a:ext cx="11398978" cy="4414513"/>
          </a:xfrm>
          <a:custGeom>
            <a:avLst/>
            <a:gdLst/>
            <a:ahLst/>
            <a:cxnLst/>
            <a:rect l="l" t="t" r="r" b="b"/>
            <a:pathLst>
              <a:path w="11398978" h="4414513">
                <a:moveTo>
                  <a:pt x="0" y="0"/>
                </a:moveTo>
                <a:lnTo>
                  <a:pt x="11398978" y="0"/>
                </a:lnTo>
                <a:lnTo>
                  <a:pt x="11398978" y="4414513"/>
                </a:lnTo>
                <a:lnTo>
                  <a:pt x="0" y="441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36035" y="4165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1725">
            <a:off x="3151151" y="1259676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4612" y="-409726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44789" y="85824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862411" y="2964489"/>
            <a:ext cx="6766560" cy="438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Freeform 16"/>
          <p:cNvSpPr/>
          <p:nvPr/>
        </p:nvSpPr>
        <p:spPr>
          <a:xfrm>
            <a:off x="16176140" y="9259108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6944065" y="6335003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524802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4719319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69230" y="4481781"/>
            <a:ext cx="90956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bought souvenirs yesterday.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33545">
            <a:off x="-2932035" y="7494300"/>
            <a:ext cx="12164966" cy="4711159"/>
          </a:xfrm>
          <a:custGeom>
            <a:avLst/>
            <a:gdLst/>
            <a:ahLst/>
            <a:cxnLst/>
            <a:rect l="l" t="t" r="r" b="b"/>
            <a:pathLst>
              <a:path w="12164966" h="4711159">
                <a:moveTo>
                  <a:pt x="0" y="0"/>
                </a:moveTo>
                <a:lnTo>
                  <a:pt x="12164966" y="0"/>
                </a:lnTo>
                <a:lnTo>
                  <a:pt x="12164966" y="4711159"/>
                </a:lnTo>
                <a:lnTo>
                  <a:pt x="0" y="4711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252824">
            <a:off x="9165022" y="-2315508"/>
            <a:ext cx="16188556" cy="6269386"/>
          </a:xfrm>
          <a:custGeom>
            <a:avLst/>
            <a:gdLst/>
            <a:ahLst/>
            <a:cxnLst/>
            <a:rect l="l" t="t" r="r" b="b"/>
            <a:pathLst>
              <a:path w="16188556" h="6269386">
                <a:moveTo>
                  <a:pt x="0" y="0"/>
                </a:moveTo>
                <a:lnTo>
                  <a:pt x="16188556" y="0"/>
                </a:lnTo>
                <a:lnTo>
                  <a:pt x="16188556" y="6269387"/>
                </a:lnTo>
                <a:lnTo>
                  <a:pt x="0" y="6269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3669" y="8436430"/>
            <a:ext cx="1459168" cy="1451209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908" y="6251745"/>
            <a:ext cx="4654176" cy="3665163"/>
          </a:xfrm>
          <a:custGeom>
            <a:avLst/>
            <a:gdLst/>
            <a:ahLst/>
            <a:cxnLst/>
            <a:rect l="l" t="t" r="r" b="b"/>
            <a:pathLst>
              <a:path w="4654176" h="3665163">
                <a:moveTo>
                  <a:pt x="0" y="0"/>
                </a:moveTo>
                <a:lnTo>
                  <a:pt x="4654176" y="0"/>
                </a:lnTo>
                <a:lnTo>
                  <a:pt x="4654176" y="3665164"/>
                </a:lnTo>
                <a:lnTo>
                  <a:pt x="0" y="36651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1732" y="591528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6829044" y="839782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3652598" y="62451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6181" y="2948940"/>
            <a:ext cx="6766560" cy="438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887088" y="3866228"/>
            <a:ext cx="91713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ate seafood in Nha Trang last summer.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10972800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14167317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0758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5424934" y="1437229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1725">
            <a:off x="14226511" y="2354418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6704188" y="190296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00114" y="6667500"/>
            <a:ext cx="3087886" cy="36195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764945" y="2324100"/>
            <a:ext cx="89504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96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8724900"/>
            <a:ext cx="13783178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7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335299" y="6030987"/>
            <a:ext cx="4409677" cy="4641765"/>
          </a:xfrm>
          <a:custGeom>
            <a:avLst/>
            <a:gdLst/>
            <a:ahLst/>
            <a:cxnLst/>
            <a:rect l="l" t="t" r="r" b="b"/>
            <a:pathLst>
              <a:path w="4409677" h="4641765">
                <a:moveTo>
                  <a:pt x="0" y="0"/>
                </a:moveTo>
                <a:lnTo>
                  <a:pt x="4409677" y="0"/>
                </a:lnTo>
                <a:lnTo>
                  <a:pt x="4409677" y="4641765"/>
                </a:lnTo>
                <a:lnTo>
                  <a:pt x="0" y="46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05038" y="647700"/>
            <a:ext cx="1007792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534C5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4315101" y="-421797"/>
            <a:ext cx="4409677" cy="4641765"/>
          </a:xfrm>
          <a:custGeom>
            <a:avLst/>
            <a:gdLst/>
            <a:ahLst/>
            <a:cxnLst/>
            <a:rect l="l" t="t" r="r" b="b"/>
            <a:pathLst>
              <a:path w="4409677" h="4641765">
                <a:moveTo>
                  <a:pt x="4409677" y="4641766"/>
                </a:moveTo>
                <a:lnTo>
                  <a:pt x="0" y="4641766"/>
                </a:lnTo>
                <a:lnTo>
                  <a:pt x="0" y="0"/>
                </a:lnTo>
                <a:lnTo>
                  <a:pt x="4409677" y="0"/>
                </a:lnTo>
                <a:lnTo>
                  <a:pt x="4409677" y="46417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3720285" y="1790700"/>
            <a:ext cx="10757715" cy="1627773"/>
            <a:chOff x="3720285" y="2372727"/>
            <a:chExt cx="10757715" cy="1627773"/>
          </a:xfrm>
        </p:grpSpPr>
        <p:sp>
          <p:nvSpPr>
            <p:cNvPr id="12" name="Rounded Rectangle 11"/>
            <p:cNvSpPr/>
            <p:nvPr/>
          </p:nvSpPr>
          <p:spPr>
            <a:xfrm>
              <a:off x="5190117" y="2767513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4717" y="2863448"/>
              <a:ext cx="8515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Warm-up and Review.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285" y="2372727"/>
              <a:ext cx="1420491" cy="162777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720285" y="3339315"/>
            <a:ext cx="10757715" cy="1627773"/>
            <a:chOff x="3720285" y="3775836"/>
            <a:chExt cx="10757715" cy="1627773"/>
          </a:xfrm>
        </p:grpSpPr>
        <p:sp>
          <p:nvSpPr>
            <p:cNvPr id="15" name="Rectangle 14"/>
            <p:cNvSpPr/>
            <p:nvPr/>
          </p:nvSpPr>
          <p:spPr>
            <a:xfrm>
              <a:off x="5294717" y="4266557"/>
              <a:ext cx="85736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Activity 4: Listen and circle.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0285" y="3775836"/>
              <a:ext cx="1420491" cy="1627773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5190117" y="4170622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20285" y="4887930"/>
            <a:ext cx="10689324" cy="1627773"/>
            <a:chOff x="3720285" y="5178945"/>
            <a:chExt cx="10689324" cy="1627773"/>
          </a:xfrm>
        </p:grpSpPr>
        <p:sp>
          <p:nvSpPr>
            <p:cNvPr id="16" name="Rectangle 15"/>
            <p:cNvSpPr/>
            <p:nvPr/>
          </p:nvSpPr>
          <p:spPr>
            <a:xfrm>
              <a:off x="5294717" y="5669666"/>
              <a:ext cx="8060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Activity 5: Read and complete.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0285" y="5178945"/>
              <a:ext cx="1420491" cy="1627773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5121726" y="5573731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20285" y="7985161"/>
            <a:ext cx="10786525" cy="1627773"/>
            <a:chOff x="3720285" y="7985161"/>
            <a:chExt cx="10786525" cy="1627773"/>
          </a:xfrm>
        </p:grpSpPr>
        <p:sp>
          <p:nvSpPr>
            <p:cNvPr id="18" name="Rectangle 17"/>
            <p:cNvSpPr/>
            <p:nvPr/>
          </p:nvSpPr>
          <p:spPr>
            <a:xfrm>
              <a:off x="5294717" y="8475882"/>
              <a:ext cx="62132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Fun corner and Wrap-up.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0285" y="7985161"/>
              <a:ext cx="1420491" cy="1627773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5218927" y="8379947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20285" y="6436545"/>
            <a:ext cx="10806721" cy="1627773"/>
            <a:chOff x="3720285" y="6582054"/>
            <a:chExt cx="10806721" cy="16277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0285" y="6582054"/>
              <a:ext cx="1420491" cy="1627773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5239123" y="6976840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4717" y="7072775"/>
              <a:ext cx="91148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Activity 6: </a:t>
              </a:r>
              <a:r>
                <a:rPr lang="en-US" sz="3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Let’s play.</a:t>
              </a:r>
              <a:endParaRPr lang="en-US" sz="36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2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5218262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 Warm-up and Review.</a:t>
            </a:r>
          </a:p>
        </p:txBody>
      </p:sp>
      <p:pic>
        <p:nvPicPr>
          <p:cNvPr id="21" name="Picture 20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8229600" y="2755327"/>
            <a:ext cx="1828800" cy="1828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93717" y="7083504"/>
            <a:ext cx="91005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Let’s play a game.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010604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57286" y="1435074"/>
            <a:ext cx="13973428" cy="7458092"/>
            <a:chOff x="0" y="0"/>
            <a:chExt cx="4726814" cy="2522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26814" cy="2522861"/>
            </a:xfrm>
            <a:custGeom>
              <a:avLst/>
              <a:gdLst/>
              <a:ahLst/>
              <a:cxnLst/>
              <a:rect l="l" t="t" r="r" b="b"/>
              <a:pathLst>
                <a:path w="4726814" h="2522861">
                  <a:moveTo>
                    <a:pt x="4602354" y="2522861"/>
                  </a:moveTo>
                  <a:lnTo>
                    <a:pt x="124460" y="2522861"/>
                  </a:lnTo>
                  <a:cubicBezTo>
                    <a:pt x="55880" y="2522861"/>
                    <a:pt x="0" y="2466981"/>
                    <a:pt x="0" y="23984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2354" y="0"/>
                  </a:lnTo>
                  <a:cubicBezTo>
                    <a:pt x="4670934" y="0"/>
                    <a:pt x="4726814" y="55880"/>
                    <a:pt x="4726814" y="124460"/>
                  </a:cubicBezTo>
                  <a:lnTo>
                    <a:pt x="4726814" y="2398401"/>
                  </a:lnTo>
                  <a:cubicBezTo>
                    <a:pt x="4726814" y="2466981"/>
                    <a:pt x="4670934" y="2522861"/>
                    <a:pt x="4602354" y="2522861"/>
                  </a:cubicBezTo>
                  <a:close/>
                </a:path>
              </a:pathLst>
            </a:custGeom>
            <a:solidFill>
              <a:srgbClr val="F5F3E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1" y="2374895"/>
            <a:ext cx="10194079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9"/>
              </a:lnSpc>
            </a:pPr>
            <a:r>
              <a:rPr lang="en-US" sz="14499" dirty="0">
                <a:solidFill>
                  <a:srgbClr val="C00000"/>
                </a:solidFill>
                <a:latin typeface="Forte" panose="03060902040502070203" pitchFamily="66" charset="0"/>
              </a:rPr>
              <a:t>QUESTIONS AND ANSWERS </a:t>
            </a:r>
          </a:p>
        </p:txBody>
      </p:sp>
      <p:sp>
        <p:nvSpPr>
          <p:cNvPr id="8" name="Freeform 8"/>
          <p:cNvSpPr/>
          <p:nvPr/>
        </p:nvSpPr>
        <p:spPr>
          <a:xfrm>
            <a:off x="14162256" y="4934996"/>
            <a:ext cx="3712953" cy="5352004"/>
          </a:xfrm>
          <a:custGeom>
            <a:avLst/>
            <a:gdLst/>
            <a:ahLst/>
            <a:cxnLst/>
            <a:rect l="l" t="t" r="r" b="b"/>
            <a:pathLst>
              <a:path w="3712953" h="5352004">
                <a:moveTo>
                  <a:pt x="0" y="0"/>
                </a:moveTo>
                <a:lnTo>
                  <a:pt x="3712952" y="0"/>
                </a:lnTo>
                <a:lnTo>
                  <a:pt x="3712952" y="5352004"/>
                </a:lnTo>
                <a:lnTo>
                  <a:pt x="0" y="5352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027">
            <a:off x="16855245" y="4287024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8" y="0"/>
                </a:lnTo>
                <a:lnTo>
                  <a:pt x="928638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0195">
            <a:off x="538296" y="4495528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9" y="0"/>
                </a:lnTo>
                <a:lnTo>
                  <a:pt x="928639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7884" y="5759714"/>
            <a:ext cx="3780284" cy="4527286"/>
          </a:xfrm>
          <a:custGeom>
            <a:avLst/>
            <a:gdLst/>
            <a:ahLst/>
            <a:cxnLst/>
            <a:rect l="l" t="t" r="r" b="b"/>
            <a:pathLst>
              <a:path w="3780284" h="4527286">
                <a:moveTo>
                  <a:pt x="0" y="0"/>
                </a:moveTo>
                <a:lnTo>
                  <a:pt x="3780284" y="0"/>
                </a:lnTo>
                <a:lnTo>
                  <a:pt x="3780284" y="4527286"/>
                </a:lnTo>
                <a:lnTo>
                  <a:pt x="0" y="4527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71347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0" y="0"/>
                </a:moveTo>
                <a:lnTo>
                  <a:pt x="1291684" y="0"/>
                </a:lnTo>
                <a:lnTo>
                  <a:pt x="1291684" y="1291684"/>
                </a:lnTo>
                <a:lnTo>
                  <a:pt x="0" y="1291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24969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1291684" y="0"/>
                </a:moveTo>
                <a:lnTo>
                  <a:pt x="0" y="0"/>
                </a:lnTo>
                <a:lnTo>
                  <a:pt x="0" y="1291684"/>
                </a:lnTo>
                <a:lnTo>
                  <a:pt x="1291684" y="1291684"/>
                </a:lnTo>
                <a:lnTo>
                  <a:pt x="12916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090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36128" y="556483"/>
            <a:ext cx="10415744" cy="875081"/>
            <a:chOff x="7232389" y="2175897"/>
            <a:chExt cx="10715510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7232389" y="2175897"/>
              <a:ext cx="10715510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75360" y="2290272"/>
              <a:ext cx="96659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Sydney?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13099" y="8717339"/>
            <a:ext cx="9261801" cy="998161"/>
            <a:chOff x="8051159" y="7669149"/>
            <a:chExt cx="10187982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8051159" y="7669149"/>
              <a:ext cx="10187982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45328" y="7845066"/>
              <a:ext cx="973907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We saw some interesting places.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sp>
        <p:nvSpPr>
          <p:cNvPr id="41" name="Freeform 6"/>
          <p:cNvSpPr/>
          <p:nvPr/>
        </p:nvSpPr>
        <p:spPr>
          <a:xfrm>
            <a:off x="0" y="5957847"/>
            <a:ext cx="3750928" cy="4329153"/>
          </a:xfrm>
          <a:custGeom>
            <a:avLst/>
            <a:gdLst/>
            <a:ahLst/>
            <a:cxnLst/>
            <a:rect l="l" t="t" r="r" b="b"/>
            <a:pathLst>
              <a:path w="1713881" h="2096490">
                <a:moveTo>
                  <a:pt x="0" y="0"/>
                </a:moveTo>
                <a:lnTo>
                  <a:pt x="1713881" y="0"/>
                </a:lnTo>
                <a:lnTo>
                  <a:pt x="1713881" y="2096490"/>
                </a:lnTo>
                <a:lnTo>
                  <a:pt x="0" y="209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"/>
          <p:cNvSpPr/>
          <p:nvPr/>
        </p:nvSpPr>
        <p:spPr>
          <a:xfrm>
            <a:off x="14950018" y="5957847"/>
            <a:ext cx="3337982" cy="4329153"/>
          </a:xfrm>
          <a:custGeom>
            <a:avLst/>
            <a:gdLst/>
            <a:ahLst/>
            <a:cxnLst/>
            <a:rect l="l" t="t" r="r" b="b"/>
            <a:pathLst>
              <a:path w="1525197" h="2096490">
                <a:moveTo>
                  <a:pt x="0" y="0"/>
                </a:moveTo>
                <a:lnTo>
                  <a:pt x="1525196" y="0"/>
                </a:lnTo>
                <a:lnTo>
                  <a:pt x="1525196" y="2096490"/>
                </a:lnTo>
                <a:lnTo>
                  <a:pt x="0" y="2096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969D5-ED9E-4765-9832-79AC1B954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124" y="2400300"/>
            <a:ext cx="6996075" cy="5305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449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0" y="6482868"/>
            <a:ext cx="2438400" cy="3804132"/>
          </a:xfrm>
          <a:custGeom>
            <a:avLst/>
            <a:gdLst/>
            <a:ahLst/>
            <a:cxnLst/>
            <a:rect l="l" t="t" r="r" b="b"/>
            <a:pathLst>
              <a:path w="3609318" h="6346053">
                <a:moveTo>
                  <a:pt x="0" y="0"/>
                </a:moveTo>
                <a:lnTo>
                  <a:pt x="3609318" y="0"/>
                </a:lnTo>
                <a:lnTo>
                  <a:pt x="3609318" y="6346053"/>
                </a:lnTo>
                <a:lnTo>
                  <a:pt x="0" y="6346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59243" y="6482868"/>
            <a:ext cx="3228757" cy="3804132"/>
          </a:xfrm>
          <a:custGeom>
            <a:avLst/>
            <a:gdLst/>
            <a:ahLst/>
            <a:cxnLst/>
            <a:rect l="l" t="t" r="r" b="b"/>
            <a:pathLst>
              <a:path w="3228757" h="3804132">
                <a:moveTo>
                  <a:pt x="0" y="0"/>
                </a:moveTo>
                <a:lnTo>
                  <a:pt x="3228758" y="0"/>
                </a:lnTo>
                <a:lnTo>
                  <a:pt x="3228758" y="3804133"/>
                </a:lnTo>
                <a:lnTo>
                  <a:pt x="0" y="380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3936128" y="556483"/>
            <a:ext cx="10415744" cy="875081"/>
            <a:chOff x="7232389" y="2175897"/>
            <a:chExt cx="10715510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7232389" y="2175897"/>
              <a:ext cx="10715510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68746" y="2290272"/>
              <a:ext cx="1047915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Nha Trang?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64736" y="8717339"/>
            <a:ext cx="6958528" cy="998161"/>
            <a:chOff x="9317959" y="7669149"/>
            <a:chExt cx="7654381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9317959" y="7669149"/>
              <a:ext cx="7654381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033309" y="7845066"/>
              <a:ext cx="616309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We swam in the sea.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sp>
        <p:nvSpPr>
          <p:cNvPr id="26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D6818-1B0D-4FB3-B2B3-9B35C4D9B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720" y="2400300"/>
            <a:ext cx="6687483" cy="5363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9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0" y="6515184"/>
            <a:ext cx="2918443" cy="3771816"/>
          </a:xfrm>
          <a:custGeom>
            <a:avLst/>
            <a:gdLst/>
            <a:ahLst/>
            <a:cxnLst/>
            <a:rect l="l" t="t" r="r" b="b"/>
            <a:pathLst>
              <a:path w="2918443" h="3771816">
                <a:moveTo>
                  <a:pt x="0" y="0"/>
                </a:moveTo>
                <a:lnTo>
                  <a:pt x="2918443" y="0"/>
                </a:lnTo>
                <a:lnTo>
                  <a:pt x="2918443" y="3771816"/>
                </a:lnTo>
                <a:lnTo>
                  <a:pt x="0" y="377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24316" y="4655429"/>
            <a:ext cx="3563684" cy="5631571"/>
          </a:xfrm>
          <a:custGeom>
            <a:avLst/>
            <a:gdLst/>
            <a:ahLst/>
            <a:cxnLst/>
            <a:rect l="l" t="t" r="r" b="b"/>
            <a:pathLst>
              <a:path w="5704522" h="6681724">
                <a:moveTo>
                  <a:pt x="0" y="0"/>
                </a:moveTo>
                <a:lnTo>
                  <a:pt x="5704522" y="0"/>
                </a:lnTo>
                <a:lnTo>
                  <a:pt x="5704522" y="6681723"/>
                </a:lnTo>
                <a:lnTo>
                  <a:pt x="0" y="66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3936128" y="556483"/>
            <a:ext cx="10415744" cy="875081"/>
            <a:chOff x="7232389" y="2175897"/>
            <a:chExt cx="10715510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7232389" y="2175897"/>
              <a:ext cx="10715510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96656" y="2290272"/>
              <a:ext cx="1022333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Thailand?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34091" y="8717339"/>
            <a:ext cx="8419819" cy="998161"/>
            <a:chOff x="8514249" y="7669149"/>
            <a:chExt cx="9261801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8514249" y="7669149"/>
              <a:ext cx="9261801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033309" y="7845066"/>
              <a:ext cx="616309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We bought souvenirs.</a:t>
              </a:r>
            </a:p>
          </p:txBody>
        </p:sp>
      </p:grpSp>
      <p:sp>
        <p:nvSpPr>
          <p:cNvPr id="26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E5D95-7D62-47E7-BBDB-7282D9032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640" y="2400300"/>
            <a:ext cx="6572720" cy="5310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70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3415340" y="556483"/>
            <a:ext cx="11457320" cy="875081"/>
            <a:chOff x="6696612" y="2175897"/>
            <a:chExt cx="11787062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6696612" y="2175897"/>
              <a:ext cx="11787062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78601" y="2290272"/>
              <a:ext cx="110594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Ha Long Bay?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50010" y="8717339"/>
            <a:ext cx="10187981" cy="998161"/>
            <a:chOff x="7541760" y="7669149"/>
            <a:chExt cx="11206779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7541760" y="7669149"/>
              <a:ext cx="11206779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798323" y="7845066"/>
              <a:ext cx="1063307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We took a boat trip around the bay.</a:t>
              </a:r>
            </a:p>
          </p:txBody>
        </p:sp>
      </p:grpSp>
      <p:sp>
        <p:nvSpPr>
          <p:cNvPr id="26" name="Freeform 12"/>
          <p:cNvSpPr/>
          <p:nvPr/>
        </p:nvSpPr>
        <p:spPr>
          <a:xfrm>
            <a:off x="0" y="7386107"/>
            <a:ext cx="2492584" cy="2900893"/>
          </a:xfrm>
          <a:custGeom>
            <a:avLst/>
            <a:gdLst/>
            <a:ahLst/>
            <a:cxnLst/>
            <a:rect l="l" t="t" r="r" b="b"/>
            <a:pathLst>
              <a:path w="1414492" h="2135082">
                <a:moveTo>
                  <a:pt x="0" y="0"/>
                </a:moveTo>
                <a:lnTo>
                  <a:pt x="1414492" y="0"/>
                </a:lnTo>
                <a:lnTo>
                  <a:pt x="1414492" y="2135083"/>
                </a:lnTo>
                <a:lnTo>
                  <a:pt x="0" y="213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14"/>
          <p:cNvSpPr/>
          <p:nvPr/>
        </p:nvSpPr>
        <p:spPr>
          <a:xfrm>
            <a:off x="15522471" y="7031598"/>
            <a:ext cx="2765529" cy="3255402"/>
          </a:xfrm>
          <a:custGeom>
            <a:avLst/>
            <a:gdLst/>
            <a:ahLst/>
            <a:cxnLst/>
            <a:rect l="l" t="t" r="r" b="b"/>
            <a:pathLst>
              <a:path w="1569383" h="2396004">
                <a:moveTo>
                  <a:pt x="0" y="0"/>
                </a:moveTo>
                <a:lnTo>
                  <a:pt x="1569382" y="0"/>
                </a:lnTo>
                <a:lnTo>
                  <a:pt x="1569382" y="2396004"/>
                </a:lnTo>
                <a:lnTo>
                  <a:pt x="0" y="2396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7343F-BFC6-4768-903F-4437C8CB6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179" y="2499943"/>
            <a:ext cx="6563641" cy="528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750</Words>
  <Application>Microsoft Office PowerPoint</Application>
  <PresentationFormat>Custom</PresentationFormat>
  <Paragraphs>86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Bodoni MT Black</vt:lpstr>
      <vt:lpstr>Cooper Black</vt:lpstr>
      <vt:lpstr>Calibri</vt:lpstr>
      <vt:lpstr>Arial</vt:lpstr>
      <vt:lpstr>Broadway</vt:lpstr>
      <vt:lpstr>Forte</vt:lpstr>
      <vt:lpstr>Cascadia Code</vt:lpstr>
      <vt:lpstr>Segoe UI Black</vt:lpstr>
      <vt:lpstr>Berlin Sans FB Demi</vt:lpstr>
      <vt:lpstr>Comic Sans MS</vt:lpstr>
      <vt:lpstr>Gloucester MT Extra Condensed</vt:lpstr>
      <vt:lpstr>OCR A Extended</vt:lpstr>
      <vt:lpstr>Bauhaus 93</vt:lpstr>
      <vt:lpstr>Cascadia Mono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PLAN 1</dc:title>
  <dc:creator>ASUS</dc:creator>
  <cp:lastModifiedBy>Trần Hà Anh</cp:lastModifiedBy>
  <cp:revision>352</cp:revision>
  <dcterms:created xsi:type="dcterms:W3CDTF">2006-08-16T00:00:00Z</dcterms:created>
  <dcterms:modified xsi:type="dcterms:W3CDTF">2024-08-28T02:54:57Z</dcterms:modified>
  <dc:identifier>DAF4pmA5fIc</dc:identifier>
</cp:coreProperties>
</file>