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3" r:id="rId3"/>
    <p:sldMasterId id="2147483685" r:id="rId4"/>
    <p:sldMasterId id="2147483722" r:id="rId5"/>
  </p:sldMasterIdLst>
  <p:notesMasterIdLst>
    <p:notesMasterId r:id="rId25"/>
  </p:notesMasterIdLst>
  <p:sldIdLst>
    <p:sldId id="378" r:id="rId6"/>
    <p:sldId id="316" r:id="rId7"/>
    <p:sldId id="638" r:id="rId8"/>
    <p:sldId id="416" r:id="rId9"/>
    <p:sldId id="418" r:id="rId10"/>
    <p:sldId id="643" r:id="rId11"/>
    <p:sldId id="648" r:id="rId12"/>
    <p:sldId id="639" r:id="rId13"/>
    <p:sldId id="422" r:id="rId14"/>
    <p:sldId id="640" r:id="rId15"/>
    <p:sldId id="427" r:id="rId16"/>
    <p:sldId id="414" r:id="rId17"/>
    <p:sldId id="415" r:id="rId18"/>
    <p:sldId id="644" r:id="rId19"/>
    <p:sldId id="432" r:id="rId20"/>
    <p:sldId id="645" r:id="rId21"/>
    <p:sldId id="646" r:id="rId22"/>
    <p:sldId id="647" r:id="rId23"/>
    <p:sldId id="26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65" autoAdjust="0"/>
    <p:restoredTop sz="94660"/>
  </p:normalViewPr>
  <p:slideViewPr>
    <p:cSldViewPr snapToGrid="0">
      <p:cViewPr varScale="1">
        <p:scale>
          <a:sx n="85" d="100"/>
          <a:sy n="85" d="100"/>
        </p:scale>
        <p:origin x="1488" y="84"/>
      </p:cViewPr>
      <p:guideLst>
        <p:guide orient="horz" pos="2159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82B3CE-4B46-473B-9C95-D0D84A13758B}" type="datetimeFigureOut">
              <a:rPr lang="en-US" smtClean="0"/>
              <a:t>7/8/2023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ACEFB-C7C0-4BEC-BCFF-0419A0FF987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8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7/8/2023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7/8/2023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7/8/2023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7/8/2023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7/8/2023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7/8/2023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7/8/2023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7/8/2023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7/8/2023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7/8/2023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7/8/2023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035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9007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803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803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8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323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6369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2190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895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2457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08848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32020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8181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3980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97848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80076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684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/>
              <a:t>7/8/2023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9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96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9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73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132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1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25.sv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4.png"/><Relationship Id="rId11" Type="http://schemas.openxmlformats.org/officeDocument/2006/relationships/image" Target="../media/image31.jpeg"/><Relationship Id="rId5" Type="http://schemas.openxmlformats.org/officeDocument/2006/relationships/image" Target="../media/image28.svg"/><Relationship Id="rId10" Type="http://schemas.openxmlformats.org/officeDocument/2006/relationships/image" Target="../media/image15.png"/><Relationship Id="rId4" Type="http://schemas.openxmlformats.org/officeDocument/2006/relationships/image" Target="../media/image27.png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1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8.svg"/><Relationship Id="rId7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9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Relationship Id="rId9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1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4.png"/><Relationship Id="rId3" Type="http://schemas.openxmlformats.org/officeDocument/2006/relationships/slideLayout" Target="../slideLayouts/slideLayout53.xml"/><Relationship Id="rId7" Type="http://schemas.openxmlformats.org/officeDocument/2006/relationships/image" Target="../media/image39.svg"/><Relationship Id="rId12" Type="http://schemas.openxmlformats.org/officeDocument/2006/relationships/image" Target="../media/image43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8.png"/><Relationship Id="rId11" Type="http://schemas.openxmlformats.org/officeDocument/2006/relationships/image" Target="../media/image3.png"/><Relationship Id="rId5" Type="http://schemas.openxmlformats.org/officeDocument/2006/relationships/image" Target="../media/image37.sv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svg"/><Relationship Id="rId14" Type="http://schemas.openxmlformats.org/officeDocument/2006/relationships/image" Target="../media/image4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7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5749925"/>
            <a:ext cx="6661150" cy="1108075"/>
          </a:xfrm>
          <a:prstGeom prst="rect">
            <a:avLst/>
          </a:prstGeom>
        </p:spPr>
      </p:pic>
      <p:pic>
        <p:nvPicPr>
          <p:cNvPr id="1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6661150" y="5809615"/>
            <a:ext cx="5403850" cy="1048385"/>
          </a:xfrm>
          <a:prstGeom prst="rect">
            <a:avLst/>
          </a:prstGeom>
        </p:spPr>
      </p:pic>
      <p:pic>
        <p:nvPicPr>
          <p:cNvPr id="9" name="Picture 9"/>
          <p:cNvPicPr>
            <a:picLocks noGrp="1" noChangeAspect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0" y="0"/>
            <a:ext cx="2364105" cy="2101215"/>
          </a:xfrm>
          <a:prstGeom prst="rect">
            <a:avLst/>
          </a:prstGeom>
        </p:spPr>
      </p:pic>
      <p:pic>
        <p:nvPicPr>
          <p:cNvPr id="4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10092267" y="0"/>
            <a:ext cx="2212542" cy="2370667"/>
          </a:xfrm>
          <a:prstGeom prst="rect">
            <a:avLst/>
          </a:prstGeom>
        </p:spPr>
      </p:pic>
      <p:sp>
        <p:nvSpPr>
          <p:cNvPr id="8" name="Rectangles 7"/>
          <p:cNvSpPr/>
          <p:nvPr/>
        </p:nvSpPr>
        <p:spPr>
          <a:xfrm>
            <a:off x="3520439" y="2675147"/>
            <a:ext cx="5544820" cy="193802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 ÂM NHẠC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LỚP: </a:t>
            </a:r>
            <a:r>
              <a:rPr lang="vi-VN" altLang="en-US" sz="44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altLang="vi-VN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13"/>
          <p:cNvSpPr txBox="1"/>
          <p:nvPr/>
        </p:nvSpPr>
        <p:spPr>
          <a:xfrm>
            <a:off x="2702067" y="5196516"/>
            <a:ext cx="6955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 viên:</a:t>
            </a:r>
          </a:p>
        </p:txBody>
      </p:sp>
      <p:pic>
        <p:nvPicPr>
          <p:cNvPr id="5" name="vaorunghoa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85685" y="595776"/>
            <a:ext cx="619125" cy="619125"/>
          </a:xfrm>
          <a:prstGeom prst="rect">
            <a:avLst/>
          </a:prstGeom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21CA12AC-8FC5-0CC1-515B-3CB68FE91E1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622844" y="3782762"/>
            <a:ext cx="1511657" cy="3085015"/>
          </a:xfrm>
          <a:prstGeom prst="rect">
            <a:avLst/>
          </a:prstGeom>
        </p:spPr>
      </p:pic>
      <p:sp>
        <p:nvSpPr>
          <p:cNvPr id="3" name="TextBox 13">
            <a:extLst>
              <a:ext uri="{FF2B5EF4-FFF2-40B4-BE49-F238E27FC236}">
                <a16:creationId xmlns:a16="http://schemas.microsoft.com/office/drawing/2014/main" id="{89FDE398-345C-7587-7CFF-3BD0AC45E898}"/>
              </a:ext>
            </a:extLst>
          </p:cNvPr>
          <p:cNvSpPr txBox="1"/>
          <p:nvPr/>
        </p:nvSpPr>
        <p:spPr>
          <a:xfrm>
            <a:off x="1810544" y="189170"/>
            <a:ext cx="89646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PHÒNG GIÁO DỤC VÀ ĐÀO TẠO THỊ XÃ …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…..</a:t>
            </a:r>
          </a:p>
        </p:txBody>
      </p:sp>
      <p:sp>
        <p:nvSpPr>
          <p:cNvPr id="6" name="Rectangles 7">
            <a:extLst>
              <a:ext uri="{FF2B5EF4-FFF2-40B4-BE49-F238E27FC236}">
                <a16:creationId xmlns:a16="http://schemas.microsoft.com/office/drawing/2014/main" id="{16B9FD28-BBEE-F104-D8AF-722E91D88970}"/>
              </a:ext>
            </a:extLst>
          </p:cNvPr>
          <p:cNvSpPr/>
          <p:nvPr/>
        </p:nvSpPr>
        <p:spPr>
          <a:xfrm>
            <a:off x="1032229" y="1381971"/>
            <a:ext cx="10295466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 MỪNG THẦY CÔ VỀ DỰ GIỜ 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35" descr="Not 7">
            <a:extLst>
              <a:ext uri="{FF2B5EF4-FFF2-40B4-BE49-F238E27FC236}">
                <a16:creationId xmlns:a16="http://schemas.microsoft.com/office/drawing/2014/main" id="{E7CB85A1-A23B-547B-C95C-FE959F8B5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64305" y="978111"/>
            <a:ext cx="681355" cy="1419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5" showWhenStopped="0"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667FBDB5-41AC-42B5-D52C-AEF7D73D74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48189"/>
            <a:ext cx="12192000" cy="52098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EAA5A9-C1F4-9478-D139-D3D4D27483E3}"/>
              </a:ext>
            </a:extLst>
          </p:cNvPr>
          <p:cNvSpPr txBox="1"/>
          <p:nvPr/>
        </p:nvSpPr>
        <p:spPr>
          <a:xfrm>
            <a:off x="1467485" y="0"/>
            <a:ext cx="6522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gian xanh</a:t>
            </a:r>
            <a:endParaRPr lang="vi-VN" alt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B0B8861-3D39-0FDC-BA55-D74D72E3DAEF}"/>
              </a:ext>
            </a:extLst>
          </p:cNvPr>
          <p:cNvSpPr txBox="1"/>
          <p:nvPr/>
        </p:nvSpPr>
        <p:spPr>
          <a:xfrm>
            <a:off x="7153311" y="384720"/>
            <a:ext cx="63322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Sáng tác: Nguyễn Đức Hiệt</a:t>
            </a:r>
            <a:endParaRPr lang="en-US" sz="2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8" name="Không Gian Xanh - Trà My - Chung kết Thiên Sứ Xanh">
            <a:hlinkClick r:id="" action="ppaction://media"/>
            <a:extLst>
              <a:ext uri="{FF2B5EF4-FFF2-40B4-BE49-F238E27FC236}">
                <a16:creationId xmlns:a16="http://schemas.microsoft.com/office/drawing/2014/main" id="{F8BE21F5-7CEA-F5D9-3E38-C7F6B58652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3185" y="351745"/>
            <a:ext cx="609600" cy="60960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137AC862-9A1A-F0F3-0E56-21D9C8072373}"/>
              </a:ext>
            </a:extLst>
          </p:cNvPr>
          <p:cNvSpPr txBox="1"/>
          <p:nvPr/>
        </p:nvSpPr>
        <p:spPr>
          <a:xfrm>
            <a:off x="213007" y="1180874"/>
            <a:ext cx="63322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Nghe nhạc kết hợp vận động</a:t>
            </a:r>
            <a:endParaRPr lang="en-US" sz="2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241491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809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  <p:bldP spid="6" grpId="1"/>
      <p:bldP spid="7" grpId="0"/>
      <p:bldP spid="7" grpId="1"/>
      <p:bldP spid="10" grpId="0"/>
      <p:bldP spid="1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flipH="1">
            <a:off x="0" y="635"/>
            <a:ext cx="8181975" cy="6857365"/>
          </a:xfrm>
          <a:prstGeom prst="rect">
            <a:avLst/>
          </a:prstGeom>
        </p:spPr>
      </p:pic>
      <p:sp>
        <p:nvSpPr>
          <p:cNvPr id="5" name="Rectangle 7"/>
          <p:cNvSpPr/>
          <p:nvPr/>
        </p:nvSpPr>
        <p:spPr>
          <a:xfrm>
            <a:off x="4638040" y="1685290"/>
            <a:ext cx="4807585" cy="1223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 TẬP BÀI HÁT :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Hạt mưa kể chuyện</a:t>
            </a:r>
          </a:p>
        </p:txBody>
      </p:sp>
      <p:grpSp>
        <p:nvGrpSpPr>
          <p:cNvPr id="10255" name="Group 34"/>
          <p:cNvGrpSpPr/>
          <p:nvPr/>
        </p:nvGrpSpPr>
        <p:grpSpPr bwMode="auto">
          <a:xfrm>
            <a:off x="-139065" y="5740400"/>
            <a:ext cx="12489180" cy="1066800"/>
            <a:chOff x="0" y="4003"/>
            <a:chExt cx="5511" cy="317"/>
          </a:xfrm>
        </p:grpSpPr>
        <p:sp>
          <p:nvSpPr>
            <p:cNvPr id="10264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0" name="Rectangle 7"/>
          <p:cNvSpPr/>
          <p:nvPr/>
        </p:nvSpPr>
        <p:spPr>
          <a:xfrm>
            <a:off x="4877979" y="2975657"/>
            <a:ext cx="6096000" cy="3906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Huỳnh</a:t>
            </a:r>
            <a:r>
              <a:rPr lang="en-US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endParaRPr lang="en-US" i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AF393E-3FAE-79B6-C293-7B1259542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602369" y="3366277"/>
            <a:ext cx="2058220" cy="32404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10" grpId="0"/>
      <p:bldP spid="1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D714F437-9B89-B814-8E7E-4484E742A0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792453"/>
            <a:ext cx="11887200" cy="6014063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51AB3539-6635-AD49-3E86-7BB2EA8AEAAA}"/>
              </a:ext>
            </a:extLst>
          </p:cNvPr>
          <p:cNvSpPr txBox="1"/>
          <p:nvPr/>
        </p:nvSpPr>
        <p:spPr>
          <a:xfrm>
            <a:off x="4419601" y="224812"/>
            <a:ext cx="2543519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33" b="1" dirty="0">
                <a:solidFill>
                  <a:srgbClr val="FF0000"/>
                </a:solidFill>
                <a:latin typeface="+mj-lt"/>
              </a:rPr>
              <a:t>Hạt mưa kể chuyện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DD20AFA9-C727-3D55-B55E-8F62E88DAAD9}"/>
              </a:ext>
            </a:extLst>
          </p:cNvPr>
          <p:cNvSpPr txBox="1"/>
          <p:nvPr/>
        </p:nvSpPr>
        <p:spPr>
          <a:xfrm>
            <a:off x="8382000" y="537371"/>
            <a:ext cx="421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600" b="1" i="1" dirty="0">
                <a:solidFill>
                  <a:srgbClr val="002060"/>
                </a:solidFill>
                <a:latin typeface="+mj-lt"/>
              </a:rPr>
              <a:t>Nhạc và lời: Huỳnh Ngọc La Sơn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41828B5-B63E-12C2-78EF-DB32DCE4ACA8}"/>
              </a:ext>
            </a:extLst>
          </p:cNvPr>
          <p:cNvSpPr txBox="1"/>
          <p:nvPr/>
        </p:nvSpPr>
        <p:spPr>
          <a:xfrm>
            <a:off x="2235200" y="1247577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 i="1" dirty="0">
                <a:solidFill>
                  <a:srgbClr val="002060"/>
                </a:solidFill>
                <a:latin typeface="+mj-lt"/>
              </a:rPr>
              <a:t>Hạt         mưa           kể    chuyện       gì                       tí          tách          tí   tách      mưa          rơi</a:t>
            </a:r>
            <a:r>
              <a:rPr lang="vi-VN" sz="1200" i="1" dirty="0">
                <a:solidFill>
                  <a:srgbClr val="002060"/>
                </a:solidFill>
                <a:latin typeface="+mj-lt"/>
              </a:rPr>
              <a:t>.                           Mưa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D99FD051-DA1C-0D04-C7F4-58652FAC6E8A}"/>
              </a:ext>
            </a:extLst>
          </p:cNvPr>
          <p:cNvSpPr txBox="1"/>
          <p:nvPr/>
        </p:nvSpPr>
        <p:spPr>
          <a:xfrm>
            <a:off x="1270000" y="1869807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 i="1" dirty="0">
                <a:solidFill>
                  <a:srgbClr val="002060"/>
                </a:solidFill>
                <a:latin typeface="+mj-lt"/>
              </a:rPr>
              <a:t> đi              qua    đồng      ruộng                  cây        lúa             ngả  nghiêng cười                     . Hạt     mưa           kể  chuyện</a:t>
            </a:r>
            <a:endParaRPr lang="vi-VN" sz="1200" i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62EB76F9-DC33-A446-131B-3E19B9827B8A}"/>
              </a:ext>
            </a:extLst>
          </p:cNvPr>
          <p:cNvSpPr txBox="1"/>
          <p:nvPr/>
        </p:nvSpPr>
        <p:spPr>
          <a:xfrm>
            <a:off x="1290917" y="2542925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 i="1" dirty="0">
                <a:solidFill>
                  <a:srgbClr val="002060"/>
                </a:solidFill>
                <a:latin typeface="+mj-lt"/>
              </a:rPr>
              <a:t> gì                      tí         tách         tí  tách       mưa      tuôn,                  êm        </a:t>
            </a:r>
            <a:r>
              <a:rPr lang="vi-VN" sz="1600" i="1" dirty="0" err="1">
                <a:solidFill>
                  <a:srgbClr val="002060"/>
                </a:solidFill>
                <a:latin typeface="+mj-lt"/>
              </a:rPr>
              <a:t>êm</a:t>
            </a:r>
            <a:r>
              <a:rPr lang="vi-VN" sz="1600" i="1" dirty="0">
                <a:solidFill>
                  <a:srgbClr val="002060"/>
                </a:solidFill>
                <a:latin typeface="+mj-lt"/>
              </a:rPr>
              <a:t>         lời    ru       của         mẹ                   bao</a:t>
            </a:r>
            <a:endParaRPr lang="vi-VN" sz="1200" i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C6F16574-8BF0-013E-40D0-89C19F5F2D5A}"/>
              </a:ext>
            </a:extLst>
          </p:cNvPr>
          <p:cNvSpPr txBox="1"/>
          <p:nvPr/>
        </p:nvSpPr>
        <p:spPr>
          <a:xfrm>
            <a:off x="1422400" y="3206284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 i="1" dirty="0">
                <a:solidFill>
                  <a:srgbClr val="002060"/>
                </a:solidFill>
                <a:latin typeface="+mj-lt"/>
              </a:rPr>
              <a:t> la                  như     suối       nguồn.                                                Mưa       qua            dòng sông       lớn                       chảy</a:t>
            </a:r>
            <a:endParaRPr lang="vi-VN" sz="1200" i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C5D6690-C725-02C5-55BA-A7F746EBB1D4}"/>
              </a:ext>
            </a:extLst>
          </p:cNvPr>
          <p:cNvSpPr txBox="1"/>
          <p:nvPr/>
        </p:nvSpPr>
        <p:spPr>
          <a:xfrm>
            <a:off x="1422400" y="3821837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 i="1" dirty="0">
                <a:solidFill>
                  <a:srgbClr val="002060"/>
                </a:solidFill>
                <a:latin typeface="+mj-lt"/>
              </a:rPr>
              <a:t> về        đâu     sông     ơi?                    Mưa       băng         qua      biển       rộng                theo     sóng   nhấp      nhô   thuyền</a:t>
            </a:r>
            <a:endParaRPr lang="vi-VN" sz="1200" i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A59937A4-99D2-99B7-ACE1-7D9AFC729010}"/>
              </a:ext>
            </a:extLst>
          </p:cNvPr>
          <p:cNvSpPr txBox="1"/>
          <p:nvPr/>
        </p:nvSpPr>
        <p:spPr>
          <a:xfrm>
            <a:off x="1422400" y="4437391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 i="1" dirty="0">
                <a:solidFill>
                  <a:srgbClr val="002060"/>
                </a:solidFill>
                <a:latin typeface="+mj-lt"/>
              </a:rPr>
              <a:t>trôi.                                         Mưa     rơi           nhẹ  trên       phố                 theo      nhịp     chân bước   nhanh,              mưa</a:t>
            </a:r>
            <a:endParaRPr lang="vi-VN" sz="1200" i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442DE1FC-F68B-B590-5D47-37170A8A26ED}"/>
              </a:ext>
            </a:extLst>
          </p:cNvPr>
          <p:cNvSpPr txBox="1"/>
          <p:nvPr/>
        </p:nvSpPr>
        <p:spPr>
          <a:xfrm>
            <a:off x="1428377" y="5069379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 i="1" dirty="0">
                <a:solidFill>
                  <a:srgbClr val="002060"/>
                </a:solidFill>
                <a:latin typeface="+mj-lt"/>
              </a:rPr>
              <a:t>ru           ngàn     câu       hát                      hồn     nhiên       như chiếc      lá              xanh.                                                  Hạt</a:t>
            </a:r>
            <a:endParaRPr lang="vi-VN" sz="1200" i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6A5EE36D-2D82-55A0-C5CA-4860C015E942}"/>
              </a:ext>
            </a:extLst>
          </p:cNvPr>
          <p:cNvSpPr txBox="1"/>
          <p:nvPr/>
        </p:nvSpPr>
        <p:spPr>
          <a:xfrm>
            <a:off x="1290917" y="5784647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 i="1" dirty="0">
                <a:solidFill>
                  <a:srgbClr val="002060"/>
                </a:solidFill>
                <a:latin typeface="+mj-lt"/>
              </a:rPr>
              <a:t>mưa               kể        chuyện        gì                              tí            tách             tí     tách        trên           vai                           dừng</a:t>
            </a:r>
            <a:endParaRPr lang="vi-VN" sz="1200" i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E9320C0A-103C-9909-7A1B-8384F0DF7F97}"/>
              </a:ext>
            </a:extLst>
          </p:cNvPr>
          <p:cNvSpPr txBox="1"/>
          <p:nvPr/>
        </p:nvSpPr>
        <p:spPr>
          <a:xfrm>
            <a:off x="1153458" y="6499915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 i="1" dirty="0">
                <a:solidFill>
                  <a:srgbClr val="002060"/>
                </a:solidFill>
                <a:latin typeface="+mj-lt"/>
              </a:rPr>
              <a:t>   chân           bên       lớp          học                      lắng      nghe      tiếng     em         đọc         bài.</a:t>
            </a:r>
            <a:endParaRPr lang="vi-VN" sz="1200" i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A8C6C703-B1C0-0D82-5682-4899EB8F37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-1" y="52295"/>
            <a:ext cx="1478965" cy="846377"/>
          </a:xfrm>
          <a:prstGeom prst="rect">
            <a:avLst/>
          </a:prstGeom>
        </p:spPr>
      </p:pic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CFD4E1F5-BA40-E989-4A11-2F25E6AE69A3}"/>
              </a:ext>
            </a:extLst>
          </p:cNvPr>
          <p:cNvSpPr txBox="1"/>
          <p:nvPr/>
        </p:nvSpPr>
        <p:spPr>
          <a:xfrm>
            <a:off x="1574801" y="62534"/>
            <a:ext cx="2543519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33" b="1" dirty="0">
                <a:solidFill>
                  <a:srgbClr val="002060"/>
                </a:solidFill>
                <a:latin typeface="+mj-lt"/>
              </a:rPr>
              <a:t>Ghép toàn bài</a:t>
            </a:r>
          </a:p>
          <a:p>
            <a:r>
              <a:rPr lang="vi-VN" sz="2133" b="1" dirty="0">
                <a:solidFill>
                  <a:srgbClr val="002060"/>
                </a:solidFill>
                <a:latin typeface="+mj-lt"/>
              </a:rPr>
              <a:t>Cùng nhạc đệm</a:t>
            </a:r>
          </a:p>
        </p:txBody>
      </p:sp>
      <p:pic>
        <p:nvPicPr>
          <p:cNvPr id="17" name="hhh">
            <a:hlinkClick r:id="" action="ppaction://media"/>
            <a:extLst>
              <a:ext uri="{FF2B5EF4-FFF2-40B4-BE49-F238E27FC236}">
                <a16:creationId xmlns:a16="http://schemas.microsoft.com/office/drawing/2014/main" id="{7DFEB0D4-2EF8-A1D0-DCA1-3A8448E877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2494" y="1044377"/>
            <a:ext cx="825431" cy="825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5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10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>
            <a:extLst>
              <a:ext uri="{FF2B5EF4-FFF2-40B4-BE49-F238E27FC236}">
                <a16:creationId xmlns:a16="http://schemas.microsoft.com/office/drawing/2014/main" id="{E4D05A21-C4B2-415B-0754-98CE630D67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0" y="52294"/>
            <a:ext cx="2793591" cy="1598706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800F1581-59D4-1F12-4622-BC218357BA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654981" y="4331976"/>
            <a:ext cx="1742411" cy="2743200"/>
          </a:xfrm>
          <a:prstGeom prst="rect">
            <a:avLst/>
          </a:prstGeom>
        </p:spPr>
      </p:pic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502C0006-9ACA-9684-1103-9EBC0DE5D49D}"/>
              </a:ext>
            </a:extLst>
          </p:cNvPr>
          <p:cNvSpPr txBox="1"/>
          <p:nvPr/>
        </p:nvSpPr>
        <p:spPr>
          <a:xfrm>
            <a:off x="4162081" y="236875"/>
            <a:ext cx="751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2060"/>
                </a:solidFill>
                <a:latin typeface="+mj-lt"/>
              </a:rPr>
              <a:t>HÁT KẾT HỢP GÕ ĐỆM THEO NHỊP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385FA290-CD94-E89E-9171-D4D152CC46DA}"/>
              </a:ext>
            </a:extLst>
          </p:cNvPr>
          <p:cNvSpPr txBox="1"/>
          <p:nvPr/>
        </p:nvSpPr>
        <p:spPr>
          <a:xfrm>
            <a:off x="3149600" y="1577098"/>
            <a:ext cx="1012481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33" b="1" dirty="0">
                <a:solidFill>
                  <a:srgbClr val="FF0000"/>
                </a:solidFill>
                <a:latin typeface="+mj-lt"/>
              </a:rPr>
              <a:t>Câu 1: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5432C43F-CE40-61DD-8387-14D12DFA37D3}"/>
              </a:ext>
            </a:extLst>
          </p:cNvPr>
          <p:cNvSpPr txBox="1"/>
          <p:nvPr/>
        </p:nvSpPr>
        <p:spPr>
          <a:xfrm>
            <a:off x="2489200" y="3258771"/>
            <a:ext cx="9377313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133" i="1" dirty="0">
                <a:solidFill>
                  <a:srgbClr val="002060"/>
                </a:solidFill>
                <a:latin typeface="+mj-lt"/>
              </a:rPr>
              <a:t>Hạt        mưa     kể  chuyện     gì                   tí        tách       tí tách      mưa     rơi.</a:t>
            </a:r>
          </a:p>
        </p:txBody>
      </p:sp>
      <p:pic>
        <p:nvPicPr>
          <p:cNvPr id="23" name="Hình ảnh 22">
            <a:extLst>
              <a:ext uri="{FF2B5EF4-FFF2-40B4-BE49-F238E27FC236}">
                <a16:creationId xmlns:a16="http://schemas.microsoft.com/office/drawing/2014/main" id="{F8826D58-5E27-C372-5289-5305C47704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3074" y="2247262"/>
            <a:ext cx="10253705" cy="1024892"/>
          </a:xfrm>
          <a:prstGeom prst="rect">
            <a:avLst/>
          </a:prstGeom>
        </p:spPr>
      </p:pic>
      <p:sp>
        <p:nvSpPr>
          <p:cNvPr id="2" name="Freeform 3">
            <a:extLst>
              <a:ext uri="{FF2B5EF4-FFF2-40B4-BE49-F238E27FC236}">
                <a16:creationId xmlns:a16="http://schemas.microsoft.com/office/drawing/2014/main" id="{13A99258-9F52-5CCF-0047-716859CF0231}"/>
              </a:ext>
            </a:extLst>
          </p:cNvPr>
          <p:cNvSpPr/>
          <p:nvPr/>
        </p:nvSpPr>
        <p:spPr>
          <a:xfrm>
            <a:off x="-1270000" y="5870298"/>
            <a:ext cx="7837705" cy="3399833"/>
          </a:xfrm>
          <a:custGeom>
            <a:avLst/>
            <a:gdLst/>
            <a:ahLst/>
            <a:cxnLst/>
            <a:rect l="l" t="t" r="r" b="b"/>
            <a:pathLst>
              <a:path w="10254318" h="6622580">
                <a:moveTo>
                  <a:pt x="0" y="0"/>
                </a:moveTo>
                <a:lnTo>
                  <a:pt x="10254318" y="0"/>
                </a:lnTo>
                <a:lnTo>
                  <a:pt x="10254318" y="6622580"/>
                </a:lnTo>
                <a:lnTo>
                  <a:pt x="0" y="662258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649BFC1A-F18A-8374-C0C7-0B8B717EC24B}"/>
              </a:ext>
            </a:extLst>
          </p:cNvPr>
          <p:cNvSpPr/>
          <p:nvPr/>
        </p:nvSpPr>
        <p:spPr>
          <a:xfrm>
            <a:off x="5334000" y="5791535"/>
            <a:ext cx="8196390" cy="3399833"/>
          </a:xfrm>
          <a:custGeom>
            <a:avLst/>
            <a:gdLst/>
            <a:ahLst/>
            <a:cxnLst/>
            <a:rect l="l" t="t" r="r" b="b"/>
            <a:pathLst>
              <a:path w="10254318" h="6622580">
                <a:moveTo>
                  <a:pt x="0" y="0"/>
                </a:moveTo>
                <a:lnTo>
                  <a:pt x="10254318" y="0"/>
                </a:lnTo>
                <a:lnTo>
                  <a:pt x="10254318" y="6622580"/>
                </a:lnTo>
                <a:lnTo>
                  <a:pt x="0" y="662258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id="{143D8D75-708A-CCC2-2538-AE5A0BA4C2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769600" y="1114208"/>
            <a:ext cx="756587" cy="756587"/>
          </a:xfrm>
          <a:prstGeom prst="rect">
            <a:avLst/>
          </a:prstGeom>
        </p:spPr>
      </p:pic>
      <p:pic>
        <p:nvPicPr>
          <p:cNvPr id="5" name="Content Placeholder 3" descr="mặt phách">
            <a:extLst>
              <a:ext uri="{FF2B5EF4-FFF2-40B4-BE49-F238E27FC236}">
                <a16:creationId xmlns:a16="http://schemas.microsoft.com/office/drawing/2014/main" id="{DFEA5FCF-A9D6-642C-5B8B-17B41367CF98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32625" y="3753606"/>
            <a:ext cx="64643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Content Placeholder 3" descr="mặt phách">
            <a:extLst>
              <a:ext uri="{FF2B5EF4-FFF2-40B4-BE49-F238E27FC236}">
                <a16:creationId xmlns:a16="http://schemas.microsoft.com/office/drawing/2014/main" id="{BB1EBB74-5D59-C400-696B-BFFA68B0F8FE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23497" y="3729325"/>
            <a:ext cx="64643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Content Placeholder 3" descr="mặt phách">
            <a:extLst>
              <a:ext uri="{FF2B5EF4-FFF2-40B4-BE49-F238E27FC236}">
                <a16:creationId xmlns:a16="http://schemas.microsoft.com/office/drawing/2014/main" id="{B46F0FB6-A23A-58B7-565E-35F1C8985B0F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82198" y="3788363"/>
            <a:ext cx="64643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Content Placeholder 3" descr="mặt phách">
            <a:extLst>
              <a:ext uri="{FF2B5EF4-FFF2-40B4-BE49-F238E27FC236}">
                <a16:creationId xmlns:a16="http://schemas.microsoft.com/office/drawing/2014/main" id="{0B7D53E9-6DA0-8A7D-50FE-2F3C595B459B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19502" y="3766059"/>
            <a:ext cx="646430" cy="4953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475068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1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7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D714F437-9B89-B814-8E7E-4484E742A0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792453"/>
            <a:ext cx="11887200" cy="6014063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51AB3539-6635-AD49-3E86-7BB2EA8AEAAA}"/>
              </a:ext>
            </a:extLst>
          </p:cNvPr>
          <p:cNvSpPr txBox="1"/>
          <p:nvPr/>
        </p:nvSpPr>
        <p:spPr>
          <a:xfrm>
            <a:off x="5078241" y="201137"/>
            <a:ext cx="2543519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33" b="1" dirty="0">
                <a:solidFill>
                  <a:srgbClr val="FF0000"/>
                </a:solidFill>
                <a:latin typeface="+mj-lt"/>
              </a:rPr>
              <a:t>Hạt mưa kể chuyện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DD20AFA9-C727-3D55-B55E-8F62E88DAAD9}"/>
              </a:ext>
            </a:extLst>
          </p:cNvPr>
          <p:cNvSpPr txBox="1"/>
          <p:nvPr/>
        </p:nvSpPr>
        <p:spPr>
          <a:xfrm>
            <a:off x="8382000" y="537371"/>
            <a:ext cx="421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600" b="1" i="1" dirty="0">
                <a:solidFill>
                  <a:srgbClr val="002060"/>
                </a:solidFill>
                <a:latin typeface="+mj-lt"/>
              </a:rPr>
              <a:t>Nhạc và lời: Huỳnh Ngọc La Sơn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41828B5-B63E-12C2-78EF-DB32DCE4ACA8}"/>
              </a:ext>
            </a:extLst>
          </p:cNvPr>
          <p:cNvSpPr txBox="1"/>
          <p:nvPr/>
        </p:nvSpPr>
        <p:spPr>
          <a:xfrm>
            <a:off x="2235200" y="1247577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 i="1" dirty="0">
                <a:solidFill>
                  <a:srgbClr val="002060"/>
                </a:solidFill>
                <a:latin typeface="+mj-lt"/>
              </a:rPr>
              <a:t>Hạt         mưa           kể    chuyện       gì                       tí          tách          tí   tách      mưa          rơi</a:t>
            </a:r>
            <a:r>
              <a:rPr lang="vi-VN" sz="1200" i="1" dirty="0">
                <a:solidFill>
                  <a:srgbClr val="002060"/>
                </a:solidFill>
                <a:latin typeface="+mj-lt"/>
              </a:rPr>
              <a:t>.                           Mưa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D99FD051-DA1C-0D04-C7F4-58652FAC6E8A}"/>
              </a:ext>
            </a:extLst>
          </p:cNvPr>
          <p:cNvSpPr txBox="1"/>
          <p:nvPr/>
        </p:nvSpPr>
        <p:spPr>
          <a:xfrm>
            <a:off x="1270000" y="1869807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 i="1" dirty="0">
                <a:solidFill>
                  <a:srgbClr val="002060"/>
                </a:solidFill>
                <a:latin typeface="+mj-lt"/>
              </a:rPr>
              <a:t> đi              qua    đồng      ruộng                  cây        lúa             ngả  nghiêng cười                     . Hạt     mưa           kể  chuyện</a:t>
            </a:r>
            <a:endParaRPr lang="vi-VN" sz="1200" i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62EB76F9-DC33-A446-131B-3E19B9827B8A}"/>
              </a:ext>
            </a:extLst>
          </p:cNvPr>
          <p:cNvSpPr txBox="1"/>
          <p:nvPr/>
        </p:nvSpPr>
        <p:spPr>
          <a:xfrm>
            <a:off x="1290917" y="2542925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 i="1" dirty="0">
                <a:solidFill>
                  <a:srgbClr val="002060"/>
                </a:solidFill>
                <a:latin typeface="+mj-lt"/>
              </a:rPr>
              <a:t> gì                      tí         tách         tí  tách       mưa      tuôn,                  êm        </a:t>
            </a:r>
            <a:r>
              <a:rPr lang="vi-VN" sz="1600" i="1" dirty="0" err="1">
                <a:solidFill>
                  <a:srgbClr val="002060"/>
                </a:solidFill>
                <a:latin typeface="+mj-lt"/>
              </a:rPr>
              <a:t>êm</a:t>
            </a:r>
            <a:r>
              <a:rPr lang="vi-VN" sz="1600" i="1" dirty="0">
                <a:solidFill>
                  <a:srgbClr val="002060"/>
                </a:solidFill>
                <a:latin typeface="+mj-lt"/>
              </a:rPr>
              <a:t>         lời    ru       của         mẹ                   bao</a:t>
            </a:r>
            <a:endParaRPr lang="vi-VN" sz="1200" i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C6F16574-8BF0-013E-40D0-89C19F5F2D5A}"/>
              </a:ext>
            </a:extLst>
          </p:cNvPr>
          <p:cNvSpPr txBox="1"/>
          <p:nvPr/>
        </p:nvSpPr>
        <p:spPr>
          <a:xfrm>
            <a:off x="1422400" y="3206284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 i="1" dirty="0">
                <a:solidFill>
                  <a:srgbClr val="002060"/>
                </a:solidFill>
                <a:latin typeface="+mj-lt"/>
              </a:rPr>
              <a:t> la                  như     suối       nguồn.                                                Mưa       qua            dòng sông       lớn                       chảy</a:t>
            </a:r>
            <a:endParaRPr lang="vi-VN" sz="1200" i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C5D6690-C725-02C5-55BA-A7F746EBB1D4}"/>
              </a:ext>
            </a:extLst>
          </p:cNvPr>
          <p:cNvSpPr txBox="1"/>
          <p:nvPr/>
        </p:nvSpPr>
        <p:spPr>
          <a:xfrm>
            <a:off x="1422400" y="3821837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 i="1" dirty="0">
                <a:solidFill>
                  <a:srgbClr val="002060"/>
                </a:solidFill>
                <a:latin typeface="+mj-lt"/>
              </a:rPr>
              <a:t> về        đâu     sông     ơi?                    Mưa       băng         qua      biển       rộng                theo     sóng   nhấp      nhô   thuyền</a:t>
            </a:r>
            <a:endParaRPr lang="vi-VN" sz="1200" i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A59937A4-99D2-99B7-ACE1-7D9AFC729010}"/>
              </a:ext>
            </a:extLst>
          </p:cNvPr>
          <p:cNvSpPr txBox="1"/>
          <p:nvPr/>
        </p:nvSpPr>
        <p:spPr>
          <a:xfrm>
            <a:off x="1422400" y="4437391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 i="1" dirty="0">
                <a:solidFill>
                  <a:srgbClr val="002060"/>
                </a:solidFill>
                <a:latin typeface="+mj-lt"/>
              </a:rPr>
              <a:t>trôi.                                         Mưa     rơi           nhẹ  trên       phố                 theo      nhịp     chân bước   nhanh,              mưa</a:t>
            </a:r>
            <a:endParaRPr lang="vi-VN" sz="1200" i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442DE1FC-F68B-B590-5D47-37170A8A26ED}"/>
              </a:ext>
            </a:extLst>
          </p:cNvPr>
          <p:cNvSpPr txBox="1"/>
          <p:nvPr/>
        </p:nvSpPr>
        <p:spPr>
          <a:xfrm>
            <a:off x="1428377" y="5069379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 i="1" dirty="0">
                <a:solidFill>
                  <a:srgbClr val="002060"/>
                </a:solidFill>
                <a:latin typeface="+mj-lt"/>
              </a:rPr>
              <a:t>ru           ngàn     câu       hát                      hồn     nhiên       như chiếc      lá              xanh.                                                  Hạt</a:t>
            </a:r>
            <a:endParaRPr lang="vi-VN" sz="1200" i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6A5EE36D-2D82-55A0-C5CA-4860C015E942}"/>
              </a:ext>
            </a:extLst>
          </p:cNvPr>
          <p:cNvSpPr txBox="1"/>
          <p:nvPr/>
        </p:nvSpPr>
        <p:spPr>
          <a:xfrm>
            <a:off x="1290917" y="5784647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 i="1" dirty="0">
                <a:solidFill>
                  <a:srgbClr val="002060"/>
                </a:solidFill>
                <a:latin typeface="+mj-lt"/>
              </a:rPr>
              <a:t>mưa               kể        chuyện        gì                              tí            tách             tí     tách        trên           vai                           dừng</a:t>
            </a:r>
            <a:endParaRPr lang="vi-VN" sz="1200" i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E9320C0A-103C-9909-7A1B-8384F0DF7F97}"/>
              </a:ext>
            </a:extLst>
          </p:cNvPr>
          <p:cNvSpPr txBox="1"/>
          <p:nvPr/>
        </p:nvSpPr>
        <p:spPr>
          <a:xfrm>
            <a:off x="1153458" y="6499915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 i="1" dirty="0">
                <a:solidFill>
                  <a:srgbClr val="002060"/>
                </a:solidFill>
                <a:latin typeface="+mj-lt"/>
              </a:rPr>
              <a:t>   chân           bên       lớp          học                      lắng      nghe      tiếng     em         đọc         bài.</a:t>
            </a:r>
            <a:endParaRPr lang="vi-VN" sz="1200" i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A8C6C703-B1C0-0D82-5682-4899EB8F37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-1" y="52295"/>
            <a:ext cx="1478965" cy="846377"/>
          </a:xfrm>
          <a:prstGeom prst="rect">
            <a:avLst/>
          </a:prstGeom>
        </p:spPr>
      </p:pic>
      <p:pic>
        <p:nvPicPr>
          <p:cNvPr id="17" name="hhh">
            <a:hlinkClick r:id="" action="ppaction://media"/>
            <a:extLst>
              <a:ext uri="{FF2B5EF4-FFF2-40B4-BE49-F238E27FC236}">
                <a16:creationId xmlns:a16="http://schemas.microsoft.com/office/drawing/2014/main" id="{7DFEB0D4-2EF8-A1D0-DCA1-3A8448E877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2494" y="1044377"/>
            <a:ext cx="825431" cy="825431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58BCF494-3E31-20CC-78D9-F4E83BFF04AB}"/>
              </a:ext>
            </a:extLst>
          </p:cNvPr>
          <p:cNvSpPr txBox="1"/>
          <p:nvPr/>
        </p:nvSpPr>
        <p:spPr>
          <a:xfrm>
            <a:off x="-908423" y="70838"/>
            <a:ext cx="7518400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133" b="1" dirty="0">
                <a:solidFill>
                  <a:srgbClr val="002060"/>
                </a:solidFill>
                <a:latin typeface="+mj-lt"/>
              </a:rPr>
              <a:t>HÁT KẾT HỢP </a:t>
            </a:r>
          </a:p>
          <a:p>
            <a:pPr algn="ctr"/>
            <a:r>
              <a:rPr lang="vi-VN" sz="2133" b="1" dirty="0">
                <a:solidFill>
                  <a:srgbClr val="002060"/>
                </a:solidFill>
                <a:latin typeface="+mj-lt"/>
              </a:rPr>
              <a:t>GÕ ĐỆM THEO NHỊP</a:t>
            </a:r>
          </a:p>
        </p:txBody>
      </p:sp>
    </p:spTree>
    <p:extLst>
      <p:ext uri="{BB962C8B-B14F-4D97-AF65-F5344CB8AC3E}">
        <p14:creationId xmlns:p14="http://schemas.microsoft.com/office/powerpoint/2010/main" val="616020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10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3880" y="5514105"/>
            <a:ext cx="246057" cy="197266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79525" y="1741170"/>
            <a:ext cx="739013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>
            <a:lvl1pPr>
              <a:defRPr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4400" b="1" i="1" dirty="0" err="1">
                <a:ln w="12700">
                  <a:solidFill>
                    <a:srgbClr val="7DB6E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7DB6EF"/>
                  </a:outerShdw>
                </a:effectLst>
              </a:rPr>
              <a:t>Hát</a:t>
            </a:r>
            <a:r>
              <a:rPr lang="en-US" sz="4400" b="1" i="1" dirty="0">
                <a:ln w="12700">
                  <a:solidFill>
                    <a:srgbClr val="7DB6E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7DB6EF"/>
                  </a:outerShdw>
                </a:effectLst>
              </a:rPr>
              <a:t> </a:t>
            </a:r>
            <a:r>
              <a:rPr lang="en-US" sz="4400" b="1" i="1" dirty="0" err="1">
                <a:ln w="12700">
                  <a:solidFill>
                    <a:srgbClr val="7DB6E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7DB6EF"/>
                  </a:outerShdw>
                </a:effectLst>
              </a:rPr>
              <a:t>kết</a:t>
            </a:r>
            <a:r>
              <a:rPr lang="en-US" sz="4400" b="1" i="1" dirty="0">
                <a:ln w="12700">
                  <a:solidFill>
                    <a:srgbClr val="7DB6E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7DB6EF"/>
                  </a:outerShdw>
                </a:effectLst>
              </a:rPr>
              <a:t> </a:t>
            </a:r>
            <a:r>
              <a:rPr lang="en-US" sz="4400" b="1" i="1" dirty="0" err="1">
                <a:ln w="12700">
                  <a:solidFill>
                    <a:srgbClr val="7DB6E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7DB6EF"/>
                  </a:outerShdw>
                </a:effectLst>
              </a:rPr>
              <a:t>hợp</a:t>
            </a:r>
            <a:r>
              <a:rPr lang="en-US" sz="4400" b="1" i="1" dirty="0">
                <a:ln w="12700">
                  <a:solidFill>
                    <a:srgbClr val="7DB6E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7DB6EF"/>
                  </a:outerShdw>
                </a:effectLst>
              </a:rPr>
              <a:t> </a:t>
            </a:r>
            <a:r>
              <a:rPr lang="en-US" sz="4400" b="1" i="1" dirty="0" err="1">
                <a:ln w="12700">
                  <a:solidFill>
                    <a:srgbClr val="7DB6E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7DB6EF"/>
                  </a:outerShdw>
                </a:effectLst>
              </a:rPr>
              <a:t>động</a:t>
            </a:r>
            <a:r>
              <a:rPr lang="en-US" sz="4400" b="1" i="1" dirty="0">
                <a:ln w="12700">
                  <a:solidFill>
                    <a:srgbClr val="7DB6E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7DB6EF"/>
                  </a:outerShdw>
                </a:effectLst>
              </a:rPr>
              <a:t> </a:t>
            </a:r>
            <a:r>
              <a:rPr lang="en-US" sz="4400" b="1" i="1" dirty="0" err="1">
                <a:ln w="12700">
                  <a:solidFill>
                    <a:srgbClr val="7DB6E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7DB6EF"/>
                  </a:outerShdw>
                </a:effectLst>
              </a:rPr>
              <a:t>tác</a:t>
            </a:r>
            <a:r>
              <a:rPr lang="en-US" sz="4400" b="1" i="1" dirty="0">
                <a:ln w="12700">
                  <a:solidFill>
                    <a:srgbClr val="7DB6E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7DB6EF"/>
                  </a:outerShdw>
                </a:effectLst>
              </a:rPr>
              <a:t> </a:t>
            </a:r>
            <a:r>
              <a:rPr lang="en-US" sz="4400" b="1" i="1" dirty="0" err="1">
                <a:ln w="12700">
                  <a:solidFill>
                    <a:srgbClr val="7DB6E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7DB6EF"/>
                  </a:outerShdw>
                </a:effectLst>
              </a:rPr>
              <a:t>cơ</a:t>
            </a:r>
            <a:r>
              <a:rPr lang="en-US" sz="4400" b="1" i="1" dirty="0">
                <a:ln w="12700">
                  <a:solidFill>
                    <a:srgbClr val="7DB6E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7DB6EF"/>
                  </a:outerShdw>
                </a:effectLst>
              </a:rPr>
              <a:t> </a:t>
            </a:r>
            <a:r>
              <a:rPr lang="en-US" sz="4400" b="1" i="1" dirty="0" err="1">
                <a:ln w="12700">
                  <a:solidFill>
                    <a:srgbClr val="7DB6E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7DB6EF"/>
                  </a:outerShdw>
                </a:effectLst>
              </a:rPr>
              <a:t>thể</a:t>
            </a:r>
            <a:endParaRPr lang="en-US" sz="4400" b="1" i="1" dirty="0">
              <a:ln w="12700">
                <a:solidFill>
                  <a:srgbClr val="7DB6EF"/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rgbClr val="7DB6EF"/>
                </a:outerShdw>
              </a:effectLst>
            </a:endParaRPr>
          </a:p>
        </p:txBody>
      </p:sp>
      <p:pic>
        <p:nvPicPr>
          <p:cNvPr id="2" name="Picture 4" descr="VoTay">
            <a:extLst>
              <a:ext uri="{FF2B5EF4-FFF2-40B4-BE49-F238E27FC236}">
                <a16:creationId xmlns:a16="http://schemas.microsoft.com/office/drawing/2014/main" id="{8AB6737E-B288-61EA-62E3-4B4E2A15C60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28858" y="3159091"/>
            <a:ext cx="705436" cy="654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C7B717A4-5B8F-6B12-3115-CBEFF2079CC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5955008" y="3177785"/>
            <a:ext cx="705436" cy="635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>
            <a:extLst>
              <a:ext uri="{FF2B5EF4-FFF2-40B4-BE49-F238E27FC236}">
                <a16:creationId xmlns:a16="http://schemas.microsoft.com/office/drawing/2014/main" id="{E4D05A21-C4B2-415B-0754-98CE630D67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0" y="52294"/>
            <a:ext cx="2793591" cy="1598706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800F1581-59D4-1F12-4622-BC218357BA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654981" y="4331976"/>
            <a:ext cx="1742411" cy="2743200"/>
          </a:xfrm>
          <a:prstGeom prst="rect">
            <a:avLst/>
          </a:prstGeom>
        </p:spPr>
      </p:pic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385FA290-CD94-E89E-9171-D4D152CC46DA}"/>
              </a:ext>
            </a:extLst>
          </p:cNvPr>
          <p:cNvSpPr txBox="1"/>
          <p:nvPr/>
        </p:nvSpPr>
        <p:spPr>
          <a:xfrm>
            <a:off x="3149600" y="1577098"/>
            <a:ext cx="1012481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133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 1: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5432C43F-CE40-61DD-8387-14D12DFA37D3}"/>
              </a:ext>
            </a:extLst>
          </p:cNvPr>
          <p:cNvSpPr txBox="1"/>
          <p:nvPr/>
        </p:nvSpPr>
        <p:spPr>
          <a:xfrm>
            <a:off x="2489200" y="3258771"/>
            <a:ext cx="9377313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133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Hạt        mưa     kể  chuyện     gì                   tí        tách       tí tách      mưa     rơi.</a:t>
            </a:r>
          </a:p>
        </p:txBody>
      </p:sp>
      <p:pic>
        <p:nvPicPr>
          <p:cNvPr id="23" name="Hình ảnh 22">
            <a:extLst>
              <a:ext uri="{FF2B5EF4-FFF2-40B4-BE49-F238E27FC236}">
                <a16:creationId xmlns:a16="http://schemas.microsoft.com/office/drawing/2014/main" id="{F8826D58-5E27-C372-5289-5305C47704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3074" y="2247262"/>
            <a:ext cx="10253705" cy="1024892"/>
          </a:xfrm>
          <a:prstGeom prst="rect">
            <a:avLst/>
          </a:prstGeom>
        </p:spPr>
      </p:pic>
      <p:sp>
        <p:nvSpPr>
          <p:cNvPr id="2" name="Freeform 3">
            <a:extLst>
              <a:ext uri="{FF2B5EF4-FFF2-40B4-BE49-F238E27FC236}">
                <a16:creationId xmlns:a16="http://schemas.microsoft.com/office/drawing/2014/main" id="{13A99258-9F52-5CCF-0047-716859CF0231}"/>
              </a:ext>
            </a:extLst>
          </p:cNvPr>
          <p:cNvSpPr/>
          <p:nvPr/>
        </p:nvSpPr>
        <p:spPr>
          <a:xfrm>
            <a:off x="-1270000" y="5870298"/>
            <a:ext cx="7837705" cy="3399833"/>
          </a:xfrm>
          <a:custGeom>
            <a:avLst/>
            <a:gdLst/>
            <a:ahLst/>
            <a:cxnLst/>
            <a:rect l="l" t="t" r="r" b="b"/>
            <a:pathLst>
              <a:path w="10254318" h="6622580">
                <a:moveTo>
                  <a:pt x="0" y="0"/>
                </a:moveTo>
                <a:lnTo>
                  <a:pt x="10254318" y="0"/>
                </a:lnTo>
                <a:lnTo>
                  <a:pt x="10254318" y="6622580"/>
                </a:lnTo>
                <a:lnTo>
                  <a:pt x="0" y="662258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649BFC1A-F18A-8374-C0C7-0B8B717EC24B}"/>
              </a:ext>
            </a:extLst>
          </p:cNvPr>
          <p:cNvSpPr/>
          <p:nvPr/>
        </p:nvSpPr>
        <p:spPr>
          <a:xfrm>
            <a:off x="5334000" y="5791535"/>
            <a:ext cx="8196390" cy="3399833"/>
          </a:xfrm>
          <a:custGeom>
            <a:avLst/>
            <a:gdLst/>
            <a:ahLst/>
            <a:cxnLst/>
            <a:rect l="l" t="t" r="r" b="b"/>
            <a:pathLst>
              <a:path w="10254318" h="6622580">
                <a:moveTo>
                  <a:pt x="0" y="0"/>
                </a:moveTo>
                <a:lnTo>
                  <a:pt x="10254318" y="0"/>
                </a:lnTo>
                <a:lnTo>
                  <a:pt x="10254318" y="6622580"/>
                </a:lnTo>
                <a:lnTo>
                  <a:pt x="0" y="662258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4" descr="VoTay">
            <a:extLst>
              <a:ext uri="{FF2B5EF4-FFF2-40B4-BE49-F238E27FC236}">
                <a16:creationId xmlns:a16="http://schemas.microsoft.com/office/drawing/2014/main" id="{A752F16B-700B-DEB7-C830-4144B5031EF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523141" y="3938308"/>
            <a:ext cx="461837" cy="42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454E7655-C547-2139-3857-9B1C71BE2B9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flipH="1">
            <a:off x="4313768" y="3938308"/>
            <a:ext cx="475417" cy="428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75C85947-72D9-DC3F-6AFC-C1612BE21DA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flipH="1">
            <a:off x="5764391" y="3886099"/>
            <a:ext cx="475417" cy="428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 descr="VoTay">
            <a:extLst>
              <a:ext uri="{FF2B5EF4-FFF2-40B4-BE49-F238E27FC236}">
                <a16:creationId xmlns:a16="http://schemas.microsoft.com/office/drawing/2014/main" id="{4F595BA5-EAD8-E19E-889A-4AED0EA6FA2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978936" y="3853171"/>
            <a:ext cx="461837" cy="42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016AA707-F67B-E41D-82B9-DDDE1A454FB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flipH="1">
            <a:off x="9286524" y="3799751"/>
            <a:ext cx="475417" cy="428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D1F17C5D-BDA1-B637-D079-79AF3E066DD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flipH="1">
            <a:off x="10983771" y="3909683"/>
            <a:ext cx="475417" cy="428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6">
            <a:extLst>
              <a:ext uri="{FF2B5EF4-FFF2-40B4-BE49-F238E27FC236}">
                <a16:creationId xmlns:a16="http://schemas.microsoft.com/office/drawing/2014/main" id="{C1D0A629-E5CF-8B6F-AF56-21BB0770B7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3141" y="437432"/>
            <a:ext cx="739013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>
            <a:lvl1pPr>
              <a:defRPr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4400" b="1" i="1" dirty="0" err="1">
                <a:ln w="12700">
                  <a:solidFill>
                    <a:srgbClr val="7DB6E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7DB6EF"/>
                  </a:outerShdw>
                </a:effectLst>
              </a:rPr>
              <a:t>Hát</a:t>
            </a:r>
            <a:r>
              <a:rPr lang="en-US" sz="4400" b="1" i="1" dirty="0">
                <a:ln w="12700">
                  <a:solidFill>
                    <a:srgbClr val="7DB6E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7DB6EF"/>
                  </a:outerShdw>
                </a:effectLst>
              </a:rPr>
              <a:t> </a:t>
            </a:r>
            <a:r>
              <a:rPr lang="en-US" sz="4400" b="1" i="1" dirty="0" err="1">
                <a:ln w="12700">
                  <a:solidFill>
                    <a:srgbClr val="7DB6E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7DB6EF"/>
                  </a:outerShdw>
                </a:effectLst>
              </a:rPr>
              <a:t>kết</a:t>
            </a:r>
            <a:r>
              <a:rPr lang="en-US" sz="4400" b="1" i="1" dirty="0">
                <a:ln w="12700">
                  <a:solidFill>
                    <a:srgbClr val="7DB6E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7DB6EF"/>
                  </a:outerShdw>
                </a:effectLst>
              </a:rPr>
              <a:t> </a:t>
            </a:r>
            <a:r>
              <a:rPr lang="en-US" sz="4400" b="1" i="1" dirty="0" err="1">
                <a:ln w="12700">
                  <a:solidFill>
                    <a:srgbClr val="7DB6E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7DB6EF"/>
                  </a:outerShdw>
                </a:effectLst>
              </a:rPr>
              <a:t>hợp</a:t>
            </a:r>
            <a:r>
              <a:rPr lang="en-US" sz="4400" b="1" i="1" dirty="0">
                <a:ln w="12700">
                  <a:solidFill>
                    <a:srgbClr val="7DB6E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7DB6EF"/>
                  </a:outerShdw>
                </a:effectLst>
              </a:rPr>
              <a:t> </a:t>
            </a:r>
            <a:r>
              <a:rPr lang="en-US" sz="4400" b="1" i="1" dirty="0" err="1">
                <a:ln w="12700">
                  <a:solidFill>
                    <a:srgbClr val="7DB6E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7DB6EF"/>
                  </a:outerShdw>
                </a:effectLst>
              </a:rPr>
              <a:t>động</a:t>
            </a:r>
            <a:r>
              <a:rPr lang="en-US" sz="4400" b="1" i="1" dirty="0">
                <a:ln w="12700">
                  <a:solidFill>
                    <a:srgbClr val="7DB6E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7DB6EF"/>
                  </a:outerShdw>
                </a:effectLst>
              </a:rPr>
              <a:t> </a:t>
            </a:r>
            <a:r>
              <a:rPr lang="en-US" sz="4400" b="1" i="1" dirty="0" err="1">
                <a:ln w="12700">
                  <a:solidFill>
                    <a:srgbClr val="7DB6E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7DB6EF"/>
                  </a:outerShdw>
                </a:effectLst>
              </a:rPr>
              <a:t>tác</a:t>
            </a:r>
            <a:r>
              <a:rPr lang="en-US" sz="4400" b="1" i="1" dirty="0">
                <a:ln w="12700">
                  <a:solidFill>
                    <a:srgbClr val="7DB6E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7DB6EF"/>
                  </a:outerShdw>
                </a:effectLst>
              </a:rPr>
              <a:t> </a:t>
            </a:r>
            <a:r>
              <a:rPr lang="en-US" sz="4400" b="1" i="1" dirty="0" err="1">
                <a:ln w="12700">
                  <a:solidFill>
                    <a:srgbClr val="7DB6E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7DB6EF"/>
                  </a:outerShdw>
                </a:effectLst>
              </a:rPr>
              <a:t>cơ</a:t>
            </a:r>
            <a:r>
              <a:rPr lang="en-US" sz="4400" b="1" i="1" dirty="0">
                <a:ln w="12700">
                  <a:solidFill>
                    <a:srgbClr val="7DB6E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7DB6EF"/>
                  </a:outerShdw>
                </a:effectLst>
              </a:rPr>
              <a:t> </a:t>
            </a:r>
            <a:r>
              <a:rPr lang="en-US" sz="4400" b="1" i="1" dirty="0" err="1">
                <a:ln w="12700">
                  <a:solidFill>
                    <a:srgbClr val="7DB6E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7DB6EF"/>
                  </a:outerShdw>
                </a:effectLst>
              </a:rPr>
              <a:t>thể</a:t>
            </a:r>
            <a:endParaRPr lang="en-US" sz="4400" b="1" i="1" dirty="0">
              <a:ln w="12700">
                <a:solidFill>
                  <a:srgbClr val="7DB6EF"/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rgbClr val="7DB6EF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68513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  <p:bldP spid="19" grpId="0"/>
      <p:bldP spid="19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D714F437-9B89-B814-8E7E-4484E742A0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792453"/>
            <a:ext cx="11887200" cy="6014063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51AB3539-6635-AD49-3E86-7BB2EA8AEAAA}"/>
              </a:ext>
            </a:extLst>
          </p:cNvPr>
          <p:cNvSpPr txBox="1"/>
          <p:nvPr/>
        </p:nvSpPr>
        <p:spPr>
          <a:xfrm>
            <a:off x="5078241" y="201137"/>
            <a:ext cx="2543519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33" b="1" dirty="0">
                <a:solidFill>
                  <a:srgbClr val="FF0000"/>
                </a:solidFill>
                <a:latin typeface="+mj-lt"/>
              </a:rPr>
              <a:t>Hạt mưa kể chuyện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DD20AFA9-C727-3D55-B55E-8F62E88DAAD9}"/>
              </a:ext>
            </a:extLst>
          </p:cNvPr>
          <p:cNvSpPr txBox="1"/>
          <p:nvPr/>
        </p:nvSpPr>
        <p:spPr>
          <a:xfrm>
            <a:off x="8382000" y="537371"/>
            <a:ext cx="421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600" b="1" i="1" dirty="0">
                <a:solidFill>
                  <a:srgbClr val="002060"/>
                </a:solidFill>
                <a:latin typeface="+mj-lt"/>
              </a:rPr>
              <a:t>Nhạc và lời: Huỳnh Ngọc La Sơn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41828B5-B63E-12C2-78EF-DB32DCE4ACA8}"/>
              </a:ext>
            </a:extLst>
          </p:cNvPr>
          <p:cNvSpPr txBox="1"/>
          <p:nvPr/>
        </p:nvSpPr>
        <p:spPr>
          <a:xfrm>
            <a:off x="2235200" y="1247577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 i="1" dirty="0">
                <a:solidFill>
                  <a:srgbClr val="002060"/>
                </a:solidFill>
                <a:latin typeface="+mj-lt"/>
              </a:rPr>
              <a:t>Hạt         mưa           kể    chuyện       gì                       tí          tách          tí   tách      mưa          rơi</a:t>
            </a:r>
            <a:r>
              <a:rPr lang="vi-VN" sz="1200" i="1" dirty="0">
                <a:solidFill>
                  <a:srgbClr val="002060"/>
                </a:solidFill>
                <a:latin typeface="+mj-lt"/>
              </a:rPr>
              <a:t>.                           Mưa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D99FD051-DA1C-0D04-C7F4-58652FAC6E8A}"/>
              </a:ext>
            </a:extLst>
          </p:cNvPr>
          <p:cNvSpPr txBox="1"/>
          <p:nvPr/>
        </p:nvSpPr>
        <p:spPr>
          <a:xfrm>
            <a:off x="1270000" y="1869807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 i="1" dirty="0">
                <a:solidFill>
                  <a:srgbClr val="002060"/>
                </a:solidFill>
                <a:latin typeface="+mj-lt"/>
              </a:rPr>
              <a:t> đi              qua    đồng      ruộng                  cây        lúa             ngả  nghiêng cười                     . Hạt     mưa           kể  chuyện</a:t>
            </a:r>
            <a:endParaRPr lang="vi-VN" sz="1200" i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62EB76F9-DC33-A446-131B-3E19B9827B8A}"/>
              </a:ext>
            </a:extLst>
          </p:cNvPr>
          <p:cNvSpPr txBox="1"/>
          <p:nvPr/>
        </p:nvSpPr>
        <p:spPr>
          <a:xfrm>
            <a:off x="1290917" y="2542925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 i="1" dirty="0">
                <a:solidFill>
                  <a:srgbClr val="002060"/>
                </a:solidFill>
                <a:latin typeface="+mj-lt"/>
              </a:rPr>
              <a:t> gì                      tí         tách         tí  tách       mưa      tuôn,                  êm        </a:t>
            </a:r>
            <a:r>
              <a:rPr lang="vi-VN" sz="1600" i="1" dirty="0" err="1">
                <a:solidFill>
                  <a:srgbClr val="002060"/>
                </a:solidFill>
                <a:latin typeface="+mj-lt"/>
              </a:rPr>
              <a:t>êm</a:t>
            </a:r>
            <a:r>
              <a:rPr lang="vi-VN" sz="1600" i="1" dirty="0">
                <a:solidFill>
                  <a:srgbClr val="002060"/>
                </a:solidFill>
                <a:latin typeface="+mj-lt"/>
              </a:rPr>
              <a:t>         lời    ru       của         mẹ                   bao</a:t>
            </a:r>
            <a:endParaRPr lang="vi-VN" sz="1200" i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C6F16574-8BF0-013E-40D0-89C19F5F2D5A}"/>
              </a:ext>
            </a:extLst>
          </p:cNvPr>
          <p:cNvSpPr txBox="1"/>
          <p:nvPr/>
        </p:nvSpPr>
        <p:spPr>
          <a:xfrm>
            <a:off x="1422400" y="3206284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 i="1" dirty="0">
                <a:solidFill>
                  <a:srgbClr val="002060"/>
                </a:solidFill>
                <a:latin typeface="+mj-lt"/>
              </a:rPr>
              <a:t> la                  như     suối       nguồn.                                                Mưa       qua            dòng sông       lớn                       chảy</a:t>
            </a:r>
            <a:endParaRPr lang="vi-VN" sz="1200" i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C5D6690-C725-02C5-55BA-A7F746EBB1D4}"/>
              </a:ext>
            </a:extLst>
          </p:cNvPr>
          <p:cNvSpPr txBox="1"/>
          <p:nvPr/>
        </p:nvSpPr>
        <p:spPr>
          <a:xfrm>
            <a:off x="1422400" y="3821837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 i="1" dirty="0">
                <a:solidFill>
                  <a:srgbClr val="002060"/>
                </a:solidFill>
                <a:latin typeface="+mj-lt"/>
              </a:rPr>
              <a:t> về        đâu     sông     ơi?                    Mưa       băng         qua      biển       rộng                theo     sóng   nhấp      nhô   thuyền</a:t>
            </a:r>
            <a:endParaRPr lang="vi-VN" sz="1200" i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A59937A4-99D2-99B7-ACE1-7D9AFC729010}"/>
              </a:ext>
            </a:extLst>
          </p:cNvPr>
          <p:cNvSpPr txBox="1"/>
          <p:nvPr/>
        </p:nvSpPr>
        <p:spPr>
          <a:xfrm>
            <a:off x="1422400" y="4437391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 i="1" dirty="0">
                <a:solidFill>
                  <a:srgbClr val="002060"/>
                </a:solidFill>
                <a:latin typeface="+mj-lt"/>
              </a:rPr>
              <a:t>trôi.                                         Mưa     rơi           nhẹ  trên       phố                 theo      nhịp     chân bước   nhanh,              mưa</a:t>
            </a:r>
            <a:endParaRPr lang="vi-VN" sz="1200" i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442DE1FC-F68B-B590-5D47-37170A8A26ED}"/>
              </a:ext>
            </a:extLst>
          </p:cNvPr>
          <p:cNvSpPr txBox="1"/>
          <p:nvPr/>
        </p:nvSpPr>
        <p:spPr>
          <a:xfrm>
            <a:off x="1428377" y="5069379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 i="1" dirty="0">
                <a:solidFill>
                  <a:srgbClr val="002060"/>
                </a:solidFill>
                <a:latin typeface="+mj-lt"/>
              </a:rPr>
              <a:t>ru           ngàn     câu       hát                      hồn     nhiên       như chiếc      lá              xanh.                                                  Hạt</a:t>
            </a:r>
            <a:endParaRPr lang="vi-VN" sz="1200" i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6A5EE36D-2D82-55A0-C5CA-4860C015E942}"/>
              </a:ext>
            </a:extLst>
          </p:cNvPr>
          <p:cNvSpPr txBox="1"/>
          <p:nvPr/>
        </p:nvSpPr>
        <p:spPr>
          <a:xfrm>
            <a:off x="1290917" y="5784647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 i="1" dirty="0">
                <a:solidFill>
                  <a:srgbClr val="002060"/>
                </a:solidFill>
                <a:latin typeface="+mj-lt"/>
              </a:rPr>
              <a:t>mưa               kể        chuyện        gì                              tí            tách             tí     tách        trên           vai                           dừng</a:t>
            </a:r>
            <a:endParaRPr lang="vi-VN" sz="1200" i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E9320C0A-103C-9909-7A1B-8384F0DF7F97}"/>
              </a:ext>
            </a:extLst>
          </p:cNvPr>
          <p:cNvSpPr txBox="1"/>
          <p:nvPr/>
        </p:nvSpPr>
        <p:spPr>
          <a:xfrm>
            <a:off x="1153458" y="6499915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 i="1" dirty="0">
                <a:solidFill>
                  <a:srgbClr val="002060"/>
                </a:solidFill>
                <a:latin typeface="+mj-lt"/>
              </a:rPr>
              <a:t>   chân           bên       lớp          học                      lắng      nghe      tiếng     em         đọc         bài.</a:t>
            </a:r>
            <a:endParaRPr lang="vi-VN" sz="1200" i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A8C6C703-B1C0-0D82-5682-4899EB8F37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-1" y="52295"/>
            <a:ext cx="1478965" cy="846377"/>
          </a:xfrm>
          <a:prstGeom prst="rect">
            <a:avLst/>
          </a:prstGeom>
        </p:spPr>
      </p:pic>
      <p:pic>
        <p:nvPicPr>
          <p:cNvPr id="17" name="hhh">
            <a:hlinkClick r:id="" action="ppaction://media"/>
            <a:extLst>
              <a:ext uri="{FF2B5EF4-FFF2-40B4-BE49-F238E27FC236}">
                <a16:creationId xmlns:a16="http://schemas.microsoft.com/office/drawing/2014/main" id="{7DFEB0D4-2EF8-A1D0-DCA1-3A8448E877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2494" y="1044377"/>
            <a:ext cx="825431" cy="825431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58BCF494-3E31-20CC-78D9-F4E83BFF04AB}"/>
              </a:ext>
            </a:extLst>
          </p:cNvPr>
          <p:cNvSpPr txBox="1"/>
          <p:nvPr/>
        </p:nvSpPr>
        <p:spPr>
          <a:xfrm>
            <a:off x="-908423" y="70838"/>
            <a:ext cx="7518400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133" b="1" dirty="0">
                <a:solidFill>
                  <a:srgbClr val="002060"/>
                </a:solidFill>
                <a:latin typeface="+mj-lt"/>
              </a:rPr>
              <a:t>HÁT KẾT HỢP </a:t>
            </a:r>
          </a:p>
          <a:p>
            <a:pPr algn="ctr"/>
            <a:r>
              <a:rPr lang="vi-VN" sz="2133" b="1" dirty="0">
                <a:solidFill>
                  <a:srgbClr val="002060"/>
                </a:solidFill>
                <a:latin typeface="+mj-lt"/>
              </a:rPr>
              <a:t>ĐỘNG TÁC CƠ THỂ</a:t>
            </a:r>
          </a:p>
        </p:txBody>
      </p:sp>
    </p:spTree>
    <p:extLst>
      <p:ext uri="{BB962C8B-B14F-4D97-AF65-F5344CB8AC3E}">
        <p14:creationId xmlns:p14="http://schemas.microsoft.com/office/powerpoint/2010/main" val="3429519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10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34"/>
          <p:cNvGrpSpPr/>
          <p:nvPr/>
        </p:nvGrpSpPr>
        <p:grpSpPr bwMode="auto">
          <a:xfrm>
            <a:off x="-155575" y="5814695"/>
            <a:ext cx="12489180" cy="1066800"/>
            <a:chOff x="0" y="4003"/>
            <a:chExt cx="5511" cy="317"/>
          </a:xfrm>
        </p:grpSpPr>
        <p:sp>
          <p:nvSpPr>
            <p:cNvPr id="10264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5" name="Rectangle 4"/>
          <p:cNvSpPr/>
          <p:nvPr/>
        </p:nvSpPr>
        <p:spPr>
          <a:xfrm>
            <a:off x="5013740" y="215819"/>
            <a:ext cx="20412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21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449613" y="937166"/>
            <a:ext cx="63322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sz="28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Nghe </a:t>
            </a:r>
            <a:r>
              <a:rPr lang="en-US" sz="28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nhạc</a:t>
            </a:r>
            <a:r>
              <a:rPr lang="en-US" sz="28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r>
              <a:rPr lang="en-US" sz="28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28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28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gian</a:t>
            </a:r>
            <a:r>
              <a:rPr lang="en-US" sz="28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xanh</a:t>
            </a:r>
            <a:endParaRPr lang="en-US" sz="28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5D7220C3-41D5-9C6C-EE39-AC6F7FC9E53C}"/>
              </a:ext>
            </a:extLst>
          </p:cNvPr>
          <p:cNvSpPr txBox="1"/>
          <p:nvPr/>
        </p:nvSpPr>
        <p:spPr>
          <a:xfrm>
            <a:off x="3439267" y="1496154"/>
            <a:ext cx="63322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sz="28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Ôn</a:t>
            </a:r>
            <a:r>
              <a:rPr lang="en-US" sz="28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r>
              <a:rPr lang="en-US" sz="28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hát</a:t>
            </a:r>
            <a:r>
              <a:rPr lang="en-US" sz="28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28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Hạt</a:t>
            </a:r>
            <a:r>
              <a:rPr lang="en-US" sz="28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28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mưa</a:t>
            </a:r>
            <a:r>
              <a:rPr lang="en-US" sz="28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kể</a:t>
            </a:r>
            <a:r>
              <a:rPr lang="en-US" sz="28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chuyện</a:t>
            </a:r>
            <a:endParaRPr lang="en-US" sz="28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55823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2" grpId="0"/>
      <p:bldP spid="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398565">
            <a:off x="11019794" y="607247"/>
            <a:ext cx="1322430" cy="199270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245015" flipH="1">
            <a:off x="-200029" y="607247"/>
            <a:ext cx="1322430" cy="199270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556988">
            <a:off x="10713546" y="2166190"/>
            <a:ext cx="2069753" cy="207352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171171" flipH="1">
            <a:off x="-473638" y="2179062"/>
            <a:ext cx="2015950" cy="201962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816971" flipH="1" flipV="1">
            <a:off x="-207422" y="3973945"/>
            <a:ext cx="965151" cy="92829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301280" flipV="1">
            <a:off x="11397971" y="3953445"/>
            <a:ext cx="1007777" cy="969299"/>
          </a:xfrm>
          <a:prstGeom prst="rect">
            <a:avLst/>
          </a:prstGeom>
        </p:spPr>
      </p:pic>
      <p:sp>
        <p:nvSpPr>
          <p:cNvPr id="8" name="Rectangles 5">
            <a:extLst>
              <a:ext uri="{FF2B5EF4-FFF2-40B4-BE49-F238E27FC236}">
                <a16:creationId xmlns:a16="http://schemas.microsoft.com/office/drawing/2014/main" id="{50E5DE7A-3870-CDBF-07E4-3AAC0F7981A6}"/>
              </a:ext>
            </a:extLst>
          </p:cNvPr>
          <p:cNvSpPr/>
          <p:nvPr/>
        </p:nvSpPr>
        <p:spPr>
          <a:xfrm>
            <a:off x="381922" y="1466249"/>
            <a:ext cx="1136650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KÍNH CHÚC QUÝ THẦY CÔ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 SỨC KHỎE, CHÚC CÁC EM HỌC TỐT!</a:t>
            </a:r>
            <a:endParaRPr kumimoji="0" lang="vi-VN" altLang="en-US" sz="32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9F69B8D2-2F99-C089-43C6-9CE45B39627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000646" y="3715729"/>
            <a:ext cx="8484577" cy="2579120"/>
          </a:xfrm>
          <a:prstGeom prst="rect">
            <a:avLst/>
          </a:prstGeom>
        </p:spPr>
      </p:pic>
      <p:pic>
        <p:nvPicPr>
          <p:cNvPr id="10" name="vaorunghoa">
            <a:hlinkClick r:id="" action="ppaction://media"/>
            <a:extLst>
              <a:ext uri="{FF2B5EF4-FFF2-40B4-BE49-F238E27FC236}">
                <a16:creationId xmlns:a16="http://schemas.microsoft.com/office/drawing/2014/main" id="{0B4364E7-4956-B589-4A21-AB36E81E79BA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72875" y="113033"/>
            <a:ext cx="619125" cy="619125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A8DBD182-79CA-C694-2378-B341EF081E92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-14708" y="-213221"/>
            <a:ext cx="2378906" cy="2378906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09733FD2-3B60-7AB5-3957-D89B535FF8EE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8522461" y="-440563"/>
            <a:ext cx="2378906" cy="2378906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156D7072-43A6-B000-4B35-1D32F70F778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-61547" y="5756687"/>
            <a:ext cx="6348047" cy="1076325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55DCD91B-5582-312B-F52B-7D18FC42A6B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6096000" y="5756687"/>
            <a:ext cx="6272864" cy="1076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5" showWhenStopped="0"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1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32" y="4326926"/>
            <a:ext cx="1874801" cy="1410865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7467" y="4779965"/>
            <a:ext cx="2031275" cy="10170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pic>
      <p:pic>
        <p:nvPicPr>
          <p:cNvPr id="22" name="Picture 6" descr="Cartoon group of children singing in the school ch"/>
          <p:cNvPicPr preferRelativeResize="0"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" t="26007" r="-3242" b="10764"/>
          <a:stretch>
            <a:fillRect/>
          </a:stretch>
        </p:blipFill>
        <p:spPr bwMode="auto">
          <a:xfrm>
            <a:off x="5588001" y="4582727"/>
            <a:ext cx="1790570" cy="89926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0769" b="25384"/>
          <a:stretch>
            <a:fillRect/>
          </a:stretch>
        </p:blipFill>
        <p:spPr>
          <a:xfrm>
            <a:off x="-1234111" y="5235800"/>
            <a:ext cx="14660221" cy="1743205"/>
          </a:xfrm>
          <a:prstGeom prst="rect">
            <a:avLst/>
          </a:prstGeom>
        </p:spPr>
      </p:pic>
      <p:sp>
        <p:nvSpPr>
          <p:cNvPr id="3" name="Rectangles 150">
            <a:extLst>
              <a:ext uri="{FF2B5EF4-FFF2-40B4-BE49-F238E27FC236}">
                <a16:creationId xmlns:a16="http://schemas.microsoft.com/office/drawing/2014/main" id="{61624C6D-C1D8-CE00-113E-64267E1199B9}"/>
              </a:ext>
            </a:extLst>
          </p:cNvPr>
          <p:cNvSpPr/>
          <p:nvPr/>
        </p:nvSpPr>
        <p:spPr>
          <a:xfrm>
            <a:off x="1499804" y="1777788"/>
            <a:ext cx="9594293" cy="1538883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vi-VN" sz="54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  <a:p>
            <a:pPr algn="ctr"/>
            <a:r>
              <a:rPr lang="vi-VN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“Vận động theo bài hát: Hoa lá mùa xuân”</a:t>
            </a: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62B07755-F5E1-ED14-D4CA-FEB832980CC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0"/>
            <a:ext cx="2364105" cy="2101215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33D2D3DC-F4CC-1FD6-E5A9-DEC58ABA70D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10102638" y="-42746"/>
            <a:ext cx="2089362" cy="21012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oa lá mùa xuân (Tập hát theo bài hát mẫu SGK lớp 2 NXBGD)">
            <a:hlinkClick r:id="" action="ppaction://media"/>
            <a:extLst>
              <a:ext uri="{FF2B5EF4-FFF2-40B4-BE49-F238E27FC236}">
                <a16:creationId xmlns:a16="http://schemas.microsoft.com/office/drawing/2014/main" id="{6FBA752D-264F-4D5D-9655-4FA51D6190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962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8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34"/>
          <p:cNvGrpSpPr/>
          <p:nvPr/>
        </p:nvGrpSpPr>
        <p:grpSpPr bwMode="auto">
          <a:xfrm>
            <a:off x="-155575" y="5814695"/>
            <a:ext cx="12489180" cy="1066800"/>
            <a:chOff x="0" y="4003"/>
            <a:chExt cx="5511" cy="317"/>
          </a:xfrm>
        </p:grpSpPr>
        <p:sp>
          <p:nvSpPr>
            <p:cNvPr id="10264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5" name="Rectangle 4"/>
          <p:cNvSpPr/>
          <p:nvPr/>
        </p:nvSpPr>
        <p:spPr>
          <a:xfrm>
            <a:off x="5013740" y="215819"/>
            <a:ext cx="20412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21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449613" y="937166"/>
            <a:ext cx="63322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sz="28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Nghe </a:t>
            </a:r>
            <a:r>
              <a:rPr lang="en-US" sz="28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nhạc</a:t>
            </a:r>
            <a:r>
              <a:rPr lang="en-US" sz="28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r>
              <a:rPr lang="en-US" sz="28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28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28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gian</a:t>
            </a:r>
            <a:r>
              <a:rPr lang="en-US" sz="28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xanh</a:t>
            </a:r>
            <a:endParaRPr lang="en-US" sz="28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5D7220C3-41D5-9C6C-EE39-AC6F7FC9E53C}"/>
              </a:ext>
            </a:extLst>
          </p:cNvPr>
          <p:cNvSpPr txBox="1"/>
          <p:nvPr/>
        </p:nvSpPr>
        <p:spPr>
          <a:xfrm>
            <a:off x="3439267" y="1496154"/>
            <a:ext cx="63322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sz="28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Ôn</a:t>
            </a:r>
            <a:r>
              <a:rPr lang="en-US" sz="28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r>
              <a:rPr lang="en-US" sz="28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hát</a:t>
            </a:r>
            <a:r>
              <a:rPr lang="en-US" sz="28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28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Hạt</a:t>
            </a:r>
            <a:r>
              <a:rPr lang="en-US" sz="28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28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mưa</a:t>
            </a:r>
            <a:r>
              <a:rPr lang="en-US" sz="28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kể</a:t>
            </a:r>
            <a:r>
              <a:rPr lang="en-US" sz="28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chuyện</a:t>
            </a:r>
            <a:endParaRPr lang="en-US" sz="28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2" grpId="0"/>
      <p:bldP spid="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2991485" y="2456815"/>
            <a:ext cx="65227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Nghe nhạc</a:t>
            </a:r>
          </a:p>
          <a:p>
            <a:pPr algn="ctr"/>
            <a:r>
              <a:rPr lang="vi-VN" alt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“Không gian xanh”</a:t>
            </a:r>
            <a:endParaRPr lang="vi-VN" alt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B6A7141D-D51C-8D14-A215-306C91155522}"/>
              </a:ext>
            </a:extLst>
          </p:cNvPr>
          <p:cNvSpPr txBox="1"/>
          <p:nvPr/>
        </p:nvSpPr>
        <p:spPr>
          <a:xfrm>
            <a:off x="4060156" y="3912063"/>
            <a:ext cx="63322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Sáng tác: Nguyễn Đức Hiệt</a:t>
            </a:r>
            <a:endParaRPr lang="en-US" sz="2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2" grpId="0"/>
      <p:bldP spid="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34"/>
          <p:cNvGrpSpPr/>
          <p:nvPr/>
        </p:nvGrpSpPr>
        <p:grpSpPr bwMode="auto">
          <a:xfrm>
            <a:off x="-155575" y="5814695"/>
            <a:ext cx="12489180" cy="1066800"/>
            <a:chOff x="0" y="4003"/>
            <a:chExt cx="5511" cy="317"/>
          </a:xfrm>
        </p:grpSpPr>
        <p:sp>
          <p:nvSpPr>
            <p:cNvPr id="10264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6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4" name="TextBox 5">
            <a:extLst>
              <a:ext uri="{FF2B5EF4-FFF2-40B4-BE49-F238E27FC236}">
                <a16:creationId xmlns:a16="http://schemas.microsoft.com/office/drawing/2014/main" id="{891E9CD8-49BD-D632-B4A6-7344B10DAFD0}"/>
              </a:ext>
            </a:extLst>
          </p:cNvPr>
          <p:cNvSpPr txBox="1"/>
          <p:nvPr/>
        </p:nvSpPr>
        <p:spPr>
          <a:xfrm>
            <a:off x="2281095" y="225803"/>
            <a:ext cx="6522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Tìm</a:t>
            </a:r>
            <a:r>
              <a:rPr kumimoji="0" lang="vi-VN" altLang="en-US" sz="44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hiểu bài nhạc</a:t>
            </a:r>
            <a:endParaRPr kumimoji="0" lang="vi-VN" altLang="en-US" sz="4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F4D88CE6-A715-1398-6071-61E3C0C2E9F6}"/>
              </a:ext>
            </a:extLst>
          </p:cNvPr>
          <p:cNvSpPr txBox="1"/>
          <p:nvPr/>
        </p:nvSpPr>
        <p:spPr>
          <a:xfrm>
            <a:off x="1272150" y="1321740"/>
            <a:ext cx="98331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 hát “không gian xanh” của nhạc sĩ Nguyễn Đức Hiệt đạt giải II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trong cuộc thi sáng tác về môi trường. Bài hát thể hiện niềm vui hân hoan của các bạn nhỏ khi được bước trên những con đường,</a:t>
            </a:r>
            <a:r>
              <a:rPr kumimoji="0" lang="vi-VN" altLang="en-US" sz="24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con phố xanh sạch </a:t>
            </a:r>
            <a:r>
              <a:rPr kumimoji="0" lang="vi-VN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đẹp.Bài</a:t>
            </a:r>
            <a:r>
              <a:rPr kumimoji="0" lang="vi-VN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hát chính là một thông điệp chuyển tải đến cho chúng ta cần phải giữ gìn và bảo vệ thiên nhiên, thân thiện với môi trường.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8357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  <p:bldP spid="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2D1D2ADE-4991-BA37-B5D9-F51ED66F63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2" y="0"/>
            <a:ext cx="121242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3494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667FBDB5-41AC-42B5-D52C-AEF7D73D74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48189"/>
            <a:ext cx="12192000" cy="52098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EAA5A9-C1F4-9478-D139-D3D4D27483E3}"/>
              </a:ext>
            </a:extLst>
          </p:cNvPr>
          <p:cNvSpPr txBox="1"/>
          <p:nvPr/>
        </p:nvSpPr>
        <p:spPr>
          <a:xfrm>
            <a:off x="1467485" y="0"/>
            <a:ext cx="6522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gian xanh</a:t>
            </a:r>
            <a:endParaRPr lang="vi-VN" alt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B0B8861-3D39-0FDC-BA55-D74D72E3DAEF}"/>
              </a:ext>
            </a:extLst>
          </p:cNvPr>
          <p:cNvSpPr txBox="1"/>
          <p:nvPr/>
        </p:nvSpPr>
        <p:spPr>
          <a:xfrm>
            <a:off x="7153311" y="384720"/>
            <a:ext cx="63322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Sáng tác: Nguyễn Đức Hiệt</a:t>
            </a:r>
            <a:endParaRPr lang="en-US" sz="2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8" name="Không Gian Xanh - Trà My - Chung kết Thiên Sứ Xanh">
            <a:hlinkClick r:id="" action="ppaction://media"/>
            <a:extLst>
              <a:ext uri="{FF2B5EF4-FFF2-40B4-BE49-F238E27FC236}">
                <a16:creationId xmlns:a16="http://schemas.microsoft.com/office/drawing/2014/main" id="{F8BE21F5-7CEA-F5D9-3E38-C7F6B58652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3185" y="351745"/>
            <a:ext cx="609600" cy="60960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137AC862-9A1A-F0F3-0E56-21D9C8072373}"/>
              </a:ext>
            </a:extLst>
          </p:cNvPr>
          <p:cNvSpPr txBox="1"/>
          <p:nvPr/>
        </p:nvSpPr>
        <p:spPr>
          <a:xfrm>
            <a:off x="213007" y="1180874"/>
            <a:ext cx="63322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Nghe và cảm nhận bài hát</a:t>
            </a:r>
            <a:endParaRPr lang="en-US" sz="2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547569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809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  <p:bldP spid="6" grpId="1"/>
      <p:bldP spid="7" grpId="0"/>
      <p:bldP spid="7" grpId="1"/>
      <p:bldP spid="10" grpId="0"/>
      <p:bldP spid="1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6" name="Picture 5" descr="C:\Users\Administrator\Desktop\hinh nen dep pp\HIH NG NGHEP BAI G\z2577138619550_26fc373cf1c0551cf8f2d8fdf957b06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892" y="4730105"/>
            <a:ext cx="3100955" cy="194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-221466" y="-34752"/>
            <a:ext cx="12428855" cy="708279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1770" y="4409181"/>
            <a:ext cx="3586386" cy="2062103"/>
          </a:xfrm>
          <a:prstGeom prst="rect">
            <a:avLst/>
          </a:prstGeom>
        </p:spPr>
      </p:pic>
      <p:pic>
        <p:nvPicPr>
          <p:cNvPr id="24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720000">
            <a:off x="8890481" y="5309881"/>
            <a:ext cx="3203848" cy="1166314"/>
          </a:xfrm>
          <a:prstGeom prst="rect">
            <a:avLst/>
          </a:prstGeom>
        </p:spPr>
      </p:pic>
      <p:pic>
        <p:nvPicPr>
          <p:cNvPr id="13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380000">
            <a:off x="9482455" y="5177155"/>
            <a:ext cx="2020570" cy="1920240"/>
          </a:xfrm>
          <a:prstGeom prst="rect">
            <a:avLst/>
          </a:prstGeom>
          <a:noFill/>
        </p:spPr>
      </p:pic>
      <p:pic>
        <p:nvPicPr>
          <p:cNvPr id="8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8220000">
            <a:off x="161925" y="-420370"/>
            <a:ext cx="2020570" cy="1920240"/>
          </a:xfrm>
          <a:prstGeom prst="rect">
            <a:avLst/>
          </a:prstGeom>
          <a:noFill/>
        </p:spPr>
      </p:pic>
      <p:pic>
        <p:nvPicPr>
          <p:cNvPr id="10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2240000">
            <a:off x="-429414" y="163841"/>
            <a:ext cx="3203848" cy="1166314"/>
          </a:xfrm>
          <a:prstGeom prst="rect">
            <a:avLst/>
          </a:prstGeom>
        </p:spPr>
      </p:pic>
      <p:pic>
        <p:nvPicPr>
          <p:cNvPr id="1029" name="Picture 5" descr="C:\Users\Administrator\Desktop\hinh nen dep pp\ah dog\ae5dd510c5a7be2659f12ea8482a845f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21460" y="492760"/>
            <a:ext cx="1384935" cy="1078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1435" y="1084580"/>
            <a:ext cx="563245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1" name="TextBox 5"/>
          <p:cNvSpPr txBox="1"/>
          <p:nvPr/>
        </p:nvSpPr>
        <p:spPr>
          <a:xfrm>
            <a:off x="958116" y="2328931"/>
            <a:ext cx="100696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-Chia sẻ cảm nhận của em về bài hát không gian xanh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-Vận động cơ thể hoặc vận động phụ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theo nhịp điệu bài hát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0"/>
      <p:bldP spid="151" grpId="1"/>
    </p:bldLst>
  </p:timing>
</p:sld>
</file>

<file path=ppt/theme/theme1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noFill/>
        </a:ln>
      </a:spPr>
      <a:bodyPr wrap="none" rtlCol="0" anchor="t">
        <a:spAutoFit/>
      </a:bodyPr>
      <a:lstStyle>
        <a:defPPr algn="ctr">
          <a:defRPr lang="vi-VN" altLang="en-US" sz="3200" b="1">
            <a:solidFill>
              <a:srgbClr val="C00000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defRPr>
        </a:defPPr>
      </a:lstStyle>
    </a:sp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745</Words>
  <Application>Microsoft Office PowerPoint</Application>
  <PresentationFormat>Màn hình rộng</PresentationFormat>
  <Paragraphs>81</Paragraphs>
  <Slides>19</Slides>
  <Notes>0</Notes>
  <HiddenSlides>0</HiddenSlides>
  <MMClips>9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5</vt:i4>
      </vt:variant>
      <vt:variant>
        <vt:lpstr>Tiêu đề Bản chiếu</vt:lpstr>
      </vt:variant>
      <vt:variant>
        <vt:i4>19</vt:i4>
      </vt:variant>
    </vt:vector>
  </HeadingPairs>
  <TitlesOfParts>
    <vt:vector size="29" baseType="lpstr">
      <vt:lpstr>.VnTime</vt:lpstr>
      <vt:lpstr>Arial</vt:lpstr>
      <vt:lpstr>Calibri</vt:lpstr>
      <vt:lpstr>Calibri Light</vt:lpstr>
      <vt:lpstr>Times New Roman</vt:lpstr>
      <vt:lpstr>1_Default Design</vt:lpstr>
      <vt:lpstr>2_Default Design</vt:lpstr>
      <vt:lpstr>Office Theme</vt:lpstr>
      <vt:lpstr>1_Office Theme</vt:lpstr>
      <vt:lpstr>3_Office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Thị Tân Cao</cp:lastModifiedBy>
  <cp:revision>144</cp:revision>
  <dcterms:created xsi:type="dcterms:W3CDTF">2020-08-11T21:22:00Z</dcterms:created>
  <dcterms:modified xsi:type="dcterms:W3CDTF">2023-07-08T04:34:05Z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727A1CD935064A6895193E71C8BB53CF</vt:lpwstr>
  </property>
  <property fmtid="{D5CDD505-2E9C-101B-9397-08002B2CF9AE}" pid="3" name="KSOProductBuildVer">
    <vt:lpwstr>1033-11.2.0.11026</vt:lpwstr>
  </property>
</Properties>
</file>