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441" r:id="rId3"/>
    <p:sldId id="362" r:id="rId4"/>
    <p:sldId id="361" r:id="rId5"/>
    <p:sldId id="436" r:id="rId6"/>
    <p:sldId id="370" r:id="rId7"/>
    <p:sldId id="372" r:id="rId8"/>
    <p:sldId id="371" r:id="rId9"/>
    <p:sldId id="422" r:id="rId10"/>
    <p:sldId id="423" r:id="rId11"/>
    <p:sldId id="424" r:id="rId12"/>
    <p:sldId id="437" r:id="rId13"/>
    <p:sldId id="425" r:id="rId14"/>
    <p:sldId id="426" r:id="rId15"/>
    <p:sldId id="435" r:id="rId16"/>
    <p:sldId id="373" r:id="rId17"/>
    <p:sldId id="438" r:id="rId18"/>
    <p:sldId id="427" r:id="rId19"/>
    <p:sldId id="429" r:id="rId20"/>
    <p:sldId id="428" r:id="rId21"/>
    <p:sldId id="430" r:id="rId22"/>
    <p:sldId id="431" r:id="rId23"/>
    <p:sldId id="432" r:id="rId24"/>
    <p:sldId id="439" r:id="rId25"/>
    <p:sldId id="44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4</a:t>
            </a: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Xuân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Yên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4,5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viên: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Đặng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Bích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Thuỷ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C1872-C739-5308-1A64-D6B3D40F8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02" y="485666"/>
            <a:ext cx="2339053" cy="32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6E5C36-65D4-99A5-6BC0-BD261909C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22" y="248892"/>
            <a:ext cx="8047382" cy="642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E09158-F5E7-F835-873D-83087CDF0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79" y="307284"/>
            <a:ext cx="8361077" cy="59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58A886-D31D-A95C-02F6-09ED425EF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35" y="212479"/>
            <a:ext cx="8054529" cy="14548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1B67B0-634C-348A-7692-0DEAB5617D8D}"/>
              </a:ext>
            </a:extLst>
          </p:cNvPr>
          <p:cNvSpPr txBox="1"/>
          <p:nvPr/>
        </p:nvSpPr>
        <p:spPr>
          <a:xfrm>
            <a:off x="544735" y="1879799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2C8E7B-C60D-2207-9098-5289F5463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886" y="2540099"/>
            <a:ext cx="6202650" cy="410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9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43D70A-FF9E-F3E8-B610-51086CC1F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41" y="828571"/>
            <a:ext cx="8466831" cy="52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9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CB113B-430A-503F-BA28-EDB2B9F10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78" y="262558"/>
            <a:ext cx="7942938" cy="633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84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BD0D5A-378E-87D6-C370-18208D171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39" y="3302243"/>
            <a:ext cx="7749726" cy="3555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6FD7DF-A37C-96B5-6F33-EB5B0D569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372" y="217003"/>
            <a:ext cx="4251259" cy="286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02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4EA58F-3186-10E4-854E-80CAE2A10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48" y="368991"/>
            <a:ext cx="7930475" cy="592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62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D3542B-45B8-A414-9A4A-41BA3AC17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44" y="506792"/>
            <a:ext cx="4206712" cy="53374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37EE01-4BDF-36AB-DD9F-3F83F66DD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046" y="506791"/>
            <a:ext cx="4040276" cy="533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2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F6A08F-2F38-6071-A276-D2EA52954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34" y="310183"/>
            <a:ext cx="8379131" cy="29896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72BE62-D1BC-CAC9-6CB3-07E42E5FC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34" y="3609974"/>
            <a:ext cx="8345261" cy="17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44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3553F5-4EA4-5CEF-9942-6E743EFFD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53" y="1102933"/>
            <a:ext cx="8503001" cy="465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47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5"/>
          <p:cNvGrpSpPr>
            <a:grpSpLocks/>
          </p:cNvGrpSpPr>
          <p:nvPr/>
        </p:nvGrpSpPr>
        <p:grpSpPr bwMode="auto">
          <a:xfrm>
            <a:off x="-121920" y="-1"/>
            <a:ext cx="9144000" cy="6775269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1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1295400" y="1200151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Thứ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6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ngày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11 </a:t>
            </a:r>
            <a:r>
              <a:rPr lang="en-US" altLang="en-US" sz="1800" b="1" dirty="0" err="1" smtClean="0">
                <a:latin typeface="Times New Roman" pitchFamily="18" charset="0"/>
                <a:cs typeface="Arial" charset="0"/>
              </a:rPr>
              <a:t>tháng</a:t>
            </a:r>
            <a:r>
              <a:rPr lang="en-US" altLang="en-US" sz="1800" b="1" smtClean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smtClean="0">
                <a:latin typeface="Times New Roman" pitchFamily="18" charset="0"/>
                <a:cs typeface="Arial" charset="0"/>
              </a:rPr>
              <a:t>10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năm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2024</a:t>
            </a:r>
          </a:p>
          <a:p>
            <a:pPr algn="ctr" eaLnBrk="1" hangingPunct="1"/>
            <a:r>
              <a:rPr lang="en-US" altLang="en-US" sz="1800" b="1" u="sng" dirty="0" err="1">
                <a:latin typeface="Times New Roman" pitchFamily="18" charset="0"/>
                <a:cs typeface="Arial" charset="0"/>
              </a:rPr>
              <a:t>Mĩ</a:t>
            </a:r>
            <a:r>
              <a:rPr lang="en-US" altLang="en-US" sz="1800" b="1" u="sng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u="sng" dirty="0" err="1">
                <a:latin typeface="Times New Roman" pitchFamily="18" charset="0"/>
                <a:cs typeface="Arial" charset="0"/>
              </a:rPr>
              <a:t>thuật</a:t>
            </a:r>
            <a:endParaRPr lang="en-US" altLang="en-US" sz="1800" b="1" u="sng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6397" name="WordArt 13"/>
          <p:cNvSpPr>
            <a:spLocks noChangeArrowheads="1" noChangeShapeType="1" noTextEdit="1"/>
          </p:cNvSpPr>
          <p:nvPr/>
        </p:nvSpPr>
        <p:spPr bwMode="auto">
          <a:xfrm>
            <a:off x="1143000" y="2343150"/>
            <a:ext cx="7162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pic>
        <p:nvPicPr>
          <p:cNvPr id="3077" name="Picture 9" descr="B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" y="6231042"/>
            <a:ext cx="91440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B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0932"/>
            <a:ext cx="91440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78433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54E147-A676-3752-C20F-FF0D17FA0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80" y="406054"/>
            <a:ext cx="8498240" cy="60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5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B03B00-E9FB-8586-5769-EA744F3BF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6" y="436813"/>
            <a:ext cx="7137641" cy="612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57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747B60-598B-3838-84F8-FC0A75DA8A45}"/>
              </a:ext>
            </a:extLst>
          </p:cNvPr>
          <p:cNvSpPr txBox="1"/>
          <p:nvPr/>
        </p:nvSpPr>
        <p:spPr>
          <a:xfrm>
            <a:off x="2001078" y="885622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05612-45A9-637F-DC67-CFA700EF5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07" y="1591089"/>
            <a:ext cx="8228066" cy="409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08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CE7AD8-0F7F-34D5-8343-64216982C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20" y="146394"/>
            <a:ext cx="6988360" cy="622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16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0B4199-D378-BE60-D93D-9AD058277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55" y="1357136"/>
            <a:ext cx="80581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83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EC5751-042F-37D1-66ED-B5C2DAAAD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93" y="280766"/>
            <a:ext cx="7186613" cy="629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81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" y="52898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6B14AF-7503-3EF3-6707-F4F24D787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62" y="2734574"/>
            <a:ext cx="7719600" cy="3942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6B14AF-7503-3EF3-6707-F4F24D787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62" y="2665563"/>
            <a:ext cx="7719600" cy="394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9905" y="1103326"/>
            <a:ext cx="1957270" cy="5214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Tổ</a:t>
            </a:r>
            <a:r>
              <a:rPr lang="en-US" dirty="0"/>
              <a:t> chức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9905" y="1838324"/>
            <a:ext cx="7693050" cy="46949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1"/>
                </a:solidFill>
              </a:rPr>
              <a:t>Trò chơi gợi ý: 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r>
              <a:rPr lang="en-US" sz="2400" dirty="0">
                <a:solidFill>
                  <a:schemeClr val="tx1"/>
                </a:solidFill>
              </a:rPr>
              <a:t>? Bao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endParaRPr lang="vi-VN" sz="2400" dirty="0">
              <a:solidFill>
                <a:schemeClr val="tx1"/>
              </a:solidFill>
            </a:endParaRPr>
          </a:p>
          <a:p>
            <a:r>
              <a:rPr lang="vi-VN" sz="2400" dirty="0">
                <a:solidFill>
                  <a:schemeClr val="tx1"/>
                </a:solidFill>
              </a:rPr>
              <a:t>(Thực hiện video clip hoặc slide trình chiếu các dòng tranh dân gian Việt Nam).</a:t>
            </a:r>
          </a:p>
          <a:p>
            <a:r>
              <a:rPr lang="vi-VN" sz="2400" b="1" dirty="0">
                <a:solidFill>
                  <a:schemeClr val="tx1"/>
                </a:solidFill>
              </a:rPr>
              <a:t>Mục đích: </a:t>
            </a:r>
            <a:r>
              <a:rPr lang="vi-VN" sz="2400" dirty="0">
                <a:solidFill>
                  <a:schemeClr val="tx1"/>
                </a:solidFill>
              </a:rPr>
              <a:t>Học sinh củng cố,hệ thống lại nhận biết về tranh dân gian Việt Nam </a:t>
            </a:r>
          </a:p>
          <a:p>
            <a:r>
              <a:rPr lang="vi-VN" sz="2400" b="1" dirty="0">
                <a:solidFill>
                  <a:schemeClr val="tx1"/>
                </a:solidFill>
              </a:rPr>
              <a:t>Cách chơi:</a:t>
            </a:r>
          </a:p>
          <a:p>
            <a:r>
              <a:rPr lang="vi-VN" sz="2400" dirty="0">
                <a:solidFill>
                  <a:schemeClr val="tx1"/>
                </a:solidFill>
              </a:rPr>
              <a:t>Trong 1 phút, học sinh lựa chọn được những tranh dân gian Việt Nam được chiếu trên video clip.</a:t>
            </a:r>
          </a:p>
          <a:p>
            <a:r>
              <a:rPr lang="vi-VN" sz="2400" dirty="0">
                <a:solidFill>
                  <a:schemeClr val="tx1"/>
                </a:solidFill>
              </a:rPr>
              <a:t>Chọn 5 học sinh có số kết quả và mô tả chính xác để khen thưởng.</a:t>
            </a:r>
          </a:p>
          <a:p>
            <a:r>
              <a:rPr lang="vi-VN" sz="2400" dirty="0">
                <a:solidFill>
                  <a:schemeClr val="tx1"/>
                </a:solidFill>
              </a:rPr>
              <a:t>GV có thể lồng ghép việc giải thích thế nào nguồn gốc của tranh dân gian Việt Nam một cách đơn giản.</a:t>
            </a:r>
          </a:p>
        </p:txBody>
      </p:sp>
    </p:spTree>
    <p:extLst>
      <p:ext uri="{BB962C8B-B14F-4D97-AF65-F5344CB8AC3E}">
        <p14:creationId xmlns:p14="http://schemas.microsoft.com/office/powerpoint/2010/main" val="25814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570033-578C-7A1B-7C5B-6C2629CB9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532" y="202509"/>
            <a:ext cx="6280703" cy="51312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4EB4FF-3807-99BA-9D95-BFB6D25B1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84" y="5440129"/>
            <a:ext cx="8415130" cy="133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0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6A18F2-2061-A697-4B98-F07CF1A2D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56" y="947944"/>
            <a:ext cx="8514487" cy="449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E699D2-C9C1-1A52-2DD8-C26544DB6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94" y="155356"/>
            <a:ext cx="7367380" cy="65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98A8BD-90F8-A963-FA92-529D3D989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05" y="307492"/>
            <a:ext cx="8476190" cy="624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0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E59DC8-6864-2C7E-0C9B-7210A67F4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27" y="576779"/>
            <a:ext cx="8537346" cy="570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1133</TotalTime>
  <Words>149</Words>
  <Application>Microsoft Office PowerPoint</Application>
  <PresentationFormat>On-screen Show (4:3)</PresentationFormat>
  <Paragraphs>19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W10.TQC</cp:lastModifiedBy>
  <cp:revision>150</cp:revision>
  <dcterms:created xsi:type="dcterms:W3CDTF">2021-01-29T04:19:07Z</dcterms:created>
  <dcterms:modified xsi:type="dcterms:W3CDTF">2024-10-21T09:20:34Z</dcterms:modified>
</cp:coreProperties>
</file>