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436" r:id="rId3"/>
    <p:sldId id="362" r:id="rId4"/>
    <p:sldId id="361" r:id="rId5"/>
    <p:sldId id="370" r:id="rId6"/>
    <p:sldId id="372" r:id="rId7"/>
    <p:sldId id="371" r:id="rId8"/>
    <p:sldId id="422" r:id="rId9"/>
    <p:sldId id="423" r:id="rId10"/>
    <p:sldId id="424" r:id="rId11"/>
    <p:sldId id="425" r:id="rId12"/>
    <p:sldId id="435" r:id="rId13"/>
    <p:sldId id="367" r:id="rId14"/>
    <p:sldId id="373" r:id="rId15"/>
    <p:sldId id="426" r:id="rId16"/>
    <p:sldId id="427" r:id="rId17"/>
    <p:sldId id="428" r:id="rId18"/>
    <p:sldId id="42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1162" y="854015"/>
            <a:ext cx="9144000" cy="68862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07544" y="1848779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4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	</a:t>
            </a:r>
          </a:p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6C1872-C739-5308-1A64-D6B3D40F8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602" y="485666"/>
            <a:ext cx="2339053" cy="322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2D91BA-8348-C92A-656A-613DF22974FD}"/>
              </a:ext>
            </a:extLst>
          </p:cNvPr>
          <p:cNvSpPr txBox="1"/>
          <p:nvPr/>
        </p:nvSpPr>
        <p:spPr>
          <a:xfrm>
            <a:off x="548991" y="5369339"/>
            <a:ext cx="29282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7</a:t>
            </a:r>
            <a:r>
              <a:rPr lang="vi-VN" sz="1600" dirty="0">
                <a:solidFill>
                  <a:schemeClr val="tx1"/>
                </a:solidFill>
              </a:rPr>
              <a:t>. </a:t>
            </a:r>
            <a:r>
              <a:rPr lang="en-US" sz="1600" i="1" dirty="0" err="1">
                <a:solidFill>
                  <a:schemeClr val="tx1"/>
                </a:solidFill>
              </a:rPr>
              <a:t>Thiếu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nữ</a:t>
            </a:r>
            <a:r>
              <a:rPr lang="vi-VN" sz="1600" dirty="0">
                <a:solidFill>
                  <a:schemeClr val="tx1"/>
                </a:solidFill>
              </a:rPr>
              <a:t>, chạm khắc gỗ ở </a:t>
            </a:r>
            <a:r>
              <a:rPr lang="en-US" sz="1600" dirty="0" err="1"/>
              <a:t>đình</a:t>
            </a:r>
            <a:r>
              <a:rPr lang="en-US" sz="1600" dirty="0"/>
              <a:t> </a:t>
            </a:r>
            <a:r>
              <a:rPr lang="en-US" sz="1600" dirty="0" err="1"/>
              <a:t>Hương</a:t>
            </a:r>
            <a:r>
              <a:rPr lang="en-US" sz="1600" dirty="0"/>
              <a:t> </a:t>
            </a:r>
            <a:r>
              <a:rPr lang="en-US" sz="1600" dirty="0" err="1"/>
              <a:t>Lộc</a:t>
            </a:r>
            <a:r>
              <a:rPr lang="vi-VN" sz="1600" dirty="0">
                <a:solidFill>
                  <a:schemeClr val="tx1"/>
                </a:solidFill>
              </a:rPr>
              <a:t>, tỉnh </a:t>
            </a:r>
            <a:r>
              <a:rPr lang="en-US" sz="1600" dirty="0">
                <a:solidFill>
                  <a:schemeClr val="tx1"/>
                </a:solidFill>
              </a:rPr>
              <a:t>Nam </a:t>
            </a:r>
            <a:r>
              <a:rPr lang="en-US" sz="1600" dirty="0" err="1">
                <a:solidFill>
                  <a:schemeClr val="tx1"/>
                </a:solidFill>
              </a:rPr>
              <a:t>Định</a:t>
            </a:r>
            <a:endParaRPr lang="vi-VN" sz="16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954476-7225-2873-12BA-9598EC83A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1" y="591890"/>
            <a:ext cx="2928202" cy="44779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719E71-8042-8E8B-DA09-C959F4251B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6184" y="591890"/>
            <a:ext cx="4950876" cy="44188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838C25-6800-3ADA-3031-968EDB248C87}"/>
              </a:ext>
            </a:extLst>
          </p:cNvPr>
          <p:cNvSpPr txBox="1"/>
          <p:nvPr/>
        </p:nvSpPr>
        <p:spPr>
          <a:xfrm>
            <a:off x="4097567" y="5369339"/>
            <a:ext cx="44974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8</a:t>
            </a:r>
            <a:r>
              <a:rPr lang="vi-VN" sz="1600" dirty="0">
                <a:solidFill>
                  <a:schemeClr val="tx1"/>
                </a:solidFill>
              </a:rPr>
              <a:t>. </a:t>
            </a:r>
            <a:r>
              <a:rPr lang="en-US" sz="1600" i="1" dirty="0">
                <a:solidFill>
                  <a:schemeClr val="tx1"/>
                </a:solidFill>
              </a:rPr>
              <a:t>Hai </a:t>
            </a:r>
            <a:r>
              <a:rPr lang="en-US" sz="1600" i="1" dirty="0" err="1">
                <a:solidFill>
                  <a:schemeClr val="tx1"/>
                </a:solidFill>
              </a:rPr>
              <a:t>người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đá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cầu</a:t>
            </a:r>
            <a:r>
              <a:rPr lang="vi-VN" sz="1600" dirty="0">
                <a:solidFill>
                  <a:schemeClr val="tx1"/>
                </a:solidFill>
              </a:rPr>
              <a:t>, chạm khắc gỗ ở </a:t>
            </a:r>
            <a:r>
              <a:rPr lang="en-US" sz="1600" dirty="0" err="1"/>
              <a:t>đình</a:t>
            </a:r>
            <a:r>
              <a:rPr lang="en-US" sz="1600" dirty="0"/>
              <a:t> </a:t>
            </a:r>
            <a:r>
              <a:rPr lang="en-US" sz="1600" dirty="0" err="1"/>
              <a:t>Thổ</a:t>
            </a:r>
            <a:r>
              <a:rPr lang="en-US" sz="1600" dirty="0"/>
              <a:t> Tang</a:t>
            </a:r>
            <a:r>
              <a:rPr lang="vi-VN" sz="1600" dirty="0">
                <a:solidFill>
                  <a:schemeClr val="tx1"/>
                </a:solidFill>
              </a:rPr>
              <a:t>, tỉnh </a:t>
            </a:r>
            <a:r>
              <a:rPr lang="en-US" sz="1600" dirty="0" err="1">
                <a:solidFill>
                  <a:schemeClr val="tx1"/>
                </a:solidFill>
              </a:rPr>
              <a:t>Vĩnh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Phúc</a:t>
            </a:r>
            <a:endParaRPr lang="vi-VN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216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2D91BA-8348-C92A-656A-613DF22974FD}"/>
              </a:ext>
            </a:extLst>
          </p:cNvPr>
          <p:cNvSpPr txBox="1"/>
          <p:nvPr/>
        </p:nvSpPr>
        <p:spPr>
          <a:xfrm>
            <a:off x="548991" y="5369339"/>
            <a:ext cx="29282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9</a:t>
            </a:r>
            <a:r>
              <a:rPr lang="vi-VN" sz="1600" dirty="0">
                <a:solidFill>
                  <a:schemeClr val="tx1"/>
                </a:solidFill>
              </a:rPr>
              <a:t>. </a:t>
            </a:r>
            <a:r>
              <a:rPr lang="en-US" sz="1600" i="1" dirty="0" err="1">
                <a:solidFill>
                  <a:schemeClr val="tx1"/>
                </a:solidFill>
              </a:rPr>
              <a:t>Hổ</a:t>
            </a:r>
            <a:r>
              <a:rPr lang="vi-VN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tượng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đá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vi-VN" sz="1600" dirty="0">
                <a:solidFill>
                  <a:schemeClr val="tx1"/>
                </a:solidFill>
              </a:rPr>
              <a:t>ở </a:t>
            </a:r>
            <a:r>
              <a:rPr lang="en-US" sz="1600" dirty="0" err="1"/>
              <a:t>lăng</a:t>
            </a:r>
            <a:r>
              <a:rPr lang="en-US" sz="1600" dirty="0"/>
              <a:t> Lê </a:t>
            </a:r>
            <a:r>
              <a:rPr lang="en-US" sz="1600" dirty="0" err="1"/>
              <a:t>Lợi</a:t>
            </a:r>
            <a:r>
              <a:rPr lang="vi-VN" sz="1600" dirty="0">
                <a:solidFill>
                  <a:schemeClr val="tx1"/>
                </a:solidFill>
              </a:rPr>
              <a:t>, tỉnh </a:t>
            </a:r>
            <a:r>
              <a:rPr lang="en-US" sz="1600" dirty="0">
                <a:solidFill>
                  <a:schemeClr val="tx1"/>
                </a:solidFill>
              </a:rPr>
              <a:t>Thanh </a:t>
            </a:r>
            <a:r>
              <a:rPr lang="en-US" sz="1600" dirty="0" err="1">
                <a:solidFill>
                  <a:schemeClr val="tx1"/>
                </a:solidFill>
              </a:rPr>
              <a:t>Hóa</a:t>
            </a:r>
            <a:endParaRPr lang="vi-VN" sz="16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838C25-6800-3ADA-3031-968EDB248C87}"/>
              </a:ext>
            </a:extLst>
          </p:cNvPr>
          <p:cNvSpPr txBox="1"/>
          <p:nvPr/>
        </p:nvSpPr>
        <p:spPr>
          <a:xfrm>
            <a:off x="4097567" y="5369339"/>
            <a:ext cx="44974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10</a:t>
            </a:r>
            <a:r>
              <a:rPr lang="vi-VN" sz="1600" dirty="0">
                <a:solidFill>
                  <a:schemeClr val="tx1"/>
                </a:solidFill>
              </a:rPr>
              <a:t>. </a:t>
            </a:r>
            <a:r>
              <a:rPr lang="en-US" sz="1600" i="1" dirty="0" err="1">
                <a:solidFill>
                  <a:schemeClr val="tx1"/>
                </a:solidFill>
              </a:rPr>
              <a:t>Người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chim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đánh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trống</a:t>
            </a:r>
            <a:r>
              <a:rPr lang="vi-VN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tượng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đá</a:t>
            </a:r>
            <a:r>
              <a:rPr lang="en-US" sz="1600" dirty="0">
                <a:solidFill>
                  <a:schemeClr val="tx1"/>
                </a:solidFill>
              </a:rPr>
              <a:t> ở </a:t>
            </a:r>
            <a:r>
              <a:rPr lang="en-US" sz="1600" dirty="0" err="1">
                <a:solidFill>
                  <a:schemeClr val="tx1"/>
                </a:solidFill>
              </a:rPr>
              <a:t>chùa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Phật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Tích</a:t>
            </a:r>
            <a:r>
              <a:rPr lang="vi-VN" sz="1600" dirty="0">
                <a:solidFill>
                  <a:schemeClr val="tx1"/>
                </a:solidFill>
              </a:rPr>
              <a:t>, tỉnh </a:t>
            </a:r>
            <a:r>
              <a:rPr lang="en-US" sz="1600" dirty="0" err="1">
                <a:solidFill>
                  <a:schemeClr val="tx1"/>
                </a:solidFill>
              </a:rPr>
              <a:t>Bắc</a:t>
            </a:r>
            <a:r>
              <a:rPr lang="en-US" sz="1600" dirty="0">
                <a:solidFill>
                  <a:schemeClr val="tx1"/>
                </a:solidFill>
              </a:rPr>
              <a:t> Ninh</a:t>
            </a:r>
            <a:endParaRPr lang="vi-VN" sz="16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60FA33-C60F-A44D-5FBD-7D65BAA66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89" y="591890"/>
            <a:ext cx="2862006" cy="44190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C96255-98AE-27D3-1A21-9A8F1B3073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624" y="591890"/>
            <a:ext cx="3200847" cy="440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39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140040-8538-3DA9-610B-F725699D7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801" y="506632"/>
            <a:ext cx="6926538" cy="584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702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AD3CAD-C09A-A69B-F2AA-585391646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16" y="812037"/>
            <a:ext cx="9054767" cy="499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92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2B45D8-CC0E-5BAE-D50E-5D6C432CD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25" y="1440538"/>
            <a:ext cx="7987550" cy="397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262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243A11-2A78-EAD7-60A7-F6E24E0A7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971" y="268636"/>
            <a:ext cx="7012057" cy="632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84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F5AEF0-454A-703F-4E45-5C9151BB7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61" y="503893"/>
            <a:ext cx="8065678" cy="585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44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079443-A2E0-8D48-CFCB-D22329163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112" y="565909"/>
            <a:ext cx="8249776" cy="572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25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1F892D-7238-C00C-4ECA-9DD505DAA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0" y="452743"/>
            <a:ext cx="9135750" cy="15527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D1A1C7-696D-5738-1B55-28DA66080F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408" y="2005535"/>
            <a:ext cx="2392353" cy="22366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0C0FF8-F951-7EF4-D646-2B1386952A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448" y="4434793"/>
            <a:ext cx="2874272" cy="22587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04B3D5-584F-A635-A3E8-D27630D3F4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7173" y="2005395"/>
            <a:ext cx="3587384" cy="468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947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5"/>
          <p:cNvGrpSpPr>
            <a:grpSpLocks/>
          </p:cNvGrpSpPr>
          <p:nvPr/>
        </p:nvGrpSpPr>
        <p:grpSpPr bwMode="auto">
          <a:xfrm>
            <a:off x="-121920" y="-1"/>
            <a:ext cx="9144000" cy="6775269"/>
            <a:chOff x="8" y="0"/>
            <a:chExt cx="5760" cy="4320"/>
          </a:xfrm>
        </p:grpSpPr>
        <p:pic>
          <p:nvPicPr>
            <p:cNvPr id="3079" name="Picture 6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7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81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3082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3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4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5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075" name="Text Box 10"/>
          <p:cNvSpPr txBox="1">
            <a:spLocks noChangeArrowheads="1"/>
          </p:cNvSpPr>
          <p:nvPr/>
        </p:nvSpPr>
        <p:spPr bwMode="auto">
          <a:xfrm>
            <a:off x="1295400" y="1200151"/>
            <a:ext cx="6172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 dirty="0" err="1">
                <a:latin typeface="Times New Roman" pitchFamily="18" charset="0"/>
                <a:cs typeface="Arial" charset="0"/>
              </a:rPr>
              <a:t>Thứ</a:t>
            </a:r>
            <a:r>
              <a:rPr lang="en-US" altLang="en-US" sz="1800" b="1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1800" b="1" dirty="0" smtClean="0">
                <a:latin typeface="Times New Roman" pitchFamily="18" charset="0"/>
                <a:cs typeface="Arial" charset="0"/>
              </a:rPr>
              <a:t>6 </a:t>
            </a:r>
            <a:r>
              <a:rPr lang="en-US" altLang="en-US" sz="1800" b="1" dirty="0" err="1">
                <a:latin typeface="Times New Roman" pitchFamily="18" charset="0"/>
                <a:cs typeface="Arial" charset="0"/>
              </a:rPr>
              <a:t>ngày</a:t>
            </a:r>
            <a:r>
              <a:rPr lang="en-US" altLang="en-US" sz="1800" b="1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1800" b="1" dirty="0" smtClean="0">
                <a:latin typeface="Times New Roman" pitchFamily="18" charset="0"/>
                <a:cs typeface="Arial" charset="0"/>
              </a:rPr>
              <a:t> 13 </a:t>
            </a:r>
            <a:r>
              <a:rPr lang="en-US" altLang="en-US" sz="1800" b="1" dirty="0" err="1" smtClean="0">
                <a:latin typeface="Times New Roman" pitchFamily="18" charset="0"/>
                <a:cs typeface="Arial" charset="0"/>
              </a:rPr>
              <a:t>tháng</a:t>
            </a:r>
            <a:r>
              <a:rPr lang="en-US" altLang="en-US" sz="1800" b="1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1800" b="1" dirty="0">
                <a:latin typeface="Times New Roman" pitchFamily="18" charset="0"/>
                <a:cs typeface="Arial" charset="0"/>
              </a:rPr>
              <a:t>9 </a:t>
            </a:r>
            <a:r>
              <a:rPr lang="en-US" altLang="en-US" sz="1800" b="1" dirty="0" err="1">
                <a:latin typeface="Times New Roman" pitchFamily="18" charset="0"/>
                <a:cs typeface="Arial" charset="0"/>
              </a:rPr>
              <a:t>năm</a:t>
            </a:r>
            <a:r>
              <a:rPr lang="en-US" altLang="en-US" sz="1800" b="1" dirty="0">
                <a:latin typeface="Times New Roman" pitchFamily="18" charset="0"/>
                <a:cs typeface="Arial" charset="0"/>
              </a:rPr>
              <a:t> 2024</a:t>
            </a:r>
          </a:p>
          <a:p>
            <a:pPr algn="ctr" eaLnBrk="1" hangingPunct="1"/>
            <a:r>
              <a:rPr lang="en-US" altLang="en-US" sz="1800" b="1" u="sng" dirty="0" err="1">
                <a:latin typeface="Times New Roman" pitchFamily="18" charset="0"/>
                <a:cs typeface="Arial" charset="0"/>
              </a:rPr>
              <a:t>Mĩ</a:t>
            </a:r>
            <a:r>
              <a:rPr lang="en-US" altLang="en-US" sz="1800" b="1" u="sng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1800" b="1" u="sng" dirty="0" err="1">
                <a:latin typeface="Times New Roman" pitchFamily="18" charset="0"/>
                <a:cs typeface="Arial" charset="0"/>
              </a:rPr>
              <a:t>thuật</a:t>
            </a:r>
            <a:endParaRPr lang="en-US" altLang="en-US" sz="1800" b="1" u="sng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6397" name="WordArt 13"/>
          <p:cNvSpPr>
            <a:spLocks noChangeArrowheads="1" noChangeShapeType="1" noTextEdit="1"/>
          </p:cNvSpPr>
          <p:nvPr/>
        </p:nvSpPr>
        <p:spPr bwMode="auto">
          <a:xfrm>
            <a:off x="1143000" y="2343150"/>
            <a:ext cx="7162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KHỞI ĐỘNG</a:t>
            </a:r>
          </a:p>
        </p:txBody>
      </p:sp>
      <p:pic>
        <p:nvPicPr>
          <p:cNvPr id="3077" name="Picture 9" descr="B0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" y="6231042"/>
            <a:ext cx="9144000" cy="21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9" descr="B0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0932"/>
            <a:ext cx="9144000" cy="21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5018927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A0FE4B-0785-550E-DBF9-C5657E8BA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152" y="1714260"/>
            <a:ext cx="7849695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465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9905" y="1103326"/>
            <a:ext cx="1957270" cy="52143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49905" y="1838324"/>
            <a:ext cx="7693050" cy="456247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000" b="1" dirty="0">
                <a:solidFill>
                  <a:schemeClr val="tx1"/>
                </a:solidFill>
              </a:rPr>
              <a:t>Trò chơi gợi ý: Điêu khắc đình làng</a:t>
            </a:r>
          </a:p>
          <a:p>
            <a:r>
              <a:rPr lang="vi-VN" sz="2400" dirty="0">
                <a:solidFill>
                  <a:schemeClr val="tx1"/>
                </a:solidFill>
              </a:rPr>
              <a:t>(Thực hiện video clip chiếu các tác phẩm điêu khắc đình làng).</a:t>
            </a:r>
          </a:p>
          <a:p>
            <a:r>
              <a:rPr lang="vi-VN" sz="2400" b="1" dirty="0">
                <a:solidFill>
                  <a:schemeClr val="tx1"/>
                </a:solidFill>
              </a:rPr>
              <a:t>Mục đích: </a:t>
            </a:r>
            <a:r>
              <a:rPr lang="vi-VN" sz="2400" dirty="0">
                <a:solidFill>
                  <a:schemeClr val="tx1"/>
                </a:solidFill>
              </a:rPr>
              <a:t>Học sinh nhận biết ban đầu về điêu khắc đình làng.</a:t>
            </a:r>
          </a:p>
          <a:p>
            <a:r>
              <a:rPr lang="vi-VN" sz="2400" b="1" dirty="0">
                <a:solidFill>
                  <a:schemeClr val="tx1"/>
                </a:solidFill>
              </a:rPr>
              <a:t>Cách chơi:</a:t>
            </a:r>
          </a:p>
          <a:p>
            <a:r>
              <a:rPr lang="vi-VN" sz="2400" dirty="0">
                <a:solidFill>
                  <a:schemeClr val="tx1"/>
                </a:solidFill>
              </a:rPr>
              <a:t>Trong 1 phút, học sinh lựa chọn được những tác phẩm điêu khắc đình làng được chiếu trên video clip.</a:t>
            </a:r>
          </a:p>
          <a:p>
            <a:r>
              <a:rPr lang="vi-VN" sz="2400" dirty="0">
                <a:solidFill>
                  <a:schemeClr val="tx1"/>
                </a:solidFill>
              </a:rPr>
              <a:t>Chọn 5 học sinh có số kết quả và mô tả chính xác để khen thưởng.</a:t>
            </a:r>
          </a:p>
          <a:p>
            <a:r>
              <a:rPr lang="vi-VN" sz="2400" dirty="0">
                <a:solidFill>
                  <a:schemeClr val="tx1"/>
                </a:solidFill>
              </a:rPr>
              <a:t>GV có thể lồng ghép việc giải thích thế nào là điêu khắc đình làng một cách đơn giản.</a:t>
            </a:r>
          </a:p>
        </p:txBody>
      </p:sp>
    </p:spTree>
    <p:extLst>
      <p:ext uri="{BB962C8B-B14F-4D97-AF65-F5344CB8AC3E}">
        <p14:creationId xmlns:p14="http://schemas.microsoft.com/office/powerpoint/2010/main" val="2581440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7B30D0-709D-A085-95D2-E22815FA3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755" y="1166193"/>
            <a:ext cx="8422490" cy="51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966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2"/>
            <a:ext cx="9144000" cy="68862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A66158-2613-DC76-6E07-40E8157BE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48" y="426196"/>
            <a:ext cx="8832504" cy="27808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B7834E4-9C7F-13F1-C1F6-6F87922669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8469" y="3207026"/>
            <a:ext cx="6743601" cy="310188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8C68F58-752D-3C29-D5DB-8872C54CA41C}"/>
              </a:ext>
            </a:extLst>
          </p:cNvPr>
          <p:cNvSpPr txBox="1"/>
          <p:nvPr/>
        </p:nvSpPr>
        <p:spPr>
          <a:xfrm>
            <a:off x="265044" y="6308911"/>
            <a:ext cx="81368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3. </a:t>
            </a:r>
            <a:r>
              <a:rPr lang="en-US" sz="1600" i="1" dirty="0" err="1"/>
              <a:t>Đánh</a:t>
            </a:r>
            <a:r>
              <a:rPr lang="en-US" sz="1600" i="1" dirty="0"/>
              <a:t> </a:t>
            </a:r>
            <a:r>
              <a:rPr lang="en-US" sz="1600" i="1" dirty="0" err="1"/>
              <a:t>nhau</a:t>
            </a:r>
            <a:r>
              <a:rPr lang="en-US" sz="1600" i="1" dirty="0"/>
              <a:t> </a:t>
            </a:r>
            <a:r>
              <a:rPr lang="en-US" sz="1600" i="1" dirty="0" err="1"/>
              <a:t>với</a:t>
            </a:r>
            <a:r>
              <a:rPr lang="en-US" sz="1600" i="1" dirty="0"/>
              <a:t> </a:t>
            </a:r>
            <a:r>
              <a:rPr lang="en-US" sz="1600" i="1" dirty="0" err="1"/>
              <a:t>hổ</a:t>
            </a:r>
            <a:r>
              <a:rPr lang="en-US" sz="1600" i="1" dirty="0"/>
              <a:t>, </a:t>
            </a:r>
            <a:r>
              <a:rPr lang="en-US" sz="1600" dirty="0" err="1"/>
              <a:t>chạm</a:t>
            </a:r>
            <a:r>
              <a:rPr lang="en-US" sz="1600" dirty="0"/>
              <a:t> </a:t>
            </a:r>
            <a:r>
              <a:rPr lang="en-US" sz="1600" dirty="0" err="1"/>
              <a:t>khắc</a:t>
            </a:r>
            <a:r>
              <a:rPr lang="en-US" sz="1600" dirty="0"/>
              <a:t> </a:t>
            </a:r>
            <a:r>
              <a:rPr lang="en-US" sz="1600" dirty="0" err="1"/>
              <a:t>gỗ</a:t>
            </a:r>
            <a:r>
              <a:rPr lang="en-US" sz="1600" dirty="0"/>
              <a:t> ở </a:t>
            </a:r>
            <a:r>
              <a:rPr lang="en-US" sz="1600" dirty="0" err="1"/>
              <a:t>đình</a:t>
            </a:r>
            <a:r>
              <a:rPr lang="en-US" sz="1600" dirty="0"/>
              <a:t> </a:t>
            </a:r>
            <a:r>
              <a:rPr lang="en-US" sz="1600" dirty="0" err="1"/>
              <a:t>Chảy</a:t>
            </a:r>
            <a:r>
              <a:rPr lang="en-US" sz="1600" dirty="0"/>
              <a:t>, </a:t>
            </a:r>
            <a:r>
              <a:rPr lang="en-US" sz="1600" dirty="0" err="1"/>
              <a:t>xã</a:t>
            </a:r>
            <a:r>
              <a:rPr lang="en-US" sz="1600" dirty="0"/>
              <a:t> </a:t>
            </a:r>
            <a:r>
              <a:rPr lang="en-US" sz="1600" dirty="0" err="1"/>
              <a:t>Liêm</a:t>
            </a:r>
            <a:r>
              <a:rPr lang="en-US" sz="1600" dirty="0"/>
              <a:t> </a:t>
            </a:r>
            <a:r>
              <a:rPr lang="en-US" sz="1600" dirty="0" err="1"/>
              <a:t>Thuận</a:t>
            </a:r>
            <a:r>
              <a:rPr lang="en-US" sz="1600" dirty="0"/>
              <a:t>, </a:t>
            </a:r>
            <a:r>
              <a:rPr lang="en-US" sz="1600" dirty="0" err="1"/>
              <a:t>huyện</a:t>
            </a:r>
            <a:r>
              <a:rPr lang="en-US" sz="1600" dirty="0"/>
              <a:t> Thanh </a:t>
            </a:r>
            <a:r>
              <a:rPr lang="en-US" sz="1600" dirty="0" err="1"/>
              <a:t>Liêm</a:t>
            </a:r>
            <a:r>
              <a:rPr lang="en-US" sz="1600" dirty="0"/>
              <a:t>, </a:t>
            </a:r>
            <a:r>
              <a:rPr lang="en-US" sz="1600" dirty="0" err="1"/>
              <a:t>tỉnh</a:t>
            </a:r>
            <a:r>
              <a:rPr lang="en-US" sz="1600" dirty="0"/>
              <a:t> Hà Nam </a:t>
            </a:r>
            <a:r>
              <a:rPr lang="vi-VN" sz="1600" dirty="0">
                <a:solidFill>
                  <a:schemeClr val="tx1"/>
                </a:solidFill>
              </a:rPr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97755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3DBBE7-A9A8-4391-AE6D-3268A9800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26752"/>
            <a:ext cx="9135750" cy="42773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CEE7167-6651-788E-5667-4ACB30DF9403}"/>
              </a:ext>
            </a:extLst>
          </p:cNvPr>
          <p:cNvSpPr txBox="1"/>
          <p:nvPr/>
        </p:nvSpPr>
        <p:spPr>
          <a:xfrm>
            <a:off x="291548" y="5504074"/>
            <a:ext cx="81368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4. </a:t>
            </a:r>
            <a:r>
              <a:rPr lang="en-US" sz="1600" i="1" dirty="0" err="1">
                <a:solidFill>
                  <a:schemeClr val="tx1"/>
                </a:solidFill>
              </a:rPr>
              <a:t>Chuốc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rượu</a:t>
            </a:r>
            <a:r>
              <a:rPr lang="en-US" sz="1600" i="1" dirty="0"/>
              <a:t>, </a:t>
            </a:r>
            <a:r>
              <a:rPr lang="en-US" sz="1600" dirty="0" err="1"/>
              <a:t>chạm</a:t>
            </a:r>
            <a:r>
              <a:rPr lang="en-US" sz="1600" dirty="0"/>
              <a:t> </a:t>
            </a:r>
            <a:r>
              <a:rPr lang="en-US" sz="1600" dirty="0" err="1"/>
              <a:t>khắc</a:t>
            </a:r>
            <a:r>
              <a:rPr lang="en-US" sz="1600" dirty="0"/>
              <a:t> </a:t>
            </a:r>
            <a:r>
              <a:rPr lang="en-US" sz="1600" dirty="0" err="1"/>
              <a:t>gỗ</a:t>
            </a:r>
            <a:r>
              <a:rPr lang="en-US" sz="1600" dirty="0"/>
              <a:t> ở </a:t>
            </a:r>
            <a:r>
              <a:rPr lang="en-US" sz="1600" dirty="0" err="1"/>
              <a:t>đình</a:t>
            </a:r>
            <a:r>
              <a:rPr lang="en-US" sz="1600" dirty="0"/>
              <a:t> Hoàng </a:t>
            </a:r>
            <a:r>
              <a:rPr lang="en-US" sz="1600" dirty="0" err="1"/>
              <a:t>Xá</a:t>
            </a:r>
            <a:r>
              <a:rPr lang="en-US" sz="1600" dirty="0"/>
              <a:t>, </a:t>
            </a:r>
            <a:r>
              <a:rPr lang="en-US" sz="1600" dirty="0" err="1"/>
              <a:t>thị</a:t>
            </a:r>
            <a:r>
              <a:rPr lang="en-US" sz="1600" dirty="0"/>
              <a:t> </a:t>
            </a:r>
            <a:r>
              <a:rPr lang="en-US" sz="1600" dirty="0" err="1"/>
              <a:t>trấn</a:t>
            </a:r>
            <a:r>
              <a:rPr lang="en-US" sz="1600" dirty="0"/>
              <a:t> Vân </a:t>
            </a:r>
            <a:r>
              <a:rPr lang="en-US" sz="1600" dirty="0" err="1"/>
              <a:t>Đình</a:t>
            </a:r>
            <a:r>
              <a:rPr lang="en-US" sz="1600" dirty="0"/>
              <a:t>, </a:t>
            </a:r>
            <a:r>
              <a:rPr lang="en-US" sz="1600" dirty="0" err="1"/>
              <a:t>huyện</a:t>
            </a:r>
            <a:r>
              <a:rPr lang="en-US" sz="1600" dirty="0"/>
              <a:t> </a:t>
            </a:r>
            <a:r>
              <a:rPr lang="en-US" sz="1600" dirty="0" err="1"/>
              <a:t>Ứng</a:t>
            </a:r>
            <a:r>
              <a:rPr lang="en-US" sz="1600" dirty="0"/>
              <a:t> </a:t>
            </a:r>
            <a:r>
              <a:rPr lang="en-US" sz="1600" dirty="0" err="1"/>
              <a:t>Hòa</a:t>
            </a:r>
            <a:r>
              <a:rPr lang="en-US" sz="1600" dirty="0"/>
              <a:t>, Hà </a:t>
            </a:r>
            <a:r>
              <a:rPr lang="en-US" sz="1600" dirty="0" err="1"/>
              <a:t>Nội</a:t>
            </a:r>
            <a:endParaRPr 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A93657-7646-3837-56D2-ADA4DE56104E}"/>
              </a:ext>
            </a:extLst>
          </p:cNvPr>
          <p:cNvSpPr txBox="1"/>
          <p:nvPr/>
        </p:nvSpPr>
        <p:spPr>
          <a:xfrm>
            <a:off x="715618" y="646040"/>
            <a:ext cx="46647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</a:rPr>
              <a:t>Phần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tham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803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B3D909-BAF1-5072-936B-52E14DC55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195" y="643904"/>
            <a:ext cx="7653389" cy="42690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2D91BA-8348-C92A-656A-613DF22974FD}"/>
              </a:ext>
            </a:extLst>
          </p:cNvPr>
          <p:cNvSpPr txBox="1"/>
          <p:nvPr/>
        </p:nvSpPr>
        <p:spPr>
          <a:xfrm>
            <a:off x="319473" y="5111715"/>
            <a:ext cx="81368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 dirty="0">
                <a:solidFill>
                  <a:schemeClr val="tx1"/>
                </a:solidFill>
              </a:rPr>
              <a:t>5. </a:t>
            </a:r>
            <a:r>
              <a:rPr lang="vi-VN" sz="1600" i="1" dirty="0">
                <a:solidFill>
                  <a:schemeClr val="tx1"/>
                </a:solidFill>
              </a:rPr>
              <a:t>Người cầm dao nắm đuôi nghê</a:t>
            </a:r>
            <a:r>
              <a:rPr lang="vi-VN" sz="1600" dirty="0">
                <a:solidFill>
                  <a:schemeClr val="tx1"/>
                </a:solidFill>
              </a:rPr>
              <a:t>, chạm khắc gỗ ở đền vua Đinh, xã Trường Yên huyện Hoa Lư tỉnh Ninh Bình</a:t>
            </a:r>
          </a:p>
        </p:txBody>
      </p:sp>
    </p:spTree>
    <p:extLst>
      <p:ext uri="{BB962C8B-B14F-4D97-AF65-F5344CB8AC3E}">
        <p14:creationId xmlns:p14="http://schemas.microsoft.com/office/powerpoint/2010/main" val="3934178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2D91BA-8348-C92A-656A-613DF22974FD}"/>
              </a:ext>
            </a:extLst>
          </p:cNvPr>
          <p:cNvSpPr txBox="1"/>
          <p:nvPr/>
        </p:nvSpPr>
        <p:spPr>
          <a:xfrm>
            <a:off x="319473" y="5111715"/>
            <a:ext cx="81368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6</a:t>
            </a:r>
            <a:r>
              <a:rPr lang="vi-VN" sz="1600" dirty="0">
                <a:solidFill>
                  <a:schemeClr val="tx1"/>
                </a:solidFill>
              </a:rPr>
              <a:t>. </a:t>
            </a:r>
            <a:r>
              <a:rPr lang="en-US" sz="1600" i="1" dirty="0" err="1">
                <a:solidFill>
                  <a:schemeClr val="tx1"/>
                </a:solidFill>
              </a:rPr>
              <a:t>Ngư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ông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chèo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thuyền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bắt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cá</a:t>
            </a:r>
            <a:r>
              <a:rPr lang="vi-VN" sz="1600" dirty="0">
                <a:solidFill>
                  <a:schemeClr val="tx1"/>
                </a:solidFill>
              </a:rPr>
              <a:t>, chạm khắc gỗ ở </a:t>
            </a:r>
            <a:r>
              <a:rPr lang="en-US" sz="1600" dirty="0" err="1">
                <a:solidFill>
                  <a:schemeClr val="tx1"/>
                </a:solidFill>
              </a:rPr>
              <a:t>chùa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Nội</a:t>
            </a:r>
            <a:r>
              <a:rPr lang="vi-VN" sz="1600" dirty="0">
                <a:solidFill>
                  <a:schemeClr val="tx1"/>
                </a:solidFill>
              </a:rPr>
              <a:t>, tỉnh </a:t>
            </a:r>
            <a:r>
              <a:rPr lang="en-US" sz="1600" dirty="0" err="1">
                <a:solidFill>
                  <a:schemeClr val="tx1"/>
                </a:solidFill>
              </a:rPr>
              <a:t>Bắc</a:t>
            </a:r>
            <a:r>
              <a:rPr lang="en-US" sz="1600" dirty="0">
                <a:solidFill>
                  <a:schemeClr val="tx1"/>
                </a:solidFill>
              </a:rPr>
              <a:t> Giang</a:t>
            </a:r>
            <a:endParaRPr lang="vi-VN" sz="16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A5786E-1E2B-D396-8BB3-10D7173CC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103" y="1161510"/>
            <a:ext cx="8136835" cy="361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33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Ke hoach bai day chu de 1 (lop 4) (T1)</Template>
  <TotalTime>6</TotalTime>
  <Words>289</Words>
  <Application>Microsoft Office PowerPoint</Application>
  <PresentationFormat>On-screen Show (4:3)</PresentationFormat>
  <Paragraphs>24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W10.TQC</dc:creator>
  <cp:lastModifiedBy>W10.TQC</cp:lastModifiedBy>
  <cp:revision>2</cp:revision>
  <dcterms:created xsi:type="dcterms:W3CDTF">2024-09-21T01:54:21Z</dcterms:created>
  <dcterms:modified xsi:type="dcterms:W3CDTF">2024-09-21T02:03:15Z</dcterms:modified>
</cp:coreProperties>
</file>