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91" r:id="rId4"/>
    <p:sldId id="274" r:id="rId5"/>
    <p:sldId id="302" r:id="rId6"/>
    <p:sldId id="275" r:id="rId7"/>
    <p:sldId id="304" r:id="rId8"/>
    <p:sldId id="303" r:id="rId9"/>
    <p:sldId id="305" r:id="rId10"/>
    <p:sldId id="306" r:id="rId11"/>
    <p:sldId id="307" r:id="rId12"/>
    <p:sldId id="308" r:id="rId13"/>
    <p:sldId id="309" r:id="rId14"/>
    <p:sldId id="258" r:id="rId15"/>
    <p:sldId id="310" r:id="rId16"/>
    <p:sldId id="277" r:id="rId18"/>
    <p:sldId id="311" r:id="rId19"/>
    <p:sldId id="3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71B17-9C44-4E55-8081-616E2CD2894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9494-FC53-4D28-A5DB-67EE732E91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2.GIF"/><Relationship Id="rId1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GIF"/><Relationship Id="rId8" Type="http://schemas.openxmlformats.org/officeDocument/2006/relationships/image" Target="../media/image23.GIF"/><Relationship Id="rId7" Type="http://schemas.openxmlformats.org/officeDocument/2006/relationships/image" Target="../media/image22.GIF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4.xml"/><Relationship Id="rId13" Type="http://schemas.openxmlformats.org/officeDocument/2006/relationships/audio" Target="../media/audio1.wav"/><Relationship Id="rId12" Type="http://schemas.openxmlformats.org/officeDocument/2006/relationships/image" Target="../media/image6.GIF"/><Relationship Id="rId11" Type="http://schemas.openxmlformats.org/officeDocument/2006/relationships/slide" Target="slide5.xml"/><Relationship Id="rId10" Type="http://schemas.openxmlformats.org/officeDocument/2006/relationships/image" Target="../media/image25.png"/><Relationship Id="rId1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6.GIF"/><Relationship Id="rId1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GIF"/><Relationship Id="rId1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9220" y="1169670"/>
            <a:ext cx="7440930" cy="135064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 : Chủ đề 4</a:t>
            </a:r>
            <a:endParaRPr lang="en-US" sz="32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1790" y="2719705"/>
            <a:ext cx="9723120" cy="21113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noAutofit/>
          </a:bodyPr>
          <a:lstStyle/>
          <a:p>
            <a:pPr algn="ctr"/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màu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72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8"/>
          <p:cNvSpPr>
            <a:spLocks noTextEdit="1"/>
          </p:cNvSpPr>
          <p:nvPr/>
        </p:nvSpPr>
        <p:spPr>
          <a:xfrm>
            <a:off x="1000760" y="368935"/>
            <a:ext cx="9608820" cy="3536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 eaLnBrk="0" hangingPunct="0"/>
            <a:r>
              <a:rPr 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TH&amp;THCS Triệu Hoà</a:t>
            </a:r>
            <a:endParaRPr 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451350" y="372300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337685" y="613537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HỒ TRÍ BẢN</a:t>
            </a:r>
            <a:endParaRPr 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c.</a:t>
            </a:r>
            <a:r>
              <a:rPr lang="en-US" b="1" u="sng"/>
              <a:t>Quan sát</a:t>
            </a:r>
            <a:r>
              <a:rPr lang="en-US"/>
              <a:t>: trong tranh vẽ, gồm nhữ màu nào?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b="61767"/>
          <a:stretch>
            <a:fillRect/>
          </a:stretch>
        </p:blipFill>
        <p:spPr>
          <a:xfrm rot="5400000">
            <a:off x="3391535" y="-563245"/>
            <a:ext cx="5200015" cy="925004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816475" y="2701925"/>
            <a:ext cx="146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MÀU VÀNG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825875" y="5607685"/>
            <a:ext cx="1706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MÀU TRẮNG</a:t>
            </a:r>
            <a:endParaRPr lang="en-US" b="1"/>
          </a:p>
        </p:txBody>
      </p:sp>
      <p:sp>
        <p:nvSpPr>
          <p:cNvPr id="9" name="Text Box 8"/>
          <p:cNvSpPr txBox="1"/>
          <p:nvPr/>
        </p:nvSpPr>
        <p:spPr>
          <a:xfrm>
            <a:off x="1748155" y="2625725"/>
            <a:ext cx="1245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MÀU CAM ĐẬM</a:t>
            </a:r>
            <a:endParaRPr lang="en-US" b="1"/>
          </a:p>
        </p:txBody>
      </p:sp>
      <p:sp>
        <p:nvSpPr>
          <p:cNvPr id="10" name="Text Box 9"/>
          <p:cNvSpPr txBox="1"/>
          <p:nvPr/>
        </p:nvSpPr>
        <p:spPr>
          <a:xfrm>
            <a:off x="8270240" y="4048760"/>
            <a:ext cx="1955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FF00"/>
                </a:solidFill>
              </a:rPr>
              <a:t>MÀU XANH ĐẬM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087245" y="6128385"/>
            <a:ext cx="1955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FF00"/>
                </a:solidFill>
              </a:rPr>
              <a:t>MÀU XANH NHẠT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532755" y="5975985"/>
            <a:ext cx="122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FF00"/>
                </a:solidFill>
              </a:rPr>
              <a:t>NÂU ĐẬM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853170" y="3130550"/>
            <a:ext cx="122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FF00"/>
                </a:solidFill>
              </a:rPr>
              <a:t>NÂU NHẠT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7425055" y="1541145"/>
            <a:ext cx="2150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MÀU CAM NHẠT</a:t>
            </a:r>
            <a:endParaRPr lang="en-US" b="1"/>
          </a:p>
        </p:txBody>
      </p:sp>
      <p:sp>
        <p:nvSpPr>
          <p:cNvPr id="15" name="Text Box 14"/>
          <p:cNvSpPr txBox="1"/>
          <p:nvPr/>
        </p:nvSpPr>
        <p:spPr>
          <a:xfrm>
            <a:off x="3104515" y="3498850"/>
            <a:ext cx="1236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MÀU TÍM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5" grpId="0"/>
      <p:bldP spid="15" grpId="1"/>
      <p:bldP spid="14" grpId="0"/>
      <p:bldP spid="14" grpId="1"/>
      <p:bldP spid="12" grpId="0"/>
      <p:bldP spid="12" grpId="1"/>
      <p:bldP spid="13" grpId="0"/>
      <p:bldP spid="13" grpId="1"/>
      <p:bldP spid="10" grpId="0"/>
      <p:bldP spid="10" grpId="1"/>
      <p:bldP spid="11" grpId="0"/>
      <p:bldP spid="11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165"/>
          </a:xfrm>
        </p:spPr>
        <p:txBody>
          <a:bodyPr/>
          <a:p>
            <a:pPr algn="ctr"/>
            <a:r>
              <a:rPr lang="en-US">
                <a:sym typeface="+mn-ea"/>
              </a:rPr>
              <a:t> tranh vẽ, gồm nhữ màu nào?</a:t>
            </a:r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rcRect b="51423"/>
          <a:stretch>
            <a:fillRect/>
          </a:stretch>
        </p:blipFill>
        <p:spPr>
          <a:xfrm rot="5400000">
            <a:off x="3319145" y="-572135"/>
            <a:ext cx="4806950" cy="9199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ontent Placeholder 4"/>
          <p:cNvSpPr>
            <a:spLocks noGrp="1"/>
          </p:cNvSpPr>
          <p:nvPr/>
        </p:nvSpPr>
        <p:spPr>
          <a:xfrm>
            <a:off x="904875" y="430530"/>
            <a:ext cx="10448925" cy="100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 trong  tranh do ai tạo ra ?</a:t>
            </a:r>
            <a:endParaRPr lang="en-US" sz="4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06425" y="2230120"/>
            <a:ext cx="112744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DO HOẠ SĨ TẠO RA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[crop output image]">
            <a:hlinkClick r:id="rId1" action="ppaction://hlinksldjump"/>
          </p:cNvPr>
          <p:cNvPicPr>
            <a:picLocks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75660" y="1825625"/>
            <a:ext cx="5439410" cy="435165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47345"/>
            <a:ext cx="10515600" cy="1410970"/>
          </a:xfrm>
        </p:spPr>
        <p:txBody>
          <a:bodyPr>
            <a:normAutofit fontScale="90000"/>
          </a:bodyPr>
          <a:p>
            <a:r>
              <a:rPr lang="en-US" b="1">
                <a:solidFill>
                  <a:srgbClr val="FF0000"/>
                </a:solidFill>
              </a:rPr>
              <a:t>Em có nhận xét gì về mãng màu</a:t>
            </a:r>
            <a:r>
              <a:rPr lang="en-US"/>
              <a:t> : trong thiên nhiên, trong cuộc sống, trong tranh vẽ?</a:t>
            </a:r>
            <a:br>
              <a:rPr lang="en-US"/>
            </a:br>
            <a:br>
              <a:rPr lang="en-US" sz="2800"/>
            </a:br>
            <a:endParaRPr 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404620"/>
            <a:ext cx="3971925" cy="3920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90" y="1404620"/>
            <a:ext cx="3928110" cy="3920490"/>
          </a:xfrm>
          <a:prstGeom prst="rect">
            <a:avLst/>
          </a:prstGeom>
        </p:spPr>
      </p:pic>
      <p:pic>
        <p:nvPicPr>
          <p:cNvPr id="1073742860" name="Content Placeholder 1073742859"/>
          <p:cNvPicPr>
            <a:picLocks noRot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465" y="1504950"/>
            <a:ext cx="3768725" cy="3820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8"/>
          <p:cNvSpPr txBox="1"/>
          <p:nvPr/>
        </p:nvSpPr>
        <p:spPr>
          <a:xfrm>
            <a:off x="728345" y="5325745"/>
            <a:ext cx="10625455" cy="1532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/>
              <a:t>-</a:t>
            </a:r>
            <a:r>
              <a:rPr lang="en-US" sz="2400" b="1"/>
              <a:t> Nhiều màu sắc</a:t>
            </a:r>
            <a:endParaRPr lang="en-US" sz="2400" b="1"/>
          </a:p>
          <a:p>
            <a:r>
              <a:rPr lang="en-US" sz="2400" b="1"/>
              <a:t>-Màu sắc có độ đậm , nhạt</a:t>
            </a:r>
            <a:endParaRPr lang="en-US" sz="2400" b="1"/>
          </a:p>
          <a:p>
            <a:r>
              <a:rPr lang="en-US" sz="2400" b="1"/>
              <a:t>- Màu sắc trong thiên nhiên và màu sắc trong cuộc sống thay đỗi theo không gian</a:t>
            </a:r>
            <a:endParaRPr lang="en-US" sz="2400" b="1"/>
          </a:p>
          <a:p>
            <a:r>
              <a:rPr lang="en-US" sz="2400" b="1"/>
              <a:t>-Màu sắc trong tranh vẽ được phân bố đồng đều</a:t>
            </a:r>
            <a:endParaRPr lang="en-US" sz="2400" b="1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nhớ màu sắc</a:t>
            </a:r>
            <a:endParaRPr 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bird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030970" y="3850640"/>
            <a:ext cx="2254885" cy="2146300"/>
          </a:xfrm>
          <a:prstGeom prst="rect">
            <a:avLst/>
          </a:prstGeom>
        </p:spPr>
      </p:pic>
      <p:pic>
        <p:nvPicPr>
          <p:cNvPr id="10" name="Content Placeholder 9" descr="bear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7480" y="3324225"/>
            <a:ext cx="2003425" cy="1798955"/>
          </a:xfrm>
          <a:prstGeom prst="rect">
            <a:avLst/>
          </a:prstGeom>
        </p:spPr>
      </p:pic>
      <p:pic>
        <p:nvPicPr>
          <p:cNvPr id="13" name="Picture 12" descr="mou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5006975"/>
            <a:ext cx="2143760" cy="1556385"/>
          </a:xfrm>
          <a:prstGeom prst="rect">
            <a:avLst/>
          </a:prstGeom>
        </p:spPr>
      </p:pic>
      <p:pic>
        <p:nvPicPr>
          <p:cNvPr id="14" name="Picture 13" descr="dog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205" y="1958340"/>
            <a:ext cx="1747520" cy="1156335"/>
          </a:xfrm>
          <a:prstGeom prst="rect">
            <a:avLst/>
          </a:prstGeom>
        </p:spPr>
      </p:pic>
      <p:pic>
        <p:nvPicPr>
          <p:cNvPr id="17" name="Picture 16" descr="mouse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640" y="2019300"/>
            <a:ext cx="2677795" cy="1831975"/>
          </a:xfrm>
          <a:prstGeom prst="rect">
            <a:avLst/>
          </a:prstGeom>
        </p:spPr>
      </p:pic>
      <p:pic>
        <p:nvPicPr>
          <p:cNvPr id="18" name="Picture 17" descr="EMB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325" y="4239260"/>
            <a:ext cx="1939290" cy="1929130"/>
          </a:xfrm>
          <a:prstGeom prst="rect">
            <a:avLst/>
          </a:prstGeom>
        </p:spPr>
      </p:pic>
      <p:pic>
        <p:nvPicPr>
          <p:cNvPr id="19" name="Picture 18" descr="kpfoxtai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95" y="2019300"/>
            <a:ext cx="2381250" cy="1724025"/>
          </a:xfrm>
          <a:prstGeom prst="rect">
            <a:avLst/>
          </a:prstGeom>
        </p:spPr>
      </p:pic>
      <p:pic>
        <p:nvPicPr>
          <p:cNvPr id="20" name="Picture 19" descr="alligator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095" y="4071620"/>
            <a:ext cx="2209800" cy="1619250"/>
          </a:xfrm>
          <a:prstGeom prst="rect">
            <a:avLst/>
          </a:prstGeom>
        </p:spPr>
      </p:pic>
      <p:sp>
        <p:nvSpPr>
          <p:cNvPr id="21" name="Text Box 20"/>
          <p:cNvSpPr txBox="1"/>
          <p:nvPr/>
        </p:nvSpPr>
        <p:spPr>
          <a:xfrm>
            <a:off x="341630" y="1690370"/>
            <a:ext cx="11210925" cy="4872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28" name="Picture 27" descr="dog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8885" y="1958340"/>
            <a:ext cx="1685925" cy="2190750"/>
          </a:xfrm>
          <a:prstGeom prst="rect">
            <a:avLst/>
          </a:prstGeom>
        </p:spPr>
      </p:pic>
      <p:pic>
        <p:nvPicPr>
          <p:cNvPr id="29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060" y="1690370"/>
            <a:ext cx="10366375" cy="477647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 Box 32"/>
          <p:cNvSpPr txBox="1"/>
          <p:nvPr/>
        </p:nvSpPr>
        <p:spPr>
          <a:xfrm>
            <a:off x="1977390" y="1780540"/>
            <a:ext cx="7212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Đoán xem : chó ,cá sấu ,chim có màu gì ?</a:t>
            </a:r>
            <a:endParaRPr lang="en-US"/>
          </a:p>
        </p:txBody>
      </p:sp>
      <p:pic>
        <p:nvPicPr>
          <p:cNvPr id="34" name="Picture 33" descr="dog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7470" y="2148840"/>
            <a:ext cx="1685925" cy="2190750"/>
          </a:xfrm>
          <a:prstGeom prst="rect">
            <a:avLst/>
          </a:prstGeom>
        </p:spPr>
      </p:pic>
      <p:pic>
        <p:nvPicPr>
          <p:cNvPr id="35" name="Picture 34" descr="bi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5395" y="1958340"/>
            <a:ext cx="2063115" cy="1776730"/>
          </a:xfrm>
          <a:prstGeom prst="rect">
            <a:avLst/>
          </a:prstGeom>
        </p:spPr>
      </p:pic>
      <p:pic>
        <p:nvPicPr>
          <p:cNvPr id="36" name="Picture 35" descr="alligator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0905" y="3915410"/>
            <a:ext cx="2209800" cy="1619250"/>
          </a:xfrm>
          <a:prstGeom prst="rect">
            <a:avLst/>
          </a:prstGeom>
        </p:spPr>
      </p:pic>
      <p:pic>
        <p:nvPicPr>
          <p:cNvPr id="38" name="Picture 8" descr="Combo TripU 3N2Ä Novotel PhÃº Quá»c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05983" y="1078787"/>
            <a:ext cx="6896572" cy="551725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508000" y="1047750"/>
            <a:ext cx="11094085" cy="5717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trò chơi này em nào cho thầy biết :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-  Màu xanh lam , màu đỏ , màu vàng. Còn gọi là 3 màu gì  ?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- 3 màu này đã học ở lớp mấy ?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* Còn gọi là 3 màu cơ bản</a:t>
            </a:r>
            <a:endParaRPr lang="en-US" sz="4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* Đã học ở lớp 1</a:t>
            </a:r>
            <a:endParaRPr lang="en-US" sz="4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b="1"/>
              <a:t>Từ 3 màu cơ bản này có thể tạo ra nhiều màu sắc khác nhau, để tạo nên những mãng màu thú vị</a:t>
            </a:r>
            <a:endParaRPr lang="en-US" b="1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rcRect t="20580" b="15225"/>
          <a:stretch>
            <a:fillRect/>
          </a:stretch>
        </p:blipFill>
        <p:spPr>
          <a:xfrm rot="5400000">
            <a:off x="1325245" y="1588770"/>
            <a:ext cx="2107565" cy="435165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rcRect b="61767"/>
          <a:stretch>
            <a:fillRect/>
          </a:stretch>
        </p:blipFill>
        <p:spPr>
          <a:xfrm rot="5400000">
            <a:off x="7661275" y="3010535"/>
            <a:ext cx="2316480" cy="5068570"/>
          </a:xfrm>
          <a:prstGeom prst="rect">
            <a:avLst/>
          </a:prstGeom>
        </p:spPr>
      </p:pic>
      <p:pic>
        <p:nvPicPr>
          <p:cNvPr id="12290" name="Picture 3" descr="Bo-hinh-nen-tuyet-dep-mung-ngay-nha-giao-Viet-Nam-2011_19.jpg"/>
          <p:cNvPicPr>
            <a:picLocks noChangeAspect="1"/>
          </p:cNvPicPr>
          <p:nvPr/>
        </p:nvPicPr>
        <p:blipFill>
          <a:blip r:embed="rId3"/>
          <a:srcRect l="59874" t="3333" b="31111"/>
          <a:stretch>
            <a:fillRect/>
          </a:stretch>
        </p:blipFill>
        <p:spPr>
          <a:xfrm>
            <a:off x="6285865" y="1959610"/>
            <a:ext cx="5067935" cy="2158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05585"/>
          </a:xfrm>
        </p:spPr>
        <p:txBody>
          <a:bodyPr>
            <a:normAutofit/>
          </a:bodyPr>
          <a:p>
            <a:pPr algn="ctr"/>
            <a:r>
              <a:rPr lang="en-US">
                <a:solidFill>
                  <a:srgbClr val="C00000"/>
                </a:solidFill>
              </a:rPr>
              <a:t>Kết thúc tiết 1</a:t>
            </a:r>
            <a:br>
              <a:rPr lang="en-US">
                <a:solidFill>
                  <a:srgbClr val="C00000"/>
                </a:solidFill>
              </a:rPr>
            </a:br>
            <a:r>
              <a:rPr lang="en-US" b="1"/>
              <a:t>Qua tiết học này em hiểu biết được những gì ?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275" y="1505585"/>
            <a:ext cx="11828780" cy="5576570"/>
          </a:xfrm>
        </p:spPr>
        <p:txBody>
          <a:bodyPr>
            <a:normAutofit fontScale="90000" lnSpcReduction="20000"/>
          </a:bodyPr>
          <a:p>
            <a:r>
              <a:rPr lang="en-US"/>
              <a:t>Hiểu biết :</a:t>
            </a:r>
            <a:endParaRPr lang="en-US"/>
          </a:p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*biết được mãng màu trong tranh thiên nhiên có mãng to , mãng nhỏ , có độ đậm nhạt khác nhau và có nhiều màu sắc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*biết được mãng màu trong tranh cuộc sống có mãng to , mãng nhỏ , có độ đậm nhạt khác nhau và có nhiều màu sắc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*biết được mãng màu trong tranh tranh vẽ có mãng to , mãng nhỏ , có độ đậm nhạt khác nhau và có nhiều màu sắc , màu sắc được phân bố hài hoà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* biết được những mãng màu đó được tạo ra từ 3 màu cơ bản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70" y="251460"/>
            <a:ext cx="11327765" cy="1325880"/>
          </a:xfrm>
        </p:spPr>
        <p:txBody>
          <a:bodyPr>
            <a:normAutofit fontScale="90000"/>
          </a:bodyPr>
          <a:p>
            <a:pPr algn="ctr"/>
            <a:r>
              <a:rPr lang="en-US" sz="2665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b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Đoán đồ vật đó được kết hợp từ những hình nào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/>
          <p:cNvPicPr>
            <a:picLocks noChangeAspect="1"/>
          </p:cNvPicPr>
          <p:nvPr>
            <p:ph sz="half" idx="1"/>
          </p:nvPr>
        </p:nvPicPr>
        <p:blipFill>
          <a:blip r:embed="rId1"/>
          <a:srcRect l="50922" t="65813" r="43271" b="17079"/>
          <a:stretch>
            <a:fillRect/>
          </a:stretch>
        </p:blipFill>
        <p:spPr>
          <a:xfrm>
            <a:off x="118745" y="2815590"/>
            <a:ext cx="2207895" cy="2522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/>
          <p:cNvPicPr>
            <a:picLocks noChangeAspect="1"/>
          </p:cNvPicPr>
          <p:nvPr>
            <p:ph sz="half" idx="2"/>
          </p:nvPr>
        </p:nvPicPr>
        <p:blipFill>
          <a:blip r:embed="rId1"/>
          <a:srcRect l="64172" t="69298" r="28426" b="17079"/>
          <a:stretch>
            <a:fillRect/>
          </a:stretch>
        </p:blipFill>
        <p:spPr>
          <a:xfrm>
            <a:off x="3054985" y="2815590"/>
            <a:ext cx="2154555" cy="2522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2"/>
          <a:srcRect l="21027" t="62468" r="57149" b="16653"/>
          <a:stretch>
            <a:fillRect/>
          </a:stretch>
        </p:blipFill>
        <p:spPr>
          <a:xfrm>
            <a:off x="5937885" y="2188210"/>
            <a:ext cx="2170430" cy="3289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2"/>
          <a:srcRect l="52383" t="62468" r="29881" b="16653"/>
          <a:stretch>
            <a:fillRect/>
          </a:stretch>
        </p:blipFill>
        <p:spPr>
          <a:xfrm>
            <a:off x="9265285" y="2815590"/>
            <a:ext cx="2088515" cy="2521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238125" y="5478145"/>
            <a:ext cx="232791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/>
              <a:t>.Hình tròn và hình chữ nhật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3054985" y="5478145"/>
            <a:ext cx="222377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>
                <a:sym typeface="+mn-ea"/>
              </a:rPr>
              <a:t>.Hình tròn và hình chữ nhật</a:t>
            </a:r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8887460" y="5471795"/>
            <a:ext cx="284162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>
                <a:sym typeface="+mn-ea"/>
              </a:rPr>
              <a:t>.Hình tròn và hình chữ nhật, hình tam giác</a:t>
            </a:r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5937885" y="5610225"/>
            <a:ext cx="185928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>
                <a:sym typeface="+mn-ea"/>
              </a:rPr>
              <a:t>.Hình tam giác và hình vuông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1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2808605"/>
            <a:ext cx="10515600" cy="3060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7890" y="367030"/>
            <a:ext cx="9987280" cy="230822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5400" b="1" u="sng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  <a:endParaRPr lang="en-US" sz="5400" b="1" u="sng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màu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25" y="0"/>
            <a:ext cx="11842750" cy="1325880"/>
          </a:xfrm>
        </p:spPr>
        <p:txBody>
          <a:bodyPr>
            <a:normAutofit fontScale="90000"/>
          </a:bodyPr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r>
              <a:rPr 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Quan sát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/>
              <a:t> thiên nhiên gồm có những mảnh màu nào ?</a:t>
            </a:r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rcRect l="45446" t="55562" r="3755" b="2098"/>
          <a:stretch>
            <a:fillRect/>
          </a:stretch>
        </p:blipFill>
        <p:spPr>
          <a:xfrm>
            <a:off x="674370" y="1155065"/>
            <a:ext cx="10930255" cy="562737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096000" y="3596005"/>
            <a:ext cx="664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FF00"/>
                </a:solidFill>
              </a:rPr>
              <a:t>ĐỎ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217420" y="3060700"/>
            <a:ext cx="1544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XANH LÁ CÂY</a:t>
            </a:r>
            <a:endParaRPr lang="en-US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668645" y="4743450"/>
            <a:ext cx="1976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NHIỀU MÀU</a:t>
            </a:r>
            <a:endParaRPr 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690" y="1147445"/>
            <a:ext cx="11629390" cy="571055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13055" y="0"/>
            <a:ext cx="11225530" cy="1541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rmAutofit/>
          </a:bodyPr>
          <a:p>
            <a:r>
              <a:rPr lang="en-US"/>
              <a:t> Thiên nhiên gồm có những mảnh màu nào ?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459480" y="2341245"/>
            <a:ext cx="3154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MÀU VÀNG ĐẬM</a:t>
            </a:r>
            <a:endParaRPr lang="en-US" sz="32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38200" y="5207635"/>
            <a:ext cx="3046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</a:rPr>
              <a:t>XANH LÁ CÂY ĐẠM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381760" y="1741805"/>
            <a:ext cx="24187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FF0000"/>
                </a:solidFill>
              </a:rPr>
              <a:t>XANH LÁ CÂY NHẠT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914640" y="1228090"/>
            <a:ext cx="3554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tx1"/>
                </a:solidFill>
              </a:rPr>
              <a:t>MÀU VÀNG NHẠT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313690" y="2341245"/>
            <a:ext cx="1391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NHIỀU MÀU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5395" y="479425"/>
            <a:ext cx="10006330" cy="958850"/>
          </a:xfrm>
        </p:spPr>
        <p:txBody>
          <a:bodyPr/>
          <a:p>
            <a:pPr marL="0" indent="0">
              <a:buNone/>
            </a:pPr>
            <a:r>
              <a:rPr lang="en-US" sz="4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 trong thiên nhiên do ai tạo ra ?</a:t>
            </a:r>
            <a:endParaRPr lang="en-US" sz="4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255395" y="2420620"/>
            <a:ext cx="9029065" cy="1709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tạo ra</a:t>
            </a:r>
            <a:endParaRPr lang="en-US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Combo TripU 3N2Ä Novotel PhÃº Quá»c">
            <a:hlinkClick r:id="rId1" action="ppaction://hlinksldjump"/>
          </p:cNvPr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9100" y="1640205"/>
            <a:ext cx="5181600" cy="414528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2"/>
          <p:cNvSpPr>
            <a:spLocks noGrp="1"/>
          </p:cNvSpPr>
          <p:nvPr/>
        </p:nvSpPr>
        <p:spPr>
          <a:xfrm>
            <a:off x="394335" y="302895"/>
            <a:ext cx="1105662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b.</a:t>
            </a:r>
            <a:r>
              <a:rPr lang="en-US" b="1" u="sng"/>
              <a:t>Quan sát</a:t>
            </a:r>
            <a:r>
              <a:rPr lang="en-US"/>
              <a:t>: trong cuộc sống, gồm có những mãng màu nào ?</a:t>
            </a:r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r="40480"/>
          <a:stretch>
            <a:fillRect/>
          </a:stretch>
        </p:blipFill>
        <p:spPr>
          <a:xfrm rot="5400000">
            <a:off x="3328035" y="-1282700"/>
            <a:ext cx="5140325" cy="107492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614420" y="409638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Màu vàng</a:t>
            </a:r>
            <a:endParaRPr lang="en-US" sz="2800"/>
          </a:p>
        </p:txBody>
      </p:sp>
      <p:sp>
        <p:nvSpPr>
          <p:cNvPr id="7" name="Text Box 6"/>
          <p:cNvSpPr txBox="1"/>
          <p:nvPr/>
        </p:nvSpPr>
        <p:spPr>
          <a:xfrm>
            <a:off x="2078355" y="5050155"/>
            <a:ext cx="1996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/>
              <a:t>Xanh lá cây</a:t>
            </a:r>
            <a:endParaRPr lang="en-US" sz="2400" b="1"/>
          </a:p>
        </p:txBody>
      </p:sp>
      <p:sp>
        <p:nvSpPr>
          <p:cNvPr id="8" name="Text Box 7"/>
          <p:cNvSpPr txBox="1"/>
          <p:nvPr/>
        </p:nvSpPr>
        <p:spPr>
          <a:xfrm>
            <a:off x="7165975" y="5029835"/>
            <a:ext cx="162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Maù đỏ</a:t>
            </a:r>
            <a:endParaRPr lang="en-US" sz="3200"/>
          </a:p>
        </p:txBody>
      </p:sp>
      <p:sp>
        <p:nvSpPr>
          <p:cNvPr id="9" name="Text Box 8"/>
          <p:cNvSpPr txBox="1"/>
          <p:nvPr/>
        </p:nvSpPr>
        <p:spPr>
          <a:xfrm>
            <a:off x="4206240" y="5366385"/>
            <a:ext cx="2108835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/>
              <a:t>Màu tím</a:t>
            </a:r>
            <a:endParaRPr lang="en-US" sz="3600"/>
          </a:p>
        </p:txBody>
      </p:sp>
      <p:sp>
        <p:nvSpPr>
          <p:cNvPr id="10" name="Text Box 9"/>
          <p:cNvSpPr txBox="1"/>
          <p:nvPr/>
        </p:nvSpPr>
        <p:spPr>
          <a:xfrm>
            <a:off x="1501775" y="2936875"/>
            <a:ext cx="1645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/>
              <a:t>Màu trắng</a:t>
            </a:r>
            <a:endParaRPr lang="en-US" sz="2400" b="1"/>
          </a:p>
        </p:txBody>
      </p:sp>
      <p:sp>
        <p:nvSpPr>
          <p:cNvPr id="11" name="Text Box 10"/>
          <p:cNvSpPr txBox="1"/>
          <p:nvPr/>
        </p:nvSpPr>
        <p:spPr>
          <a:xfrm>
            <a:off x="5219065" y="3244850"/>
            <a:ext cx="1358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FF00"/>
                </a:solidFill>
              </a:rPr>
              <a:t>MÀU ĐEN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414010" y="2476500"/>
            <a:ext cx="1668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FFFF00"/>
                </a:solidFill>
              </a:rPr>
              <a:t>Nhiều màu</a:t>
            </a:r>
            <a:endParaRPr 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 fontScale="90000"/>
          </a:bodyPr>
          <a:p>
            <a:r>
              <a:rPr lang="en-US">
                <a:sym typeface="+mn-ea"/>
              </a:rPr>
              <a:t>  Cuộc sống gồm có những mãng màu nào ?</a:t>
            </a:r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8028" r="38859" b="3757"/>
          <a:stretch>
            <a:fillRect/>
          </a:stretch>
        </p:blipFill>
        <p:spPr>
          <a:xfrm>
            <a:off x="2658745" y="1207770"/>
            <a:ext cx="6265545" cy="57531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716780" y="1561465"/>
            <a:ext cx="2149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tx1"/>
                </a:solidFill>
              </a:rPr>
              <a:t>NHIỀU MÀU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956935" y="6263005"/>
            <a:ext cx="1368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/>
              <a:t>MÀU ĐỎ</a:t>
            </a:r>
            <a:endParaRPr lang="en-US" sz="2400" b="1"/>
          </a:p>
        </p:txBody>
      </p:sp>
      <p:sp>
        <p:nvSpPr>
          <p:cNvPr id="9" name="Text Box 8"/>
          <p:cNvSpPr txBox="1"/>
          <p:nvPr/>
        </p:nvSpPr>
        <p:spPr>
          <a:xfrm>
            <a:off x="7170420" y="3175635"/>
            <a:ext cx="167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MÀU TÍM NHẠT</a:t>
            </a:r>
            <a:endParaRPr lang="en-US" b="1"/>
          </a:p>
        </p:txBody>
      </p:sp>
      <p:sp>
        <p:nvSpPr>
          <p:cNvPr id="10" name="Text Box 9"/>
          <p:cNvSpPr txBox="1"/>
          <p:nvPr/>
        </p:nvSpPr>
        <p:spPr>
          <a:xfrm>
            <a:off x="7246620" y="1715135"/>
            <a:ext cx="1296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MÀU VÀNG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9" grpId="0"/>
      <p:bldP spid="9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467995"/>
            <a:ext cx="10448925" cy="100076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sz="4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 trong cuộc sống do ai tạo ra ?</a:t>
            </a:r>
            <a:endParaRPr lang="en-US" sz="4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06425" y="1745615"/>
            <a:ext cx="112744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DO CON NGƯỜI TẠO RA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550285" y="1808480"/>
            <a:ext cx="6101080" cy="4671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12" name="Picture 6" descr="MÃ¡y Äiá»n giáº£i 03">
            <a:hlinkClick r:id="rId1" action="ppaction://hlinksldjump"/>
          </p:cNvPr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0900" y="1745615"/>
            <a:ext cx="4509770" cy="436753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2192</Words>
  <Application>WPS Presentation</Application>
  <PresentationFormat>Widescreen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TRÒ CHƠI Đoán đồ vật đó được kết hợp từ những hình nào</vt:lpstr>
      <vt:lpstr>PowerPoint 演示文稿</vt:lpstr>
      <vt:lpstr> a.Quan sát: thiên nhiên gồm có những mảnh màu nào ?</vt:lpstr>
      <vt:lpstr> Thiên nhiên gồm có những mảnh màu nào ?</vt:lpstr>
      <vt:lpstr>PowerPoint 演示文稿</vt:lpstr>
      <vt:lpstr>PowerPoint 演示文稿</vt:lpstr>
      <vt:lpstr>  Cuộc sống gồm có những mãng màu nào ?</vt:lpstr>
      <vt:lpstr>PowerPoint 演示文稿</vt:lpstr>
      <vt:lpstr>c.Quan sát: trong tranh vẽ, gồm nhữ màu nào?</vt:lpstr>
      <vt:lpstr> tranh vẽ, gồm nhữ màu nào?</vt:lpstr>
      <vt:lpstr>PowerPoint 演示文稿</vt:lpstr>
      <vt:lpstr>Em có nhận xét gì về mãng màu : trong thiên nhiên, trong cuộc sống, trong tranh vẽ?  </vt:lpstr>
      <vt:lpstr>Trò chơi nhớ màu sắc</vt:lpstr>
      <vt:lpstr>PowerPoint 演示文稿</vt:lpstr>
      <vt:lpstr>Từ 3 màu cơ bản này có thể tạo ra nhiều màu sắc khác nhau, để tạo nên những mãng màu thú vị</vt:lpstr>
      <vt:lpstr>Kết thúc tiết 1 Qua tiết học này em hiểu biết được những gì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E7450</dc:creator>
  <cp:lastModifiedBy>HP</cp:lastModifiedBy>
  <cp:revision>53</cp:revision>
  <dcterms:created xsi:type="dcterms:W3CDTF">2020-08-08T04:52:00Z</dcterms:created>
  <dcterms:modified xsi:type="dcterms:W3CDTF">2023-10-15T08:50:58Z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0A6712C7719B44B2BBA8EA63746A3441_13</vt:lpwstr>
  </property>
  <property fmtid="{D5CDD505-2E9C-101B-9397-08002B2CF9AE}" pid="3" name="KSOProductBuildVer">
    <vt:lpwstr>1033-12.2.0.13266</vt:lpwstr>
  </property>
</Properties>
</file>