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16" r:id="rId3"/>
    <p:sldId id="317" r:id="rId4"/>
    <p:sldId id="318" r:id="rId5"/>
    <p:sldId id="319" r:id="rId6"/>
    <p:sldId id="340" r:id="rId7"/>
    <p:sldId id="341" r:id="rId8"/>
    <p:sldId id="342" r:id="rId9"/>
    <p:sldId id="338" r:id="rId10"/>
    <p:sldId id="339" r:id="rId11"/>
    <p:sldId id="343" r:id="rId12"/>
    <p:sldId id="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6BA11-5C92-4C9B-A945-05CF8E3FEC40}"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8C7D3-EA89-4B23-96D1-5F655B4A6F71}" type="slidenum">
              <a:rPr lang="en-US" smtClean="0"/>
              <a:t>‹#›</a:t>
            </a:fld>
            <a:endParaRPr lang="en-US"/>
          </a:p>
        </p:txBody>
      </p:sp>
    </p:spTree>
    <p:extLst>
      <p:ext uri="{BB962C8B-B14F-4D97-AF65-F5344CB8AC3E}">
        <p14:creationId xmlns:p14="http://schemas.microsoft.com/office/powerpoint/2010/main" val="1446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557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8546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3025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390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8828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52014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911545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FE25AEC-A4EA-4FE7-B2BE-92A6FA8665B3}" type="datetimeFigureOut">
              <a:rPr lang="zh-CN" altLang="en-US" smtClean="0"/>
              <a:t>2025/1/12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982905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8634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9" name="图片 8" descr="组 3"/>
          <p:cNvPicPr>
            <a:picLocks noChangeAspect="1"/>
          </p:cNvPicPr>
          <p:nvPr/>
        </p:nvPicPr>
        <p:blipFill>
          <a:blip r:embed="rId6"/>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31F1F-0E93-F7AF-0A78-B9036B3FFF60}"/>
              </a:ext>
            </a:extLst>
          </p:cNvPr>
          <p:cNvPicPr>
            <a:picLocks noChangeAspect="1"/>
          </p:cNvPicPr>
          <p:nvPr/>
        </p:nvPicPr>
        <p:blipFill>
          <a:blip r:embed="rId7"/>
          <a:stretch>
            <a:fillRect/>
          </a:stretch>
        </p:blipFill>
        <p:spPr>
          <a:xfrm>
            <a:off x="3583830" y="436969"/>
            <a:ext cx="5462489" cy="859611"/>
          </a:xfrm>
          <a:prstGeom prst="rect">
            <a:avLst/>
          </a:prstGeom>
        </p:spPr>
      </p:pic>
      <p:pic>
        <p:nvPicPr>
          <p:cNvPr id="3" name="Picture 2">
            <a:extLst>
              <a:ext uri="{FF2B5EF4-FFF2-40B4-BE49-F238E27FC236}">
                <a16:creationId xmlns:a16="http://schemas.microsoft.com/office/drawing/2014/main" id="{08C31B7C-4D6F-D00F-D513-DAE817E02E48}"/>
              </a:ext>
            </a:extLst>
          </p:cNvPr>
          <p:cNvPicPr>
            <a:picLocks noChangeAspect="1"/>
          </p:cNvPicPr>
          <p:nvPr/>
        </p:nvPicPr>
        <p:blipFill>
          <a:blip r:embed="rId8"/>
          <a:stretch>
            <a:fillRect/>
          </a:stretch>
        </p:blipFill>
        <p:spPr>
          <a:xfrm>
            <a:off x="1533525" y="1760665"/>
            <a:ext cx="9785074" cy="2856571"/>
          </a:xfrm>
          <a:prstGeom prst="rect">
            <a:avLst/>
          </a:prstGeom>
        </p:spPr>
      </p:pic>
      <p:sp>
        <p:nvSpPr>
          <p:cNvPr id="4" name="TextBox 3">
            <a:extLst>
              <a:ext uri="{FF2B5EF4-FFF2-40B4-BE49-F238E27FC236}">
                <a16:creationId xmlns:a16="http://schemas.microsoft.com/office/drawing/2014/main" id="{10680E87-0946-B6E2-3A6A-934D489479B0}"/>
              </a:ext>
            </a:extLst>
          </p:cNvPr>
          <p:cNvSpPr txBox="1"/>
          <p:nvPr/>
        </p:nvSpPr>
        <p:spPr>
          <a:xfrm>
            <a:off x="5343525" y="3876675"/>
            <a:ext cx="219075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400"/>
              <a:ext cx="18884" cy="9759"/>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885825" y="466725"/>
            <a:ext cx="10410825" cy="954107"/>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Lập và hoàn thiện bảng (theo gợi ý dưới đây) về một số nét văn hoá truyền thống tiêu biểu của địa phương em.</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圆角矩形 7">
            <a:extLst>
              <a:ext uri="{FF2B5EF4-FFF2-40B4-BE49-F238E27FC236}">
                <a16:creationId xmlns:a16="http://schemas.microsoft.com/office/drawing/2014/main" id="{BBAF9099-4757-A164-217E-BB7DDC282925}"/>
              </a:ext>
            </a:extLst>
          </p:cNvPr>
          <p:cNvSpPr/>
          <p:nvPr/>
        </p:nvSpPr>
        <p:spPr>
          <a:xfrm flipH="1">
            <a:off x="4056376" y="3027160"/>
            <a:ext cx="3858897" cy="1163839"/>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Một</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nét</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văn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hóa</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truyền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thống</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cxnSp>
        <p:nvCxnSpPr>
          <p:cNvPr id="7" name="Straight Connector 6">
            <a:extLst>
              <a:ext uri="{FF2B5EF4-FFF2-40B4-BE49-F238E27FC236}">
                <a16:creationId xmlns:a16="http://schemas.microsoft.com/office/drawing/2014/main" id="{A3528E54-FEC9-EE09-B549-34B4065208AF}"/>
              </a:ext>
            </a:extLst>
          </p:cNvPr>
          <p:cNvCxnSpPr>
            <a:cxnSpLocks/>
          </p:cNvCxnSpPr>
          <p:nvPr/>
        </p:nvCxnSpPr>
        <p:spPr>
          <a:xfrm>
            <a:off x="5943600" y="2371725"/>
            <a:ext cx="0" cy="66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6693E8-0096-AB9D-FC61-4B1E04F93B6D}"/>
              </a:ext>
            </a:extLst>
          </p:cNvPr>
          <p:cNvSpPr/>
          <p:nvPr/>
        </p:nvSpPr>
        <p:spPr>
          <a:xfrm>
            <a:off x="4143375" y="1381125"/>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Tên</a:t>
            </a:r>
            <a:r>
              <a:rPr lang="en-US" sz="3200" b="1" dirty="0">
                <a:solidFill>
                  <a:srgbClr val="FF0000"/>
                </a:solidFill>
                <a:latin typeface="Cambria" panose="02040503050406030204" pitchFamily="18" charset="0"/>
                <a:ea typeface="Cambria" panose="02040503050406030204" pitchFamily="18" charset="0"/>
              </a:rPr>
              <a:t> di </a:t>
            </a:r>
            <a:r>
              <a:rPr lang="en-US" sz="3200" b="1" dirty="0" err="1">
                <a:solidFill>
                  <a:srgbClr val="FF0000"/>
                </a:solidFill>
                <a:latin typeface="Cambria" panose="02040503050406030204" pitchFamily="18" charset="0"/>
                <a:ea typeface="Cambria" panose="02040503050406030204" pitchFamily="18" charset="0"/>
              </a:rPr>
              <a:t>tích</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020749B7-0C93-2189-4DD2-1C41AFD8EB84}"/>
              </a:ext>
            </a:extLst>
          </p:cNvPr>
          <p:cNvCxnSpPr>
            <a:cxnSpLocks/>
          </p:cNvCxnSpPr>
          <p:nvPr/>
        </p:nvCxnSpPr>
        <p:spPr>
          <a:xfrm flipH="1">
            <a:off x="7905750" y="3657600"/>
            <a:ext cx="61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70DAEB-6488-CB71-BA06-664901DA1929}"/>
              </a:ext>
            </a:extLst>
          </p:cNvPr>
          <p:cNvSpPr/>
          <p:nvPr/>
        </p:nvSpPr>
        <p:spPr>
          <a:xfrm>
            <a:off x="8515351" y="2895600"/>
            <a:ext cx="2895600" cy="14763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Mục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đích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tham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gia</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7C1E186C-65A0-CB07-653B-DF0CFBF79759}"/>
              </a:ext>
            </a:extLst>
          </p:cNvPr>
          <p:cNvCxnSpPr>
            <a:cxnSpLocks/>
          </p:cNvCxnSpPr>
          <p:nvPr/>
        </p:nvCxnSpPr>
        <p:spPr>
          <a:xfrm>
            <a:off x="5962650" y="4191000"/>
            <a:ext cx="2200275" cy="323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C5F5E00-82CF-2B83-90B1-A575FDBDD1D8}"/>
              </a:ext>
            </a:extLst>
          </p:cNvPr>
          <p:cNvSpPr/>
          <p:nvPr/>
        </p:nvSpPr>
        <p:spPr>
          <a:xfrm>
            <a:off x="6496050" y="4533900"/>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Thời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gian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dự</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kiến</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E9561A97-EEF9-8085-27C9-900B27690496}"/>
              </a:ext>
            </a:extLst>
          </p:cNvPr>
          <p:cNvCxnSpPr>
            <a:cxnSpLocks/>
            <a:stCxn id="4" idx="2"/>
            <a:endCxn id="19" idx="0"/>
          </p:cNvCxnSpPr>
          <p:nvPr/>
        </p:nvCxnSpPr>
        <p:spPr>
          <a:xfrm flipH="1">
            <a:off x="4129088" y="4190999"/>
            <a:ext cx="1856736" cy="542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E6FE8A3-C9AE-AB63-4088-34DCF675AA5D}"/>
              </a:ext>
            </a:extLst>
          </p:cNvPr>
          <p:cNvSpPr/>
          <p:nvPr/>
        </p:nvSpPr>
        <p:spPr>
          <a:xfrm>
            <a:off x="2466975" y="4733925"/>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Chuẩn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bị</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3B884A07-F061-619F-356D-FD6481A1DB5F}"/>
              </a:ext>
            </a:extLst>
          </p:cNvPr>
          <p:cNvCxnSpPr>
            <a:cxnSpLocks/>
          </p:cNvCxnSpPr>
          <p:nvPr/>
        </p:nvCxnSpPr>
        <p:spPr>
          <a:xfrm flipH="1">
            <a:off x="3467100" y="3695700"/>
            <a:ext cx="61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D13151-BAD4-8784-356C-486B4738D955}"/>
              </a:ext>
            </a:extLst>
          </p:cNvPr>
          <p:cNvSpPr/>
          <p:nvPr/>
        </p:nvSpPr>
        <p:spPr>
          <a:xfrm>
            <a:off x="571501" y="2990850"/>
            <a:ext cx="2895600" cy="14763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464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6" grpId="0" animBg="1"/>
      <p:bldP spid="1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1962150" y="179185"/>
            <a:ext cx="8934448" cy="992389"/>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Tham khảo: Kế hoạch cho buổi tham quan tìm hiểu về di tích Đền Gióng (Sóc Sơn)</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781050" y="1295400"/>
            <a:ext cx="10801350" cy="4524315"/>
          </a:xfrm>
          <a:prstGeom prst="rect">
            <a:avLst/>
          </a:prstGeom>
          <a:noFill/>
        </p:spPr>
        <p:txBody>
          <a:bodyPr wrap="square" rtlCol="0">
            <a:spAutoFit/>
          </a:bodyPr>
          <a:lstStyle/>
          <a:p>
            <a:pPr lvl="0" algn="just"/>
            <a:r>
              <a:rPr lang="vi-VN" sz="2400" b="1" i="1" u="sng" dirty="0">
                <a:solidFill>
                  <a:srgbClr val="002060"/>
                </a:solidFill>
                <a:latin typeface="Cambria" panose="02040503050406030204" pitchFamily="18" charset="0"/>
                <a:ea typeface="Cambria" panose="02040503050406030204" pitchFamily="18" charset="0"/>
              </a:rPr>
              <a:t>- Tên di tích: </a:t>
            </a:r>
            <a:r>
              <a:rPr lang="vi-VN" sz="2400" b="1" dirty="0">
                <a:solidFill>
                  <a:srgbClr val="002060"/>
                </a:solidFill>
                <a:latin typeface="Cambria" panose="02040503050406030204" pitchFamily="18" charset="0"/>
                <a:ea typeface="Cambria" panose="02040503050406030204" pitchFamily="18" charset="0"/>
              </a:rPr>
              <a:t>Đền Gióng (Sóc Sơn)</a:t>
            </a:r>
          </a:p>
          <a:p>
            <a:pPr lvl="0" algn="just"/>
            <a:r>
              <a:rPr lang="vi-VN" sz="2400" b="1" dirty="0">
                <a:solidFill>
                  <a:srgbClr val="002060"/>
                </a:solidFill>
                <a:latin typeface="Cambria" panose="02040503050406030204" pitchFamily="18" charset="0"/>
                <a:ea typeface="Cambria" panose="02040503050406030204" pitchFamily="18" charset="0"/>
              </a:rPr>
              <a:t>- Mục đích tham quan: tìm hiểu về công đức của Thánh Gióng, qua đó góp phần bồi đắp lòng yêu nước, tự hào về truyền thống văn hóa của dân tộc.</a:t>
            </a:r>
          </a:p>
          <a:p>
            <a:pPr lvl="0" algn="just"/>
            <a:r>
              <a:rPr lang="vi-VN" sz="2400" b="1" i="1" u="sng" dirty="0">
                <a:solidFill>
                  <a:srgbClr val="002060"/>
                </a:solidFill>
                <a:latin typeface="Cambria" panose="02040503050406030204" pitchFamily="18" charset="0"/>
                <a:ea typeface="Cambria" panose="02040503050406030204" pitchFamily="18" charset="0"/>
              </a:rPr>
              <a:t>- Thời gian dự kiến: </a:t>
            </a:r>
            <a:r>
              <a:rPr lang="vi-VN" sz="2400" b="1" dirty="0">
                <a:solidFill>
                  <a:srgbClr val="002060"/>
                </a:solidFill>
                <a:latin typeface="Cambria" panose="02040503050406030204" pitchFamily="18" charset="0"/>
                <a:ea typeface="Cambria" panose="02040503050406030204" pitchFamily="18" charset="0"/>
              </a:rPr>
              <a:t>ngày …./ tháng …../ năm 2023.</a:t>
            </a:r>
          </a:p>
          <a:p>
            <a:pPr lvl="0" algn="just"/>
            <a:r>
              <a:rPr lang="vi-VN" sz="2400" b="1" dirty="0">
                <a:solidFill>
                  <a:srgbClr val="002060"/>
                </a:solidFill>
                <a:latin typeface="Cambria" panose="02040503050406030204" pitchFamily="18" charset="0"/>
                <a:ea typeface="Cambria" panose="02040503050406030204" pitchFamily="18" charset="0"/>
              </a:rPr>
              <a:t>- Chuẩn bị: kinh phí, vật phẩm để dâng hương (hương, hoa, hoa quả,…), đồ ăn nhẹ,…</a:t>
            </a:r>
          </a:p>
          <a:p>
            <a:pPr lvl="0" algn="just"/>
            <a:r>
              <a:rPr lang="vi-VN" sz="2400" b="1" i="1" u="sng" dirty="0">
                <a:solidFill>
                  <a:srgbClr val="002060"/>
                </a:solidFill>
                <a:latin typeface="Cambria" panose="02040503050406030204" pitchFamily="18" charset="0"/>
                <a:ea typeface="Cambria" panose="02040503050406030204" pitchFamily="18" charset="0"/>
              </a:rPr>
              <a:t>- Các bước thực hiện</a:t>
            </a:r>
            <a:r>
              <a:rPr lang="en-US" sz="2400" b="1" i="1" u="sng" dirty="0">
                <a:solidFill>
                  <a:srgbClr val="002060"/>
                </a:solidFill>
                <a:latin typeface="Cambria" panose="02040503050406030204" pitchFamily="18" charset="0"/>
                <a:ea typeface="Cambria" panose="02040503050406030204" pitchFamily="18" charset="0"/>
              </a:rPr>
              <a:t>:</a:t>
            </a:r>
            <a:endParaRPr lang="vi-VN" sz="2400" b="1" i="1" u="sng" dirty="0">
              <a:solidFill>
                <a:srgbClr val="002060"/>
              </a:solidFill>
              <a:latin typeface="Cambria" panose="02040503050406030204" pitchFamily="18" charset="0"/>
              <a:ea typeface="Cambria" panose="02040503050406030204" pitchFamily="18" charset="0"/>
            </a:endParaRPr>
          </a:p>
          <a:p>
            <a:pPr lvl="0" algn="just"/>
            <a:r>
              <a:rPr lang="vi-VN" sz="2400" b="1" dirty="0">
                <a:solidFill>
                  <a:srgbClr val="002060"/>
                </a:solidFill>
                <a:latin typeface="Cambria" panose="02040503050406030204" pitchFamily="18" charset="0"/>
                <a:ea typeface="Cambria" panose="02040503050406030204" pitchFamily="18" charset="0"/>
              </a:rPr>
              <a:t>+ Liên hệ để thuê xe và thống nhất với bên vận chuyển về thời gian, địa điểm, lịch trình</a:t>
            </a:r>
          </a:p>
          <a:p>
            <a:pPr lvl="0" algn="just"/>
            <a:r>
              <a:rPr lang="vi-VN" sz="2400" b="1" dirty="0">
                <a:solidFill>
                  <a:srgbClr val="002060"/>
                </a:solidFill>
                <a:latin typeface="Cambria" panose="02040503050406030204" pitchFamily="18" charset="0"/>
                <a:ea typeface="Cambria" panose="02040503050406030204" pitchFamily="18" charset="0"/>
              </a:rPr>
              <a:t>+ Khi đến Đền Gióng: làm lễ dâng hương trước sân Rồng, sau đó tham quan, tìm hiểu di tích theo sự hướng dẫn của Hướng dẫn viên du lịch; tổ chức một số trò chơi dân gian, như: nhảy bao bố, kéo co,…</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3739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9" name="图片 8" descr="组 3"/>
          <p:cNvPicPr>
            <a:picLocks noChangeAspect="1"/>
          </p:cNvPicPr>
          <p:nvPr/>
        </p:nvPicPr>
        <p:blipFill>
          <a:blip r:embed="rId6"/>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B4108EB-9A91-4140-C142-A61D1DFA48FB}"/>
              </a:ext>
            </a:extLst>
          </p:cNvPr>
          <p:cNvPicPr>
            <a:picLocks noChangeAspect="1"/>
          </p:cNvPicPr>
          <p:nvPr/>
        </p:nvPicPr>
        <p:blipFill>
          <a:blip r:embed="rId7"/>
          <a:stretch>
            <a:fillRect/>
          </a:stretch>
        </p:blipFill>
        <p:spPr>
          <a:xfrm>
            <a:off x="1170005" y="2096154"/>
            <a:ext cx="9851990" cy="2475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65" name="Picture 64">
            <a:extLst>
              <a:ext uri="{FF2B5EF4-FFF2-40B4-BE49-F238E27FC236}">
                <a16:creationId xmlns:a16="http://schemas.microsoft.com/office/drawing/2014/main" id="{70DA4ABC-7B9C-D998-C6CB-601EEA3AD13A}"/>
              </a:ext>
            </a:extLst>
          </p:cNvPr>
          <p:cNvPicPr>
            <a:picLocks noChangeAspect="1"/>
          </p:cNvPicPr>
          <p:nvPr/>
        </p:nvPicPr>
        <p:blipFill>
          <a:blip r:embed="rId5"/>
          <a:stretch>
            <a:fillRect/>
          </a:stretch>
        </p:blipFill>
        <p:spPr>
          <a:xfrm>
            <a:off x="944519" y="2812431"/>
            <a:ext cx="8885937" cy="2740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2" name="图片 1" descr="组 3"/>
          <p:cNvPicPr>
            <a:picLocks noChangeAspect="1"/>
          </p:cNvPicPr>
          <p:nvPr/>
        </p:nvPicPr>
        <p:blipFill>
          <a:blip r:embed="rId6"/>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9D16949-14A3-A08F-8E98-9F09FA5DF545}"/>
              </a:ext>
            </a:extLst>
          </p:cNvPr>
          <p:cNvSpPr txBox="1"/>
          <p:nvPr/>
        </p:nvSpPr>
        <p:spPr>
          <a:xfrm>
            <a:off x="2533650" y="2466975"/>
            <a:ext cx="6934200" cy="1754326"/>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2. </a:t>
            </a:r>
            <a:r>
              <a:rPr lang="en-US" sz="5400" b="1" dirty="0" err="1">
                <a:latin typeface="Cambria" panose="02040503050406030204" pitchFamily="18" charset="0"/>
                <a:ea typeface="Cambria" panose="02040503050406030204" pitchFamily="18" charset="0"/>
              </a:rPr>
              <a:t>Tìm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hiểu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kể</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chuyện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về</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danh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nhân</a:t>
            </a:r>
            <a:endParaRPr lang="en-US" sz="5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1295400" y="685800"/>
            <a:ext cx="10001250"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Kể lại câu chuyện về một danh nhân ở địa phương (theo gợi ý dưới đây):</a:t>
            </a:r>
            <a:endParaRPr lang="en-US" sz="3200" b="1" dirty="0">
              <a:latin typeface="Cambria" panose="02040503050406030204" pitchFamily="18" charset="0"/>
              <a:ea typeface="Cambria" panose="02040503050406030204" pitchFamily="18" charset="0"/>
            </a:endParaRPr>
          </a:p>
        </p:txBody>
      </p:sp>
      <p:grpSp>
        <p:nvGrpSpPr>
          <p:cNvPr id="11" name="组合 15">
            <a:extLst>
              <a:ext uri="{FF2B5EF4-FFF2-40B4-BE49-F238E27FC236}">
                <a16:creationId xmlns:a16="http://schemas.microsoft.com/office/drawing/2014/main" id="{D5925442-9BA7-6345-1E9A-17243702874C}"/>
              </a:ext>
            </a:extLst>
          </p:cNvPr>
          <p:cNvGrpSpPr/>
          <p:nvPr/>
        </p:nvGrpSpPr>
        <p:grpSpPr>
          <a:xfrm>
            <a:off x="2007235" y="2047875"/>
            <a:ext cx="8059420" cy="3478530"/>
            <a:chOff x="825" y="3210"/>
            <a:chExt cx="12692" cy="5478"/>
          </a:xfrm>
        </p:grpSpPr>
        <p:sp>
          <p:nvSpPr>
            <p:cNvPr id="62" name="Down Arrow 15">
              <a:extLst>
                <a:ext uri="{FF2B5EF4-FFF2-40B4-BE49-F238E27FC236}">
                  <a16:creationId xmlns:a16="http://schemas.microsoft.com/office/drawing/2014/main" id="{0DC4447D-8B0B-D3EF-8F26-8E1C5393305E}"/>
                </a:ext>
              </a:extLst>
            </p:cNvPr>
            <p:cNvSpPr/>
            <p:nvPr/>
          </p:nvSpPr>
          <p:spPr>
            <a:xfrm>
              <a:off x="825" y="3256"/>
              <a:ext cx="2998" cy="5359"/>
            </a:xfrm>
            <a:prstGeom prst="downArrow">
              <a:avLst>
                <a:gd name="adj1" fmla="val 100000"/>
                <a:gd name="adj2" fmla="val 52223"/>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sp>
          <p:nvSpPr>
            <p:cNvPr id="57" name="Down Arrow 15">
              <a:extLst>
                <a:ext uri="{FF2B5EF4-FFF2-40B4-BE49-F238E27FC236}">
                  <a16:creationId xmlns:a16="http://schemas.microsoft.com/office/drawing/2014/main" id="{3D970B49-480D-0124-05EE-4106F2A1EB3B}"/>
                </a:ext>
              </a:extLst>
            </p:cNvPr>
            <p:cNvSpPr/>
            <p:nvPr/>
          </p:nvSpPr>
          <p:spPr>
            <a:xfrm>
              <a:off x="4564" y="3210"/>
              <a:ext cx="5460" cy="5463"/>
            </a:xfrm>
            <a:prstGeom prst="downArrow">
              <a:avLst>
                <a:gd name="adj1" fmla="val 100000"/>
                <a:gd name="adj2" fmla="val 52223"/>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sp>
          <p:nvSpPr>
            <p:cNvPr id="28" name="Down Arrow 15">
              <a:extLst>
                <a:ext uri="{FF2B5EF4-FFF2-40B4-BE49-F238E27FC236}">
                  <a16:creationId xmlns:a16="http://schemas.microsoft.com/office/drawing/2014/main" id="{BD04562D-D5C4-69FE-2CE4-9B9D132AF894}"/>
                </a:ext>
              </a:extLst>
            </p:cNvPr>
            <p:cNvSpPr/>
            <p:nvPr/>
          </p:nvSpPr>
          <p:spPr>
            <a:xfrm>
              <a:off x="10519" y="3316"/>
              <a:ext cx="2998" cy="5372"/>
            </a:xfrm>
            <a:prstGeom prst="downArrow">
              <a:avLst>
                <a:gd name="adj1" fmla="val 100000"/>
                <a:gd name="adj2" fmla="val 52223"/>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grpSp>
      <p:sp>
        <p:nvSpPr>
          <p:cNvPr id="97" name="TextBox 96">
            <a:extLst>
              <a:ext uri="{FF2B5EF4-FFF2-40B4-BE49-F238E27FC236}">
                <a16:creationId xmlns:a16="http://schemas.microsoft.com/office/drawing/2014/main" id="{DFFA1FE4-022D-B216-E350-B80BD0C7160B}"/>
              </a:ext>
            </a:extLst>
          </p:cNvPr>
          <p:cNvSpPr txBox="1"/>
          <p:nvPr/>
        </p:nvSpPr>
        <p:spPr>
          <a:xfrm>
            <a:off x="2209800" y="2420420"/>
            <a:ext cx="1495425" cy="1754326"/>
          </a:xfrm>
          <a:prstGeom prst="rect">
            <a:avLst/>
          </a:prstGeom>
          <a:noFill/>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rPr>
              <a:t>Tên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danh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nhân</a:t>
            </a:r>
            <a:endParaRPr lang="en-US" sz="3600" b="1" dirty="0">
              <a:solidFill>
                <a:srgbClr val="FF0000"/>
              </a:solidFill>
              <a:latin typeface="Cambria" panose="02040503050406030204" pitchFamily="18" charset="0"/>
              <a:ea typeface="Cambria" panose="02040503050406030204" pitchFamily="18" charset="0"/>
            </a:endParaRPr>
          </a:p>
        </p:txBody>
      </p:sp>
      <p:sp>
        <p:nvSpPr>
          <p:cNvPr id="98" name="TextBox 97">
            <a:extLst>
              <a:ext uri="{FF2B5EF4-FFF2-40B4-BE49-F238E27FC236}">
                <a16:creationId xmlns:a16="http://schemas.microsoft.com/office/drawing/2014/main" id="{D8FBDE04-AFD2-5C87-F007-1A6489387130}"/>
              </a:ext>
            </a:extLst>
          </p:cNvPr>
          <p:cNvSpPr txBox="1"/>
          <p:nvPr/>
        </p:nvSpPr>
        <p:spPr>
          <a:xfrm>
            <a:off x="4562476" y="1991795"/>
            <a:ext cx="3114674" cy="3046988"/>
          </a:xfrm>
          <a:prstGeom prst="rect">
            <a:avLst/>
          </a:prstGeom>
          <a:noFill/>
        </p:spPr>
        <p:txBody>
          <a:bodyPr wrap="square">
            <a:spAutoFit/>
          </a:bodyPr>
          <a:lstStyle/>
          <a:p>
            <a:pPr algn="ctr"/>
            <a:r>
              <a:rPr lang="en-US" sz="3200" b="1" dirty="0" err="1">
                <a:solidFill>
                  <a:srgbClr val="FF0000"/>
                </a:solidFill>
                <a:latin typeface="Cambria" panose="02040503050406030204" pitchFamily="18" charset="0"/>
                <a:ea typeface="Cambria" panose="02040503050406030204" pitchFamily="18" charset="0"/>
              </a:rPr>
              <a:t>Danh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gắn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với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chuyện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vắn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tắt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nội</a:t>
            </a:r>
            <a:r>
              <a:rPr lang="en-US" sz="3200" b="1" dirty="0">
                <a:solidFill>
                  <a:srgbClr val="FF0000"/>
                </a:solidFill>
                <a:latin typeface="Cambria" panose="02040503050406030204" pitchFamily="18" charset="0"/>
                <a:ea typeface="Cambria" panose="02040503050406030204" pitchFamily="18" charset="0"/>
              </a:rPr>
              <a:t> dung </a:t>
            </a: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chuyện</a:t>
            </a:r>
            <a:r>
              <a:rPr lang="en-US" sz="3200" b="1" dirty="0">
                <a:solidFill>
                  <a:srgbClr val="FF0000"/>
                </a:solidFill>
                <a:latin typeface="Cambria" panose="02040503050406030204" pitchFamily="18" charset="0"/>
                <a:ea typeface="Cambria" panose="02040503050406030204" pitchFamily="18" charset="0"/>
              </a:rPr>
              <a:t>.</a:t>
            </a:r>
          </a:p>
        </p:txBody>
      </p:sp>
      <p:sp>
        <p:nvSpPr>
          <p:cNvPr id="99" name="TextBox 98">
            <a:extLst>
              <a:ext uri="{FF2B5EF4-FFF2-40B4-BE49-F238E27FC236}">
                <a16:creationId xmlns:a16="http://schemas.microsoft.com/office/drawing/2014/main" id="{A0F12FF3-BB39-4244-C356-33D184B442E7}"/>
              </a:ext>
            </a:extLst>
          </p:cNvPr>
          <p:cNvSpPr txBox="1"/>
          <p:nvPr/>
        </p:nvSpPr>
        <p:spPr>
          <a:xfrm>
            <a:off x="8343900" y="2163245"/>
            <a:ext cx="1771650" cy="3046988"/>
          </a:xfrm>
          <a:prstGeom prst="rect">
            <a:avLst/>
          </a:prstGeom>
          <a:noFill/>
        </p:spPr>
        <p:txBody>
          <a:bodyPr wrap="square">
            <a:spAutoFit/>
          </a:bodyPr>
          <a:lstStyle/>
          <a:p>
            <a:pPr algn="ctr"/>
            <a:r>
              <a:rPr lang="vi-VN" sz="3200" b="1" dirty="0">
                <a:solidFill>
                  <a:srgbClr val="FF0000"/>
                </a:solidFill>
                <a:latin typeface="Cambria" panose="02040503050406030204" pitchFamily="18" charset="0"/>
                <a:ea typeface="Cambria" panose="02040503050406030204" pitchFamily="18" charset="0"/>
              </a:rPr>
              <a:t>Em học được điều gì từ danh nhân đó?</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anim calcmode="lin" valueType="num">
                                      <p:cBhvr>
                                        <p:cTn id="18" dur="1000" fill="hold"/>
                                        <p:tgtEl>
                                          <p:spTgt spid="97"/>
                                        </p:tgtEl>
                                        <p:attrNameLst>
                                          <p:attrName>ppt_x</p:attrName>
                                        </p:attrNameLst>
                                      </p:cBhvr>
                                      <p:tavLst>
                                        <p:tav tm="0">
                                          <p:val>
                                            <p:strVal val="#ppt_x"/>
                                          </p:val>
                                        </p:tav>
                                        <p:tav tm="100000">
                                          <p:val>
                                            <p:strVal val="#ppt_x"/>
                                          </p:val>
                                        </p:tav>
                                      </p:tavLst>
                                    </p:anim>
                                    <p:anim calcmode="lin" valueType="num">
                                      <p:cBhvr>
                                        <p:cTn id="19" dur="1000" fill="hold"/>
                                        <p:tgtEl>
                                          <p:spTgt spid="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4523103" y="236336"/>
            <a:ext cx="2468245" cy="830464"/>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Ngô</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Quyền</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885825" y="1133475"/>
            <a:ext cx="10801350" cy="4524315"/>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Ngô Quyền quê ở tại Đường Lâm (Sơn Tây - Hà Nội), cha là Ngô Mân - một Hào trưởng có tài đức. Ngô Quyền thông minh, văn võ song toàn, được Dương Đình Nghệ gả con gái là Dương Thị Ngọc và cho cai quản đất Ái Châu (Thanh Hóa).</a:t>
            </a:r>
          </a:p>
          <a:p>
            <a:pPr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Năm 938, quân Nam Hán do Lưu Hoằng Tháo làm chủ tướng từ Quảng Đông theo đường biển ồ ạt tiến sang xâm lược nước ta. Trước vận nước lâm nguy, Ngô Quyền đã gấp rút chuẩn bị kế hoạch đối phó với quân Nam Hán. Vùng cửa sông Bạch Đằng được lựa chọn để bố trí trận địa đánh giặc.</a:t>
            </a:r>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Sau chiến thắng vang dội trên sông Bạch Đằng, Ngô Quyền lên ngôi vua, đóng đô ở Cổ Loa (Hà Nội), mở ra một kỷ nguyên mới trong lịch sử dân tộc.</a:t>
            </a:r>
          </a:p>
          <a:p>
            <a:pPr algn="just"/>
            <a:r>
              <a:rPr lang="en-US" sz="2400" b="1" i="1" dirty="0">
                <a:solidFill>
                  <a:srgbClr val="002060"/>
                </a:solidFill>
                <a:latin typeface="Cambria" panose="02040503050406030204" pitchFamily="18" charset="0"/>
                <a:ea typeface="Cambria" panose="02040503050406030204" pitchFamily="18" charset="0"/>
              </a:rPr>
              <a:t>  </a:t>
            </a:r>
            <a:r>
              <a:rPr lang="vi-VN" sz="2400" b="1" i="1" dirty="0">
                <a:solidFill>
                  <a:srgbClr val="002060"/>
                </a:solidFill>
                <a:latin typeface="Cambria" panose="02040503050406030204" pitchFamily="18" charset="0"/>
                <a:ea typeface="Cambria" panose="02040503050406030204" pitchFamily="18" charset="0"/>
              </a:rPr>
              <a:t>Điều em học hỏi được từ danh nhân: </a:t>
            </a:r>
            <a:r>
              <a:rPr lang="vi-VN" sz="2400" b="1" dirty="0">
                <a:solidFill>
                  <a:srgbClr val="002060"/>
                </a:solidFill>
                <a:latin typeface="Cambria" panose="02040503050406030204" pitchFamily="18" charset="0"/>
                <a:ea typeface="Cambria" panose="02040503050406030204" pitchFamily="18" charset="0"/>
              </a:rPr>
              <a:t>lòng yêu nước, tinh thần dũng cảm; thái độ chủ động, thông minh và tinh thần sáng tạo,…</a:t>
            </a:r>
            <a:endParaRPr lang="en-US" sz="24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11CDEC9-4E5F-62CB-3CA6-516E28E62781}"/>
              </a:ext>
            </a:extLst>
          </p:cNvPr>
          <p:cNvPicPr>
            <a:picLocks noChangeAspect="1"/>
          </p:cNvPicPr>
          <p:nvPr/>
        </p:nvPicPr>
        <p:blipFill>
          <a:blip r:embed="rId5"/>
          <a:stretch>
            <a:fillRect/>
          </a:stretch>
        </p:blipFill>
        <p:spPr>
          <a:xfrm>
            <a:off x="1768638" y="2785770"/>
            <a:ext cx="7949873" cy="2353260"/>
          </a:xfrm>
          <a:prstGeom prst="rect">
            <a:avLst/>
          </a:prstGeom>
        </p:spPr>
      </p:pic>
    </p:spTree>
    <p:extLst>
      <p:ext uri="{BB962C8B-B14F-4D97-AF65-F5344CB8AC3E}">
        <p14:creationId xmlns:p14="http://schemas.microsoft.com/office/powerpoint/2010/main" val="211270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1209675" y="695325"/>
            <a:ext cx="10001250" cy="107721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Giới thiệu về một lễ hội hoặc một danh nhân tiêu biểu ở địa phương em.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2CE1E7DC-C826-1E84-F4B6-A26C0E17EC18}"/>
              </a:ext>
            </a:extLst>
          </p:cNvPr>
          <p:cNvSpPr/>
          <p:nvPr/>
        </p:nvSpPr>
        <p:spPr>
          <a:xfrm>
            <a:off x="657225" y="2667000"/>
            <a:ext cx="2752725" cy="89975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white"/>
                </a:solidFill>
                <a:effectLst/>
                <a:uLnTx/>
                <a:uFillTx/>
                <a:latin typeface="Coiny" panose="02000903060500060000" pitchFamily="2" charset="0"/>
                <a:cs typeface="+mn-cs"/>
              </a:rPr>
              <a:t>Thảo</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a:t>
            </a:r>
            <a:r>
              <a:rPr kumimoji="0" lang="en-US" sz="2400" b="0" i="0" u="none" strike="noStrike" kern="0" cap="none" spc="0" normalizeH="0" noProof="0" dirty="0" err="1">
                <a:ln>
                  <a:noFill/>
                </a:ln>
                <a:solidFill>
                  <a:prstClr val="white"/>
                </a:solidFill>
                <a:effectLst/>
                <a:uLnTx/>
                <a:uFillTx/>
                <a:latin typeface="Coiny" panose="02000903060500060000" pitchFamily="2" charset="0"/>
                <a:cs typeface="+mn-cs"/>
              </a:rPr>
              <a:t>luận</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a:t>
            </a:r>
            <a:r>
              <a:rPr kumimoji="0" lang="en-US" sz="2400" b="0" i="0" u="none" strike="noStrike" kern="0" cap="none" spc="0" normalizeH="0" noProof="0" dirty="0" err="1">
                <a:ln>
                  <a:noFill/>
                </a:ln>
                <a:solidFill>
                  <a:prstClr val="white"/>
                </a:solidFill>
                <a:effectLst/>
                <a:uLnTx/>
                <a:uFillTx/>
                <a:latin typeface="Coiny" panose="02000903060500060000" pitchFamily="2" charset="0"/>
                <a:cs typeface="+mn-cs"/>
              </a:rPr>
              <a:t>nhóm</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4</a:t>
            </a:r>
            <a:endParaRPr kumimoji="0" lang="en-US" sz="2400" b="0" i="0" u="none" strike="noStrike" kern="0" cap="none" spc="0" normalizeH="0" baseline="0" noProof="0" dirty="0">
              <a:ln>
                <a:noFill/>
              </a:ln>
              <a:solidFill>
                <a:prstClr val="white"/>
              </a:solidFill>
              <a:effectLst/>
              <a:uLnTx/>
              <a:uFillTx/>
              <a:latin typeface="Coiny" panose="02000903060500060000" pitchFamily="2" charset="0"/>
              <a:cs typeface="+mn-cs"/>
            </a:endParaRPr>
          </a:p>
        </p:txBody>
      </p:sp>
      <p:pic>
        <p:nvPicPr>
          <p:cNvPr id="6" name="Picture 5">
            <a:extLst>
              <a:ext uri="{FF2B5EF4-FFF2-40B4-BE49-F238E27FC236}">
                <a16:creationId xmlns:a16="http://schemas.microsoft.com/office/drawing/2014/main" id="{6952B672-C699-958F-EA3A-E7D499F0C9C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227" b="45399" l="1965" r="96071">
                        <a14:foregroundMark x1="14342" y1="15337" x2="6287" y2="20859"/>
                        <a14:foregroundMark x1="3733" y1="19018" x2="2161" y2="21677"/>
                        <a14:foregroundMark x1="27505" y1="22699" x2="28487" y2="19836"/>
                        <a14:foregroundMark x1="39096" y1="34560" x2="40668" y2="36401"/>
                        <a14:foregroundMark x1="33006" y1="45603" x2="25933" y2="42229"/>
                        <a14:foregroundMark x1="39686" y1="44581" x2="39686" y2="44581"/>
                        <a14:foregroundMark x1="39686" y1="44581" x2="39686" y2="44581"/>
                        <a14:foregroundMark x1="46169" y1="44274" x2="44204" y2="45092"/>
                        <a14:foregroundMark x1="43615" y1="30061" x2="45187" y2="28221"/>
                        <a14:foregroundMark x1="66405" y1="33027" x2="67387" y2="30061"/>
                        <a14:foregroundMark x1="63851" y1="32720" x2="62868" y2="30675"/>
                        <a14:foregroundMark x1="73477" y1="22495" x2="77407" y2="21472"/>
                        <a14:foregroundMark x1="70334" y1="22188" x2="74460" y2="20143"/>
                        <a14:foregroundMark x1="92534" y1="21166" x2="91552" y2="17485"/>
                        <a14:foregroundMark x1="96071" y1="17791" x2="93713" y2="13804"/>
                        <a14:foregroundMark x1="52259" y1="3067" x2="61886" y2="6135"/>
                        <a14:foregroundMark x1="52652" y1="1227" x2="52652" y2="2761"/>
                        <a14:foregroundMark x1="49705" y1="14622" x2="54224" y2="15951"/>
                        <a14:foregroundMark x1="21415" y1="31186" x2="18468" y2="31697"/>
                      </a14:backgroundRemoval>
                    </a14:imgEffect>
                  </a14:imgLayer>
                </a14:imgProps>
              </a:ext>
              <a:ext uri="{28A0092B-C50C-407E-A947-70E740481C1C}">
                <a14:useLocalDpi xmlns:a14="http://schemas.microsoft.com/office/drawing/2010/main" val="0"/>
              </a:ext>
            </a:extLst>
          </a:blip>
          <a:srcRect b="51416"/>
          <a:stretch/>
        </p:blipFill>
        <p:spPr bwMode="auto">
          <a:xfrm>
            <a:off x="910790" y="3522906"/>
            <a:ext cx="2632510" cy="24572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28">
            <a:extLst>
              <a:ext uri="{FF2B5EF4-FFF2-40B4-BE49-F238E27FC236}">
                <a16:creationId xmlns:a16="http://schemas.microsoft.com/office/drawing/2014/main" id="{9957E040-5A44-9B7E-255B-D8031DE6E1A5}"/>
              </a:ext>
            </a:extLst>
          </p:cNvPr>
          <p:cNvSpPr/>
          <p:nvPr/>
        </p:nvSpPr>
        <p:spPr>
          <a:xfrm>
            <a:off x="4019550" y="2743200"/>
            <a:ext cx="6686550" cy="1918739"/>
          </a:xfrm>
          <a:custGeom>
            <a:avLst/>
            <a:gdLst>
              <a:gd name="connsiteX0" fmla="*/ 0 w 6686550"/>
              <a:gd name="connsiteY0" fmla="*/ 319796 h 1918739"/>
              <a:gd name="connsiteX1" fmla="*/ 319796 w 6686550"/>
              <a:gd name="connsiteY1" fmla="*/ 0 h 1918739"/>
              <a:gd name="connsiteX2" fmla="*/ 6366754 w 6686550"/>
              <a:gd name="connsiteY2" fmla="*/ 0 h 1918739"/>
              <a:gd name="connsiteX3" fmla="*/ 6686550 w 6686550"/>
              <a:gd name="connsiteY3" fmla="*/ 319796 h 1918739"/>
              <a:gd name="connsiteX4" fmla="*/ 6686550 w 6686550"/>
              <a:gd name="connsiteY4" fmla="*/ 1598943 h 1918739"/>
              <a:gd name="connsiteX5" fmla="*/ 6366754 w 6686550"/>
              <a:gd name="connsiteY5" fmla="*/ 1918739 h 1918739"/>
              <a:gd name="connsiteX6" fmla="*/ 319796 w 6686550"/>
              <a:gd name="connsiteY6" fmla="*/ 1918739 h 1918739"/>
              <a:gd name="connsiteX7" fmla="*/ 0 w 6686550"/>
              <a:gd name="connsiteY7" fmla="*/ 1598943 h 1918739"/>
              <a:gd name="connsiteX8" fmla="*/ 0 w 6686550"/>
              <a:gd name="connsiteY8" fmla="*/ 319796 h 191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6550" h="1918739" fill="none" extrusionOk="0">
                <a:moveTo>
                  <a:pt x="0" y="319796"/>
                </a:moveTo>
                <a:cubicBezTo>
                  <a:pt x="-9064" y="125149"/>
                  <a:pt x="172457" y="6959"/>
                  <a:pt x="319796" y="0"/>
                </a:cubicBezTo>
                <a:cubicBezTo>
                  <a:pt x="2322305" y="169747"/>
                  <a:pt x="4192712" y="36206"/>
                  <a:pt x="6366754" y="0"/>
                </a:cubicBezTo>
                <a:cubicBezTo>
                  <a:pt x="6536627" y="1020"/>
                  <a:pt x="6684560" y="134896"/>
                  <a:pt x="6686550" y="319796"/>
                </a:cubicBezTo>
                <a:cubicBezTo>
                  <a:pt x="6716041" y="581575"/>
                  <a:pt x="6688003" y="1443121"/>
                  <a:pt x="6686550" y="1598943"/>
                </a:cubicBezTo>
                <a:cubicBezTo>
                  <a:pt x="6678177" y="1764975"/>
                  <a:pt x="6540253" y="1899121"/>
                  <a:pt x="6366754" y="1918739"/>
                </a:cubicBezTo>
                <a:cubicBezTo>
                  <a:pt x="4530829" y="1996247"/>
                  <a:pt x="2655334" y="1817383"/>
                  <a:pt x="319796" y="1918739"/>
                </a:cubicBezTo>
                <a:cubicBezTo>
                  <a:pt x="123535" y="1921154"/>
                  <a:pt x="13718" y="1791406"/>
                  <a:pt x="0" y="1598943"/>
                </a:cubicBezTo>
                <a:cubicBezTo>
                  <a:pt x="-89218" y="1396568"/>
                  <a:pt x="-44428" y="958936"/>
                  <a:pt x="0" y="319796"/>
                </a:cubicBezTo>
                <a:close/>
              </a:path>
              <a:path w="6686550" h="1918739" stroke="0" extrusionOk="0">
                <a:moveTo>
                  <a:pt x="0" y="319796"/>
                </a:moveTo>
                <a:cubicBezTo>
                  <a:pt x="20511" y="156426"/>
                  <a:pt x="134052" y="-7086"/>
                  <a:pt x="319796" y="0"/>
                </a:cubicBezTo>
                <a:cubicBezTo>
                  <a:pt x="2057312" y="-4312"/>
                  <a:pt x="4670797" y="-37712"/>
                  <a:pt x="6366754" y="0"/>
                </a:cubicBezTo>
                <a:cubicBezTo>
                  <a:pt x="6539800" y="459"/>
                  <a:pt x="6692611" y="138103"/>
                  <a:pt x="6686550" y="319796"/>
                </a:cubicBezTo>
                <a:cubicBezTo>
                  <a:pt x="6660021" y="842470"/>
                  <a:pt x="6766953" y="1015292"/>
                  <a:pt x="6686550" y="1598943"/>
                </a:cubicBezTo>
                <a:cubicBezTo>
                  <a:pt x="6667260" y="1788991"/>
                  <a:pt x="6510751" y="1906443"/>
                  <a:pt x="6366754" y="1918739"/>
                </a:cubicBezTo>
                <a:cubicBezTo>
                  <a:pt x="4637906" y="1869686"/>
                  <a:pt x="1669948" y="1976609"/>
                  <a:pt x="319796" y="1918739"/>
                </a:cubicBezTo>
                <a:cubicBezTo>
                  <a:pt x="147133" y="1943709"/>
                  <a:pt x="30241" y="1782265"/>
                  <a:pt x="0" y="1598943"/>
                </a:cubicBezTo>
                <a:cubicBezTo>
                  <a:pt x="-61554" y="1147498"/>
                  <a:pt x="62778" y="574828"/>
                  <a:pt x="0" y="319796"/>
                </a:cubicBezTo>
                <a:close/>
              </a:path>
            </a:pathLst>
          </a:custGeom>
          <a:solidFill>
            <a:srgbClr val="FFFF66"/>
          </a:solidFill>
          <a:ln w="28575">
            <a:solidFill>
              <a:srgbClr val="FFC000"/>
            </a:solidFill>
            <a:extLst>
              <a:ext uri="{C807C97D-BFC1-408E-A445-0C87EB9F89A2}">
                <ask:lineSketchStyleProps xmlns:ask="http://schemas.microsoft.com/office/drawing/2018/sketchyshapes" xmlns="" sd="233845221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solidFill>
                  <a:prstClr val="black"/>
                </a:solidFill>
                <a:latin typeface="Calibri" panose="020F0502020204030204" pitchFamily="34" charset="0"/>
              </a:rPr>
              <a:t>Lựa</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chọn</a:t>
            </a:r>
            <a:r>
              <a:rPr lang="en-US" sz="4000" dirty="0">
                <a:solidFill>
                  <a:prstClr val="black"/>
                </a:solidFill>
                <a:latin typeface="Calibri" panose="020F0502020204030204" pitchFamily="34" charset="0"/>
              </a:rPr>
              <a:t> 1 </a:t>
            </a:r>
            <a:r>
              <a:rPr lang="en-US" sz="4000" dirty="0" err="1">
                <a:solidFill>
                  <a:prstClr val="black"/>
                </a:solidFill>
                <a:latin typeface="Calibri" panose="020F0502020204030204" pitchFamily="34" charset="0"/>
              </a:rPr>
              <a:t>lễ</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hội</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hoặc</a:t>
            </a:r>
            <a:r>
              <a:rPr lang="en-US" sz="4000" dirty="0">
                <a:solidFill>
                  <a:prstClr val="black"/>
                </a:solidFill>
                <a:latin typeface="Calibri" panose="020F0502020204030204" pitchFamily="34" charset="0"/>
              </a:rPr>
              <a:t> 1 </a:t>
            </a:r>
            <a:r>
              <a:rPr lang="en-US" sz="4000" dirty="0" err="1">
                <a:solidFill>
                  <a:prstClr val="black"/>
                </a:solidFill>
                <a:latin typeface="Calibri" panose="020F0502020204030204" pitchFamily="34" charset="0"/>
              </a:rPr>
              <a:t>danh</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nhân</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tiêu</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biểu</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để</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giới</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thiệu</a:t>
            </a:r>
            <a:endParaRPr lang="en-US" sz="4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3120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2828924" y="169661"/>
            <a:ext cx="7181849" cy="830464"/>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FF0000"/>
                </a:solidFill>
                <a:latin typeface="Cambria" panose="02040503050406030204" pitchFamily="18" charset="0"/>
                <a:ea typeface="Cambria" panose="02040503050406030204" pitchFamily="18" charset="0"/>
                <a:cs typeface="+mn-ea"/>
                <a:sym typeface="+mn-lt"/>
              </a:rPr>
              <a:t>G</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iới</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thiệu</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Hội</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Gióng</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ở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đền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Phù</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Đổng</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781050" y="1295400"/>
            <a:ext cx="10801350" cy="4154984"/>
          </a:xfrm>
          <a:prstGeom prst="rect">
            <a:avLst/>
          </a:prstGeom>
          <a:noFill/>
        </p:spPr>
        <p:txBody>
          <a:bodyPr wrap="square" rtlCol="0">
            <a:spAutoFit/>
          </a:bodyPr>
          <a:lstStyle/>
          <a:p>
            <a:pPr lvl="0"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Hội Gióng ở đền Phù Đổng (xã Phù Đổng, huyện Gia Lâm, thành phố Hà Nội) diễn ra từ ngày 7 đến ngày 9 tháng 4 Âm lịch. Vào chính hội, trước tiên dân làng tổ chức các nghi thức tế Thánh, sau đó là các nghi lễ, như: lễ rước nước lau rửa tự khí; lễ rước cờ “lệnh”; lễ khám đường, lễ duyệt tướng … Ngày chính hội mùng 9 tháng 4, Hội Gióng diễn ra trang trọng, linh thiêng và náo nhiệt nhất là hai trận đánh: trận thứ nhất - đánh cờ ở Đống Đàm và trận thứ hai - đánh cờ ở Soi Bia.</a:t>
            </a:r>
          </a:p>
          <a:p>
            <a:pPr lvl="0" algn="just"/>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Đây</a:t>
            </a:r>
            <a:r>
              <a:rPr lang="en-US" sz="2400" b="1" dirty="0">
                <a:solidFill>
                  <a:srgbClr val="002060"/>
                </a:solidFill>
                <a:latin typeface="Cambria" panose="02040503050406030204" pitchFamily="18" charset="0"/>
                <a:ea typeface="Cambria" panose="02040503050406030204" pitchFamily="18" charset="0"/>
              </a:rPr>
              <a:t> l</a:t>
            </a:r>
            <a:r>
              <a:rPr lang="vi-VN" sz="2400" b="1" dirty="0">
                <a:solidFill>
                  <a:srgbClr val="002060"/>
                </a:solidFill>
                <a:latin typeface="Cambria" panose="02040503050406030204" pitchFamily="18" charset="0"/>
                <a:ea typeface="Cambria" panose="02040503050406030204" pitchFamily="18" charset="0"/>
              </a:rPr>
              <a:t>à một hội trận được trình diễn bằng một hệ thống biểu tượng độc đáo, mang đậm bản sắc văn hóa Việt, được cộng đồng bảo tồn nguyên giá trị cho tới ngày nay, Hội Gióng ở đền Phù Đổng đã được UNESCO công nhận là Di sản văn hóa phi vật thể đại diện của nhân loại vào tháng 11 năm 2010.</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0031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16BE76B-B54C-0E4C-4491-B6B7D751CD8C}"/>
              </a:ext>
            </a:extLst>
          </p:cNvPr>
          <p:cNvPicPr>
            <a:picLocks noChangeAspect="1"/>
          </p:cNvPicPr>
          <p:nvPr/>
        </p:nvPicPr>
        <p:blipFill>
          <a:blip r:embed="rId5"/>
          <a:stretch>
            <a:fillRect/>
          </a:stretch>
        </p:blipFill>
        <p:spPr>
          <a:xfrm>
            <a:off x="1181110" y="2471812"/>
            <a:ext cx="8553429" cy="2676376"/>
          </a:xfrm>
          <a:prstGeom prst="rect">
            <a:avLst/>
          </a:prstGeom>
        </p:spPr>
      </p:pic>
    </p:spTree>
    <p:extLst>
      <p:ext uri="{BB962C8B-B14F-4D97-AF65-F5344CB8AC3E}">
        <p14:creationId xmlns:p14="http://schemas.microsoft.com/office/powerpoint/2010/main" val="81610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746</Words>
  <Application>Microsoft Office PowerPoint</Application>
  <PresentationFormat>Widescreen</PresentationFormat>
  <Paragraphs>43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微软雅黑</vt:lpstr>
      <vt:lpstr>Arial</vt:lpstr>
      <vt:lpstr>Calibri</vt:lpstr>
      <vt:lpstr>Cambria</vt:lpstr>
      <vt:lpstr>Coiny</vt:lpstr>
      <vt:lpstr>等线</vt:lpstr>
      <vt:lpstr>义启小魏楷</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2023-07-08T07:00:25Z</dcterms:created>
  <dcterms:modified xsi:type="dcterms:W3CDTF">2025-01-11T23:38:17Z</dcterms:modified>
</cp:coreProperties>
</file>