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4" r:id="rId3"/>
    <p:sldMasterId id="2147483697" r:id="rId4"/>
  </p:sldMasterIdLst>
  <p:notesMasterIdLst>
    <p:notesMasterId r:id="rId16"/>
  </p:notesMasterIdLst>
  <p:sldIdLst>
    <p:sldId id="265" r:id="rId5"/>
    <p:sldId id="315" r:id="rId6"/>
    <p:sldId id="317" r:id="rId7"/>
    <p:sldId id="318" r:id="rId8"/>
    <p:sldId id="326" r:id="rId9"/>
    <p:sldId id="320" r:id="rId10"/>
    <p:sldId id="316" r:id="rId11"/>
    <p:sldId id="324" r:id="rId12"/>
    <p:sldId id="325" r:id="rId13"/>
    <p:sldId id="328" r:id="rId14"/>
    <p:sldId id="29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E9BBE-F997-4D03-BC50-6A578CD1DA45}"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39C5E-C10B-4C84-8287-4D78BAC5F404}" type="slidenum">
              <a:rPr lang="en-US" smtClean="0"/>
              <a:t>‹#›</a:t>
            </a:fld>
            <a:endParaRPr lang="en-US"/>
          </a:p>
        </p:txBody>
      </p:sp>
    </p:spTree>
    <p:extLst>
      <p:ext uri="{BB962C8B-B14F-4D97-AF65-F5344CB8AC3E}">
        <p14:creationId xmlns:p14="http://schemas.microsoft.com/office/powerpoint/2010/main" val="231933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04AFD-CBB6-49B9-97BF-B7ECE65EE1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6865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21612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749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53FCCC-BC76-46CB-98F8-FDE5A168640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0BCC1D3-27D6-42E0-8D84-959AF38271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77265E5-2478-4708-A3AB-10C2C3AF42A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4D49A71B-2B95-4E34-AA3C-2FD675F7D3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3D324AB-AD8F-4995-9C7D-B7886F0F61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1558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83ABA0-CB18-434E-9118-DA4681A0460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318E44B-44E8-4FBB-ADC4-3BE20217D26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A4248BE-11B3-4544-8D7F-20BE61AE38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0CC8237-01CD-43A4-B570-8CFC5296B3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60325C02-339A-4885-B5EB-A631ADBC26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8395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BC4CF14-E210-4D1B-ADD9-423FFE32CE3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959F70C-9CA8-4DE0-8E87-4B2AD343E5B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6DE7D05-57DA-447D-A194-50A8995EB4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DF1B88C-FAA2-4C29-ACA7-AF45DCED15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20F5B83-D254-4081-B609-6F647CFCBC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547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512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24316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703345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287604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580910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87152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691841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81811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44C6D1-43B1-4D48-A51C-5451677BF5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6C72FC-E722-47E0-9373-6D042DBBB40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1C18998-A77D-4140-957D-1C34631C085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9176E0D-CC11-4B56-BD95-A7577EE145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5CF9A2A-1EC3-4A53-8811-A1110454D1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85182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879562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911681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542641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446261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3004084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2627271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1661145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4154392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3992579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367330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0B394D-725A-4926-80BD-42B57CEF810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0ED3A8D-2ABD-412A-933A-39620D9454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8DC9B96-81B6-4116-B103-71AC308D3A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37D2071-448B-40ED-AFC1-96C3CF8A9B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1F26043-A49F-4586-95FE-E48CA539AE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76030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3147974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1422884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2772325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884731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58505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24045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18758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75604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482037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32354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087E0E-F1BF-42D4-9860-A67FDAA4470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ED0565-0B69-49AC-8BEC-03C1333C888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A99270E-B7CC-42BC-A8EA-96C1FB3BC40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982F030-2F52-4B50-8553-93D268A149D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02C44098-72CC-46FA-A45D-12124668CC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78EF1A85-244D-476D-AD0E-CB1CD8D91F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06091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027566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77627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63910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111174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84404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50498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4809A6-D1DA-47C0-A94C-B9A63D7BA80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5B6FBE7-46D8-47BF-AA7B-456C1E632C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2EE75A7-D811-4771-A8BD-B25B603AAE9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12793B8-7923-4C25-81DF-85218395A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D04EB6D-BE76-4BEE-A3AE-764A2C66871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1AFC7F3-B051-4AE0-AB49-D5F5960F87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4FE74D87-91E7-41AA-B2F0-F9219DFBDC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8FE4231D-1DD9-4A72-B93F-0C02F0AC4D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3412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F0577E-CA9F-41FE-9CC2-AAC54EAA9AB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F684E6D-2C7E-4C69-8320-348AC0D1F1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B8C910A0-FE55-4094-AB4D-73F4801488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E7CC89BF-D0BC-4A81-8703-EB8FEEF396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4409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B626672-E906-4943-90CC-FCB17F0C17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B13B6658-E929-4FEA-8568-D8CE06650D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19D444C6-3AF1-407E-87ED-E2FC8DF8EF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33306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045E2A-5D82-4158-A525-3612F690C06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B9A4DD5-6966-4C17-9A70-51EE370A3A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26F4F51-8D94-4C89-A895-5A7AF4E094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A6D703D-3477-41AE-804F-C610A57F20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56F9C8E-7BB4-4629-BBD6-A1785AA113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2A79512B-0ECE-42B7-87D3-03EF9597C2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7659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0C41E0-F19B-4622-A923-EC828700761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7037EF-58EF-434B-B67D-CC9456CDC0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C139E1A-6D02-4451-B158-5EFFE2A9D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D5157B7-8A1C-47E3-A7CA-CB25A09F9E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DD46B5E1-03F1-419E-98F8-D8E4585F1E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B329E593-711D-47AE-B409-2A8A43995A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53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ags" Target="../tags/tag1.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7E22EFB-2602-4063-BC24-EBAEB60F9A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4327056-3157-4DFA-859C-911275C1E1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2F0829-502C-42AD-81D2-360F3C2EE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CD5353C7-CA47-417B-9870-6A6ABD26D6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1A7ED42-7CC7-4799-87D0-012C705B4A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51682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59号-创粗黑"/>
              <a:ea typeface="思源黑体 CN Medium" pitchFamily="34" charset="-122"/>
              <a:cs typeface="+mn-cs"/>
            </a:endParaRPr>
          </a:p>
        </p:txBody>
      </p:sp>
    </p:spTree>
    <p:extLst>
      <p:ext uri="{BB962C8B-B14F-4D97-AF65-F5344CB8AC3E}">
        <p14:creationId xmlns:p14="http://schemas.microsoft.com/office/powerpoint/2010/main" val="4281028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27000" r="-2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4130438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94672748"/>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9.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g"/><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9.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D567BF7-A602-4C51-9B66-F80B16900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61438" y="-71120"/>
            <a:ext cx="11230562" cy="6929120"/>
          </a:xfrm>
          <a:prstGeom prst="rect">
            <a:avLst/>
          </a:prstGeom>
        </p:spPr>
      </p:pic>
      <p:pic>
        <p:nvPicPr>
          <p:cNvPr id="41" name="图片 40">
            <a:extLst>
              <a:ext uri="{FF2B5EF4-FFF2-40B4-BE49-F238E27FC236}">
                <a16:creationId xmlns:a16="http://schemas.microsoft.com/office/drawing/2014/main" id="{076C82DF-BC8D-48AF-9823-065BD7559E35}"/>
              </a:ext>
            </a:extLst>
          </p:cNvPr>
          <p:cNvPicPr>
            <a:picLocks noChangeAspect="1"/>
          </p:cNvPicPr>
          <p:nvPr/>
        </p:nvPicPr>
        <p:blipFill>
          <a:blip r:embed="rId4">
            <a:extLst>
              <a:ext uri="{28A0092B-C50C-407E-A947-70E740481C1C}">
                <a14:useLocalDpi xmlns:a14="http://schemas.microsoft.com/office/drawing/2010/main" val="0"/>
              </a:ext>
            </a:extLst>
          </a:blip>
          <a:srcRect r="79453" b="40138"/>
          <a:stretch>
            <a:fillRect/>
          </a:stretch>
        </p:blipFill>
        <p:spPr>
          <a:xfrm>
            <a:off x="400635" y="288816"/>
            <a:ext cx="1896259" cy="3107252"/>
          </a:xfrm>
          <a:prstGeom prst="rect">
            <a:avLst/>
          </a:prstGeom>
        </p:spPr>
      </p:pic>
      <p:pic>
        <p:nvPicPr>
          <p:cNvPr id="19" name="图片 18">
            <a:extLst>
              <a:ext uri="{FF2B5EF4-FFF2-40B4-BE49-F238E27FC236}">
                <a16:creationId xmlns:a16="http://schemas.microsoft.com/office/drawing/2014/main" id="{2F279F1D-AD08-4B45-B1EB-44BB66A162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23083">
            <a:off x="-365566" y="4692781"/>
            <a:ext cx="2640061" cy="2640061"/>
          </a:xfrm>
          <a:prstGeom prst="rect">
            <a:avLst/>
          </a:prstGeom>
        </p:spPr>
      </p:pic>
      <p:grpSp>
        <p:nvGrpSpPr>
          <p:cNvPr id="12" name="组合 11">
            <a:extLst>
              <a:ext uri="{FF2B5EF4-FFF2-40B4-BE49-F238E27FC236}">
                <a16:creationId xmlns:a16="http://schemas.microsoft.com/office/drawing/2014/main" id="{555ABCE1-5BDD-4F37-99CE-827B9212E845}"/>
              </a:ext>
            </a:extLst>
          </p:cNvPr>
          <p:cNvGrpSpPr/>
          <p:nvPr/>
        </p:nvGrpSpPr>
        <p:grpSpPr>
          <a:xfrm>
            <a:off x="1925872" y="1120329"/>
            <a:ext cx="649803" cy="475581"/>
            <a:chOff x="704959" y="1554141"/>
            <a:chExt cx="649803" cy="475581"/>
          </a:xfrm>
          <a:solidFill>
            <a:srgbClr val="00B0F0"/>
          </a:solidFill>
          <a:effectLst>
            <a:outerShdw blurRad="50800" dist="38100" dir="8100000" algn="tr" rotWithShape="0">
              <a:schemeClr val="bg1">
                <a:lumMod val="50000"/>
                <a:alpha val="40000"/>
              </a:schemeClr>
            </a:outerShdw>
          </a:effectLst>
        </p:grpSpPr>
        <p:sp>
          <p:nvSpPr>
            <p:cNvPr id="10" name="流程图: 合并 9">
              <a:extLst>
                <a:ext uri="{FF2B5EF4-FFF2-40B4-BE49-F238E27FC236}">
                  <a16:creationId xmlns:a16="http://schemas.microsoft.com/office/drawing/2014/main" id="{24419F8B-E282-4D14-80A5-0D00875D9F99}"/>
                </a:ext>
              </a:extLst>
            </p:cNvPr>
            <p:cNvSpPr/>
            <p:nvPr/>
          </p:nvSpPr>
          <p:spPr>
            <a:xfrm rot="17433031">
              <a:off x="1055928" y="1424037"/>
              <a:ext cx="168730" cy="428938"/>
            </a:xfrm>
            <a:prstGeom prst="flowChartMerg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流程图: 合并 10">
              <a:extLst>
                <a:ext uri="{FF2B5EF4-FFF2-40B4-BE49-F238E27FC236}">
                  <a16:creationId xmlns:a16="http://schemas.microsoft.com/office/drawing/2014/main" id="{DB6C4316-9B7E-4C02-BFD6-077C14E31614}"/>
                </a:ext>
              </a:extLst>
            </p:cNvPr>
            <p:cNvSpPr/>
            <p:nvPr/>
          </p:nvSpPr>
          <p:spPr>
            <a:xfrm rot="15569834">
              <a:off x="835063" y="1730888"/>
              <a:ext cx="168730" cy="428938"/>
            </a:xfrm>
            <a:prstGeom prst="flowChartMerg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3" name="组合 12">
            <a:extLst>
              <a:ext uri="{FF2B5EF4-FFF2-40B4-BE49-F238E27FC236}">
                <a16:creationId xmlns:a16="http://schemas.microsoft.com/office/drawing/2014/main" id="{AE063398-5BD6-46EC-B6DE-F01069B1C1D5}"/>
              </a:ext>
            </a:extLst>
          </p:cNvPr>
          <p:cNvGrpSpPr/>
          <p:nvPr/>
        </p:nvGrpSpPr>
        <p:grpSpPr>
          <a:xfrm flipH="1">
            <a:off x="6609463" y="3864085"/>
            <a:ext cx="428938" cy="581283"/>
            <a:chOff x="925824" y="1554141"/>
            <a:chExt cx="428938" cy="581283"/>
          </a:xfrm>
          <a:solidFill>
            <a:srgbClr val="FFC000"/>
          </a:solidFill>
          <a:effectLst>
            <a:outerShdw blurRad="50800" dist="38100" dir="8100000" algn="tr" rotWithShape="0">
              <a:schemeClr val="bg1">
                <a:lumMod val="50000"/>
                <a:alpha val="40000"/>
              </a:schemeClr>
            </a:outerShdw>
          </a:effectLst>
        </p:grpSpPr>
        <p:sp>
          <p:nvSpPr>
            <p:cNvPr id="14" name="流程图: 合并 13">
              <a:extLst>
                <a:ext uri="{FF2B5EF4-FFF2-40B4-BE49-F238E27FC236}">
                  <a16:creationId xmlns:a16="http://schemas.microsoft.com/office/drawing/2014/main" id="{52DAC12D-262D-49C2-B454-377E16788656}"/>
                </a:ext>
              </a:extLst>
            </p:cNvPr>
            <p:cNvSpPr/>
            <p:nvPr/>
          </p:nvSpPr>
          <p:spPr>
            <a:xfrm rot="14192251">
              <a:off x="1055928" y="1424037"/>
              <a:ext cx="168730" cy="428938"/>
            </a:xfrm>
            <a:prstGeom prst="flowChartMerg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流程图: 合并 14">
              <a:extLst>
                <a:ext uri="{FF2B5EF4-FFF2-40B4-BE49-F238E27FC236}">
                  <a16:creationId xmlns:a16="http://schemas.microsoft.com/office/drawing/2014/main" id="{E9CCE040-4F3E-47C2-B3D7-311F2536A62F}"/>
                </a:ext>
              </a:extLst>
            </p:cNvPr>
            <p:cNvSpPr/>
            <p:nvPr/>
          </p:nvSpPr>
          <p:spPr>
            <a:xfrm rot="12037197">
              <a:off x="1145952" y="1726496"/>
              <a:ext cx="199771" cy="408928"/>
            </a:xfrm>
            <a:prstGeom prst="flowChartMerg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40" name="矩形 39">
            <a:extLst>
              <a:ext uri="{FF2B5EF4-FFF2-40B4-BE49-F238E27FC236}">
                <a16:creationId xmlns:a16="http://schemas.microsoft.com/office/drawing/2014/main" id="{05FA9F27-87EC-4097-BA4A-322F1C0B1B34}"/>
              </a:ext>
            </a:extLst>
          </p:cNvPr>
          <p:cNvSpPr/>
          <p:nvPr/>
        </p:nvSpPr>
        <p:spPr>
          <a:xfrm>
            <a:off x="399570" y="312327"/>
            <a:ext cx="11392860" cy="6233346"/>
          </a:xfrm>
          <a:prstGeom prst="rect">
            <a:avLst/>
          </a:prstGeom>
          <a:noFill/>
          <a:ln w="57150">
            <a:solidFill>
              <a:srgbClr val="9FDEE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6900BD79-9633-45BA-87A6-5668B8BD5CFA}"/>
              </a:ext>
            </a:extLst>
          </p:cNvPr>
          <p:cNvSpPr txBox="1"/>
          <p:nvPr/>
        </p:nvSpPr>
        <p:spPr>
          <a:xfrm>
            <a:off x="1914086" y="336376"/>
            <a:ext cx="559731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Thứ</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ngày</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tháng</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năm</a:t>
            </a:r>
            <a:endPar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60DBF4ED-4BE0-752B-A02C-2CF7B1D1B65E}"/>
              </a:ext>
            </a:extLst>
          </p:cNvPr>
          <p:cNvPicPr>
            <a:picLocks noChangeAspect="1"/>
          </p:cNvPicPr>
          <p:nvPr/>
        </p:nvPicPr>
        <p:blipFill>
          <a:blip r:embed="rId6"/>
          <a:stretch>
            <a:fillRect/>
          </a:stretch>
        </p:blipFill>
        <p:spPr>
          <a:xfrm>
            <a:off x="2400436" y="806907"/>
            <a:ext cx="4840644" cy="1371719"/>
          </a:xfrm>
          <a:prstGeom prst="rect">
            <a:avLst/>
          </a:prstGeom>
        </p:spPr>
      </p:pic>
      <p:pic>
        <p:nvPicPr>
          <p:cNvPr id="3" name="Picture 2">
            <a:extLst>
              <a:ext uri="{FF2B5EF4-FFF2-40B4-BE49-F238E27FC236}">
                <a16:creationId xmlns:a16="http://schemas.microsoft.com/office/drawing/2014/main" id="{F349E7FC-A813-871A-F17A-BFDE4FDBEDEA}"/>
              </a:ext>
            </a:extLst>
          </p:cNvPr>
          <p:cNvPicPr>
            <a:picLocks noChangeAspect="1"/>
          </p:cNvPicPr>
          <p:nvPr/>
        </p:nvPicPr>
        <p:blipFill>
          <a:blip r:embed="rId7"/>
          <a:stretch>
            <a:fillRect/>
          </a:stretch>
        </p:blipFill>
        <p:spPr>
          <a:xfrm>
            <a:off x="131826" y="2022249"/>
            <a:ext cx="8785097" cy="2280102"/>
          </a:xfrm>
          <a:prstGeom prst="rect">
            <a:avLst/>
          </a:prstGeom>
        </p:spPr>
      </p:pic>
      <p:sp>
        <p:nvSpPr>
          <p:cNvPr id="4" name="TextBox 3">
            <a:extLst>
              <a:ext uri="{FF2B5EF4-FFF2-40B4-BE49-F238E27FC236}">
                <a16:creationId xmlns:a16="http://schemas.microsoft.com/office/drawing/2014/main" id="{1419E58C-C588-20FE-05E7-356D0C408C08}"/>
              </a:ext>
            </a:extLst>
          </p:cNvPr>
          <p:cNvSpPr txBox="1"/>
          <p:nvPr/>
        </p:nvSpPr>
        <p:spPr>
          <a:xfrm>
            <a:off x="3629024" y="4181475"/>
            <a:ext cx="1933575"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a:t>
            </a:r>
            <a:r>
              <a:rPr lang="en-US" sz="3600" b="1" dirty="0" err="1">
                <a:latin typeface="Calibri" panose="020F0502020204030204" pitchFamily="34" charset="0"/>
                <a:cs typeface="Calibri" panose="020F0502020204030204" pitchFamily="34" charset="0"/>
              </a:rPr>
              <a:t>Tiết</a:t>
            </a:r>
            <a:r>
              <a:rPr lang="en-US" sz="3600" b="1" dirty="0">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150847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2000"/>
                                        <p:tgtEl>
                                          <p:spTgt spid="4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AD1BE65-4937-4205-B19D-1184FCDC7260}"/>
              </a:ext>
            </a:extLst>
          </p:cNvPr>
          <p:cNvSpPr/>
          <p:nvPr/>
        </p:nvSpPr>
        <p:spPr>
          <a:xfrm>
            <a:off x="441960" y="572135"/>
            <a:ext cx="11470640" cy="586740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grpSp>
        <p:nvGrpSpPr>
          <p:cNvPr id="4" name="Group 3">
            <a:extLst>
              <a:ext uri="{FF2B5EF4-FFF2-40B4-BE49-F238E27FC236}">
                <a16:creationId xmlns:a16="http://schemas.microsoft.com/office/drawing/2014/main" id="{58E6B946-5638-F1D3-2B7E-B35BA8A3FD85}"/>
              </a:ext>
            </a:extLst>
          </p:cNvPr>
          <p:cNvGrpSpPr/>
          <p:nvPr/>
        </p:nvGrpSpPr>
        <p:grpSpPr>
          <a:xfrm>
            <a:off x="7644105" y="2332251"/>
            <a:ext cx="4374772" cy="4304776"/>
            <a:chOff x="7967955" y="1741701"/>
            <a:chExt cx="4374772" cy="4304776"/>
          </a:xfrm>
        </p:grpSpPr>
        <p:pic>
          <p:nvPicPr>
            <p:cNvPr id="11" name="Picture 10">
              <a:extLst>
                <a:ext uri="{FF2B5EF4-FFF2-40B4-BE49-F238E27FC236}">
                  <a16:creationId xmlns:a16="http://schemas.microsoft.com/office/drawing/2014/main" id="{BF1996DD-47EC-595D-A2CD-C31BF44884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7955" y="1741701"/>
              <a:ext cx="4374772" cy="4304776"/>
            </a:xfrm>
            <a:prstGeom prst="rect">
              <a:avLst/>
            </a:prstGeom>
          </p:spPr>
        </p:pic>
        <p:sp>
          <p:nvSpPr>
            <p:cNvPr id="12" name="TextBox 11">
              <a:extLst>
                <a:ext uri="{FF2B5EF4-FFF2-40B4-BE49-F238E27FC236}">
                  <a16:creationId xmlns:a16="http://schemas.microsoft.com/office/drawing/2014/main" id="{0B26471B-93BE-1125-5B12-86E8985CEE1D}"/>
                </a:ext>
              </a:extLst>
            </p:cNvPr>
            <p:cNvSpPr txBox="1"/>
            <p:nvPr/>
          </p:nvSpPr>
          <p:spPr>
            <a:xfrm>
              <a:off x="8496300" y="5362575"/>
              <a:ext cx="3781425" cy="584775"/>
            </a:xfrm>
            <a:prstGeom prst="rect">
              <a:avLst/>
            </a:prstGeom>
            <a:noFill/>
          </p:spPr>
          <p:txBody>
            <a:bodyPr wrap="square" rtlCol="0">
              <a:spAutoFit/>
            </a:bodyPr>
            <a:lstStyle/>
            <a:p>
              <a:endParaRPr lang="en-US" sz="3200" b="1" dirty="0">
                <a:solidFill>
                  <a:srgbClr val="FF0000"/>
                </a:solidFill>
              </a:endParaRPr>
            </a:p>
          </p:txBody>
        </p:sp>
      </p:grpSp>
      <p:sp>
        <p:nvSpPr>
          <p:cNvPr id="13" name="Rectangle 12">
            <a:extLst>
              <a:ext uri="{FF2B5EF4-FFF2-40B4-BE49-F238E27FC236}">
                <a16:creationId xmlns:a16="http://schemas.microsoft.com/office/drawing/2014/main" id="{1F3BC206-56CE-88F1-ED61-7EAD30119588}"/>
              </a:ext>
            </a:extLst>
          </p:cNvPr>
          <p:cNvSpPr/>
          <p:nvPr/>
        </p:nvSpPr>
        <p:spPr>
          <a:xfrm>
            <a:off x="2076450" y="1950448"/>
            <a:ext cx="6400799" cy="1994905"/>
          </a:xfrm>
          <a:prstGeom prst="rect">
            <a:avLst/>
          </a:prstGeom>
          <a:solidFill>
            <a:schemeClr val="bg1"/>
          </a:solidFill>
          <a:ln w="38100">
            <a:solidFill>
              <a:srgbClr val="C74D56"/>
            </a:solidFill>
          </a:ln>
        </p:spPr>
        <p:txBody>
          <a:bodyPr wrap="square">
            <a:spAutoFit/>
          </a:bodyPr>
          <a:lstStyle/>
          <a:p>
            <a:pPr algn="just">
              <a:lnSpc>
                <a:spcPct val="120000"/>
              </a:lnSpc>
              <a:spcAft>
                <a:spcPts val="0"/>
              </a:spcAft>
            </a:pPr>
            <a:r>
              <a:rPr lang="en-US" sz="5400" b="1" i="1" dirty="0">
                <a:solidFill>
                  <a:srgbClr val="002060"/>
                </a:solidFill>
                <a:latin typeface="Cambria" panose="02040503050406030204" pitchFamily="18" charset="0"/>
                <a:ea typeface="Cambria" panose="02040503050406030204" pitchFamily="18" charset="0"/>
                <a:cs typeface="Calibri" panose="020F0502020204030204" pitchFamily="34" charset="0"/>
              </a:rPr>
              <a:t>Chia </a:t>
            </a:r>
            <a:r>
              <a:rPr lang="en-US" sz="54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sẻ</a:t>
            </a:r>
            <a:r>
              <a:rPr lang="en-US" sz="54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54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bài</a:t>
            </a:r>
            <a:r>
              <a:rPr lang="en-US" sz="54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54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viết</a:t>
            </a:r>
            <a:r>
              <a:rPr lang="en-US" sz="54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54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của</a:t>
            </a:r>
            <a:r>
              <a:rPr lang="en-US" sz="54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54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em</a:t>
            </a:r>
            <a:r>
              <a:rPr lang="en-US" sz="54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54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với</a:t>
            </a:r>
            <a:r>
              <a:rPr lang="en-US" sz="54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54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bạn</a:t>
            </a:r>
            <a:endParaRPr lang="en-US" sz="5400" b="1" i="1" dirty="0">
              <a:solidFill>
                <a:srgbClr val="002060"/>
              </a:solidFill>
              <a:effectLst/>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90393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heckerboard(across)">
                                      <p:cBhvr>
                                        <p:cTn id="14" dur="500"/>
                                        <p:tgtEl>
                                          <p:spTgt spid="13"/>
                                        </p:tgtEl>
                                      </p:cBhvr>
                                    </p:animEffect>
                                  </p:childTnLst>
                                </p:cTn>
                              </p:par>
                              <p:par>
                                <p:cTn id="15" presetID="16" presetClass="entr" presetSubtype="21" fill="hold"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307161" y="1849608"/>
            <a:ext cx="9943438" cy="2139881"/>
          </a:xfrm>
          <a:prstGeom prst="rect">
            <a:avLst/>
          </a:prstGeom>
        </p:spPr>
      </p:pic>
      <p:pic>
        <p:nvPicPr>
          <p:cNvPr id="10" name="Picture 9"/>
          <p:cNvPicPr>
            <a:picLocks noChangeAspect="1"/>
          </p:cNvPicPr>
          <p:nvPr/>
        </p:nvPicPr>
        <p:blipFill rotWithShape="1">
          <a:blip r:embed="rId3"/>
          <a:srcRect t="52531"/>
          <a:stretch/>
        </p:blipFill>
        <p:spPr>
          <a:xfrm>
            <a:off x="31988" y="4728754"/>
            <a:ext cx="12266215" cy="2098131"/>
          </a:xfrm>
          <a:prstGeom prst="rect">
            <a:avLst/>
          </a:prstGeom>
        </p:spPr>
      </p:pic>
      <p:pic>
        <p:nvPicPr>
          <p:cNvPr id="11"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09829" y="-95096"/>
            <a:ext cx="2095074" cy="2095074"/>
          </a:xfrm>
          <a:prstGeom prst="rect">
            <a:avLst/>
          </a:prstGeom>
        </p:spPr>
      </p:pic>
    </p:spTree>
    <p:extLst>
      <p:ext uri="{BB962C8B-B14F-4D97-AF65-F5344CB8AC3E}">
        <p14:creationId xmlns:p14="http://schemas.microsoft.com/office/powerpoint/2010/main" val="196738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19218" y="1419665"/>
            <a:ext cx="5438335" cy="5438335"/>
          </a:xfrm>
          <a:prstGeom prst="rect">
            <a:avLst/>
          </a:prstGeom>
        </p:spPr>
      </p:pic>
      <p:pic>
        <p:nvPicPr>
          <p:cNvPr id="4" name="Picture 3">
            <a:extLst>
              <a:ext uri="{FF2B5EF4-FFF2-40B4-BE49-F238E27FC236}">
                <a16:creationId xmlns:a16="http://schemas.microsoft.com/office/drawing/2014/main" id="{29ABC55F-4D2D-4955-AC7D-F87D6616D0CE}"/>
              </a:ext>
            </a:extLst>
          </p:cNvPr>
          <p:cNvPicPr>
            <a:picLocks noChangeAspect="1"/>
          </p:cNvPicPr>
          <p:nvPr/>
        </p:nvPicPr>
        <p:blipFill>
          <a:blip r:embed="rId4"/>
          <a:stretch>
            <a:fillRect/>
          </a:stretch>
        </p:blipFill>
        <p:spPr>
          <a:xfrm>
            <a:off x="5881458" y="1476375"/>
            <a:ext cx="4406632" cy="1707833"/>
          </a:xfrm>
          <a:prstGeom prst="rect">
            <a:avLst/>
          </a:prstGeom>
        </p:spPr>
      </p:pic>
    </p:spTree>
    <p:extLst>
      <p:ext uri="{BB962C8B-B14F-4D97-AF65-F5344CB8AC3E}">
        <p14:creationId xmlns:p14="http://schemas.microsoft.com/office/powerpoint/2010/main" val="314272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AD1BE65-4937-4205-B19D-1184FCDC7260}"/>
              </a:ext>
            </a:extLst>
          </p:cNvPr>
          <p:cNvSpPr/>
          <p:nvPr/>
        </p:nvSpPr>
        <p:spPr>
          <a:xfrm>
            <a:off x="365760" y="314960"/>
            <a:ext cx="11470640" cy="586740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grpSp>
        <p:nvGrpSpPr>
          <p:cNvPr id="13" name="Group 12">
            <a:extLst>
              <a:ext uri="{FF2B5EF4-FFF2-40B4-BE49-F238E27FC236}">
                <a16:creationId xmlns:a16="http://schemas.microsoft.com/office/drawing/2014/main" id="{9D447AE5-C932-4865-B477-D0C8675FC922}"/>
              </a:ext>
            </a:extLst>
          </p:cNvPr>
          <p:cNvGrpSpPr/>
          <p:nvPr/>
        </p:nvGrpSpPr>
        <p:grpSpPr>
          <a:xfrm>
            <a:off x="883285" y="113127"/>
            <a:ext cx="10302240" cy="858423"/>
            <a:chOff x="4144021" y="1484380"/>
            <a:chExt cx="7574794" cy="4840220"/>
          </a:xfrm>
        </p:grpSpPr>
        <p:grpSp>
          <p:nvGrpSpPr>
            <p:cNvPr id="14" name="Group 13">
              <a:extLst>
                <a:ext uri="{FF2B5EF4-FFF2-40B4-BE49-F238E27FC236}">
                  <a16:creationId xmlns:a16="http://schemas.microsoft.com/office/drawing/2014/main" id="{531DDEBE-A1DB-4D34-AAA5-6FE70B42AC17}"/>
                </a:ext>
              </a:extLst>
            </p:cNvPr>
            <p:cNvGrpSpPr/>
            <p:nvPr/>
          </p:nvGrpSpPr>
          <p:grpSpPr>
            <a:xfrm>
              <a:off x="4144021" y="1484380"/>
              <a:ext cx="7574794" cy="4840220"/>
              <a:chOff x="4436414" y="1551563"/>
              <a:chExt cx="7327378" cy="4327762"/>
            </a:xfrm>
          </p:grpSpPr>
          <p:sp>
            <p:nvSpPr>
              <p:cNvPr id="16" name="Rectangle: Diagonal Corners Rounded 15">
                <a:extLst>
                  <a:ext uri="{FF2B5EF4-FFF2-40B4-BE49-F238E27FC236}">
                    <a16:creationId xmlns:a16="http://schemas.microsoft.com/office/drawing/2014/main" id="{BF72A0D7-FF12-49FC-9CFA-6F9406A5CC8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54A1A757-28E5-4D1D-8368-67C24C9DE1D0}"/>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170509ED-DCEC-4B7A-B3BF-7BDA55BD9660}"/>
                </a:ext>
              </a:extLst>
            </p:cNvPr>
            <p:cNvSpPr txBox="1"/>
            <p:nvPr/>
          </p:nvSpPr>
          <p:spPr>
            <a:xfrm>
              <a:off x="4357395" y="1624003"/>
              <a:ext cx="7168930" cy="2079820"/>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Hoàn</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thành</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bảng</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thông</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tin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dưới</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đây</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vào</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vở</a:t>
              </a:r>
              <a:endPar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endParaRPr>
            </a:p>
          </p:txBody>
        </p:sp>
      </p:grpSp>
      <p:graphicFrame>
        <p:nvGraphicFramePr>
          <p:cNvPr id="4" name="Table 3">
            <a:extLst>
              <a:ext uri="{FF2B5EF4-FFF2-40B4-BE49-F238E27FC236}">
                <a16:creationId xmlns:a16="http://schemas.microsoft.com/office/drawing/2014/main" id="{72D0C650-444E-4910-2E8A-391D1F6129B1}"/>
              </a:ext>
            </a:extLst>
          </p:cNvPr>
          <p:cNvGraphicFramePr>
            <a:graphicFrameLocks noGrp="1"/>
          </p:cNvGraphicFramePr>
          <p:nvPr>
            <p:extLst>
              <p:ext uri="{D42A27DB-BD31-4B8C-83A1-F6EECF244321}">
                <p14:modId xmlns:p14="http://schemas.microsoft.com/office/powerpoint/2010/main" val="2330655088"/>
              </p:ext>
            </p:extLst>
          </p:nvPr>
        </p:nvGraphicFramePr>
        <p:xfrm>
          <a:off x="1152524" y="1120775"/>
          <a:ext cx="9991726" cy="4489786"/>
        </p:xfrm>
        <a:graphic>
          <a:graphicData uri="http://schemas.openxmlformats.org/drawingml/2006/table">
            <a:tbl>
              <a:tblPr>
                <a:tableStyleId>{ED083AE6-46FA-4A59-8FB0-9F97EB10719F}</a:tableStyleId>
              </a:tblPr>
              <a:tblGrid>
                <a:gridCol w="4995863">
                  <a:extLst>
                    <a:ext uri="{9D8B030D-6E8A-4147-A177-3AD203B41FA5}">
                      <a16:colId xmlns:a16="http://schemas.microsoft.com/office/drawing/2014/main" val="1100956074"/>
                    </a:ext>
                  </a:extLst>
                </a:gridCol>
                <a:gridCol w="4995863">
                  <a:extLst>
                    <a:ext uri="{9D8B030D-6E8A-4147-A177-3AD203B41FA5}">
                      <a16:colId xmlns:a16="http://schemas.microsoft.com/office/drawing/2014/main" val="607190684"/>
                    </a:ext>
                  </a:extLst>
                </a:gridCol>
              </a:tblGrid>
              <a:tr h="91425">
                <a:tc>
                  <a:txBody>
                    <a:bodyPr/>
                    <a:lstStyle/>
                    <a:p>
                      <a:pPr algn="ctr" fontAlgn="t"/>
                      <a:r>
                        <a:rPr lang="en-US" sz="2400" b="1" dirty="0">
                          <a:solidFill>
                            <a:srgbClr val="000000"/>
                          </a:solidFill>
                          <a:effectLst/>
                        </a:rPr>
                        <a:t>A</a:t>
                      </a:r>
                      <a:endParaRPr lang="en-US"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2400" b="1" dirty="0">
                          <a:solidFill>
                            <a:srgbClr val="000000"/>
                          </a:solidFill>
                          <a:effectLst/>
                        </a:rPr>
                        <a:t>B</a:t>
                      </a:r>
                      <a:endParaRPr lang="en-US"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601957841"/>
                  </a:ext>
                </a:extLst>
              </a:tr>
              <a:tr h="892012">
                <a:tc>
                  <a:txBody>
                    <a:bodyPr/>
                    <a:lstStyle/>
                    <a:p>
                      <a:pPr algn="just" fontAlgn="t"/>
                      <a:r>
                        <a:rPr lang="vi-VN" sz="2400" dirty="0">
                          <a:solidFill>
                            <a:srgbClr val="000000"/>
                          </a:solidFill>
                          <a:effectLst/>
                        </a:rPr>
                        <a:t>Tên các tỉnh/thành phố tiếp giáp với địa phương em</a:t>
                      </a:r>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fontAlgn="t"/>
                      <a:r>
                        <a:rPr lang="vi-VN" sz="2400" dirty="0">
                          <a:solidFill>
                            <a:srgbClr val="000000"/>
                          </a:solidFill>
                          <a:effectLst/>
                        </a:rPr>
                        <a:t>-</a:t>
                      </a:r>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77733"/>
                  </a:ext>
                </a:extLst>
              </a:tr>
              <a:tr h="758581">
                <a:tc>
                  <a:txBody>
                    <a:bodyPr/>
                    <a:lstStyle/>
                    <a:p>
                      <a:pPr algn="just" fontAlgn="t"/>
                      <a:r>
                        <a:rPr lang="vi-VN" sz="2400" dirty="0">
                          <a:solidFill>
                            <a:srgbClr val="000000"/>
                          </a:solidFill>
                          <a:effectLst/>
                        </a:rPr>
                        <a:t>Các mùa trong năm của địa phương em</a:t>
                      </a:r>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fontAlgn="t"/>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251979"/>
                  </a:ext>
                </a:extLst>
              </a:tr>
              <a:tr h="933912">
                <a:tc>
                  <a:txBody>
                    <a:bodyPr/>
                    <a:lstStyle/>
                    <a:p>
                      <a:pPr algn="just" fontAlgn="t"/>
                      <a:r>
                        <a:rPr lang="vi-VN" sz="2400" dirty="0">
                          <a:solidFill>
                            <a:srgbClr val="000000"/>
                          </a:solidFill>
                          <a:effectLst/>
                        </a:rPr>
                        <a:t>Tên một số hoạt động kinh tế nổi bật ở địa phương em</a:t>
                      </a:r>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fontAlgn="t"/>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1894204"/>
                  </a:ext>
                </a:extLst>
              </a:tr>
              <a:tr h="491718">
                <a:tc>
                  <a:txBody>
                    <a:bodyPr/>
                    <a:lstStyle/>
                    <a:p>
                      <a:pPr algn="just" fontAlgn="t"/>
                      <a:r>
                        <a:rPr lang="vi-VN" sz="2400" dirty="0">
                          <a:solidFill>
                            <a:srgbClr val="000000"/>
                          </a:solidFill>
                          <a:effectLst/>
                        </a:rPr>
                        <a:t>Tên một số địa điểm du lịch nổi tiếng của địa phương em</a:t>
                      </a:r>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fontAlgn="t"/>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80834"/>
                  </a:ext>
                </a:extLst>
              </a:tr>
              <a:tr h="758581">
                <a:tc>
                  <a:txBody>
                    <a:bodyPr/>
                    <a:lstStyle/>
                    <a:p>
                      <a:pPr algn="just" fontAlgn="t"/>
                      <a:r>
                        <a:rPr lang="vi-VN" sz="2400" dirty="0">
                          <a:solidFill>
                            <a:srgbClr val="000000"/>
                          </a:solidFill>
                          <a:effectLst/>
                        </a:rPr>
                        <a:t>Tên một số tuyến đường giao thông ở địa phương em</a:t>
                      </a:r>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fontAlgn="t"/>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443773"/>
                  </a:ext>
                </a:extLst>
              </a:tr>
            </a:tbl>
          </a:graphicData>
        </a:graphic>
      </p:graphicFrame>
    </p:spTree>
    <p:extLst>
      <p:ext uri="{BB962C8B-B14F-4D97-AF65-F5344CB8AC3E}">
        <p14:creationId xmlns:p14="http://schemas.microsoft.com/office/powerpoint/2010/main" val="39625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AD1BE65-4937-4205-B19D-1184FCDC7260}"/>
              </a:ext>
            </a:extLst>
          </p:cNvPr>
          <p:cNvSpPr/>
          <p:nvPr/>
        </p:nvSpPr>
        <p:spPr>
          <a:xfrm>
            <a:off x="152401" y="114300"/>
            <a:ext cx="11820524" cy="657225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sp>
        <p:nvSpPr>
          <p:cNvPr id="6" name="TextBox 5">
            <a:extLst>
              <a:ext uri="{FF2B5EF4-FFF2-40B4-BE49-F238E27FC236}">
                <a16:creationId xmlns:a16="http://schemas.microsoft.com/office/drawing/2014/main" id="{9C2D5E92-9126-CC02-57AE-EC3BBC5A3DAD}"/>
              </a:ext>
            </a:extLst>
          </p:cNvPr>
          <p:cNvSpPr txBox="1"/>
          <p:nvPr/>
        </p:nvSpPr>
        <p:spPr>
          <a:xfrm>
            <a:off x="1590675" y="200025"/>
            <a:ext cx="10039349" cy="523220"/>
          </a:xfrm>
          <a:prstGeom prst="rect">
            <a:avLst/>
          </a:prstGeom>
          <a:noFill/>
        </p:spPr>
        <p:txBody>
          <a:bodyPr wrap="square" rtlCol="0">
            <a:spAutoFit/>
          </a:bodyPr>
          <a:lstStyle/>
          <a:p>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Tham</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khảo</a:t>
            </a:r>
            <a:r>
              <a:rPr lang="en-US" sz="2800" b="1"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một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thông</a:t>
            </a:r>
            <a:r>
              <a:rPr lang="en-US" sz="2800" b="0" i="0" dirty="0">
                <a:solidFill>
                  <a:srgbClr val="000000"/>
                </a:solidFill>
                <a:effectLst/>
                <a:latin typeface="Cambria" panose="02040503050406030204" pitchFamily="18" charset="0"/>
                <a:ea typeface="Cambria" panose="02040503050406030204" pitchFamily="18" charset="0"/>
              </a:rPr>
              <a:t> tin </a:t>
            </a:r>
            <a:r>
              <a:rPr lang="en-US" sz="2800" b="0" i="0" dirty="0" err="1">
                <a:solidFill>
                  <a:srgbClr val="000000"/>
                </a:solidFill>
                <a:effectLst/>
                <a:latin typeface="Cambria" panose="02040503050406030204" pitchFamily="18" charset="0"/>
                <a:ea typeface="Cambria" panose="02040503050406030204" pitchFamily="18" charset="0"/>
              </a:rPr>
              <a:t>về</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Thành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phố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Nội</a:t>
            </a:r>
            <a:endParaRPr lang="en-US" sz="2800" dirty="0">
              <a:latin typeface="Cambria" panose="02040503050406030204" pitchFamily="18" charset="0"/>
              <a:ea typeface="Cambria" panose="02040503050406030204" pitchFamily="18" charset="0"/>
            </a:endParaRPr>
          </a:p>
        </p:txBody>
      </p:sp>
      <p:graphicFrame>
        <p:nvGraphicFramePr>
          <p:cNvPr id="7" name="Table 6">
            <a:extLst>
              <a:ext uri="{FF2B5EF4-FFF2-40B4-BE49-F238E27FC236}">
                <a16:creationId xmlns:a16="http://schemas.microsoft.com/office/drawing/2014/main" id="{6CD01A29-204C-C74E-5A28-98206AAB3AD8}"/>
              </a:ext>
            </a:extLst>
          </p:cNvPr>
          <p:cNvGraphicFramePr>
            <a:graphicFrameLocks noGrp="1"/>
          </p:cNvGraphicFramePr>
          <p:nvPr>
            <p:extLst>
              <p:ext uri="{D42A27DB-BD31-4B8C-83A1-F6EECF244321}">
                <p14:modId xmlns:p14="http://schemas.microsoft.com/office/powerpoint/2010/main" val="3527435314"/>
              </p:ext>
            </p:extLst>
          </p:nvPr>
        </p:nvGraphicFramePr>
        <p:xfrm>
          <a:off x="409575" y="781050"/>
          <a:ext cx="11163300" cy="5568806"/>
        </p:xfrm>
        <a:graphic>
          <a:graphicData uri="http://schemas.openxmlformats.org/drawingml/2006/table">
            <a:tbl>
              <a:tblPr>
                <a:tableStyleId>{ED083AE6-46FA-4A59-8FB0-9F97EB10719F}</a:tableStyleId>
              </a:tblPr>
              <a:tblGrid>
                <a:gridCol w="2243786">
                  <a:extLst>
                    <a:ext uri="{9D8B030D-6E8A-4147-A177-3AD203B41FA5}">
                      <a16:colId xmlns:a16="http://schemas.microsoft.com/office/drawing/2014/main" val="3523089489"/>
                    </a:ext>
                  </a:extLst>
                </a:gridCol>
                <a:gridCol w="8919514">
                  <a:extLst>
                    <a:ext uri="{9D8B030D-6E8A-4147-A177-3AD203B41FA5}">
                      <a16:colId xmlns:a16="http://schemas.microsoft.com/office/drawing/2014/main" val="2661749454"/>
                    </a:ext>
                  </a:extLst>
                </a:gridCol>
              </a:tblGrid>
              <a:tr h="108769">
                <a:tc>
                  <a:txBody>
                    <a:bodyPr/>
                    <a:lstStyle/>
                    <a:p>
                      <a:pPr algn="ctr" fontAlgn="t"/>
                      <a:r>
                        <a:rPr lang="en-US" sz="1700" b="1" dirty="0">
                          <a:solidFill>
                            <a:srgbClr val="000000"/>
                          </a:solidFill>
                          <a:effectLst/>
                          <a:latin typeface="Calibri" panose="020F0502020204030204" pitchFamily="34" charset="0"/>
                          <a:cs typeface="Calibri" panose="020F0502020204030204" pitchFamily="34" charset="0"/>
                        </a:rPr>
                        <a:t>A</a:t>
                      </a:r>
                      <a:endParaRPr lang="en-US" sz="1700" dirty="0">
                        <a:solidFill>
                          <a:srgbClr val="000000"/>
                        </a:solidFill>
                        <a:effectLst/>
                        <a:latin typeface="Calibri" panose="020F0502020204030204" pitchFamily="34" charset="0"/>
                        <a:cs typeface="Calibri" panose="020F0502020204030204" pitchFamily="34" charset="0"/>
                      </a:endParaRPr>
                    </a:p>
                  </a:txBody>
                  <a:tcPr marL="12355" marR="12355" marT="12355" marB="12355">
                    <a:lnB w="12700" cap="flat" cmpd="sng" algn="ctr">
                      <a:solidFill>
                        <a:schemeClr val="tx1"/>
                      </a:solidFill>
                      <a:prstDash val="solid"/>
                      <a:round/>
                      <a:headEnd type="none" w="med" len="med"/>
                      <a:tailEnd type="none" w="med" len="med"/>
                    </a:lnB>
                    <a:solidFill>
                      <a:schemeClr val="accent4"/>
                    </a:solidFill>
                  </a:tcPr>
                </a:tc>
                <a:tc>
                  <a:txBody>
                    <a:bodyPr/>
                    <a:lstStyle/>
                    <a:p>
                      <a:pPr algn="ctr" fontAlgn="t"/>
                      <a:r>
                        <a:rPr lang="en-US" sz="1700" b="1" dirty="0">
                          <a:solidFill>
                            <a:srgbClr val="000000"/>
                          </a:solidFill>
                          <a:effectLst/>
                          <a:latin typeface="Calibri" panose="020F0502020204030204" pitchFamily="34" charset="0"/>
                          <a:cs typeface="Calibri" panose="020F0502020204030204" pitchFamily="34" charset="0"/>
                        </a:rPr>
                        <a:t>B</a:t>
                      </a:r>
                      <a:endParaRPr lang="en-US" sz="1700" dirty="0">
                        <a:solidFill>
                          <a:srgbClr val="000000"/>
                        </a:solidFill>
                        <a:effectLst/>
                        <a:latin typeface="Calibri" panose="020F0502020204030204" pitchFamily="34" charset="0"/>
                        <a:cs typeface="Calibri" panose="020F0502020204030204" pitchFamily="34" charset="0"/>
                      </a:endParaRPr>
                    </a:p>
                  </a:txBody>
                  <a:tcPr marL="12355" marR="12355" marT="12355" marB="12355">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069708716"/>
                  </a:ext>
                </a:extLst>
              </a:tr>
              <a:tr h="1061237">
                <a:tc>
                  <a:txBody>
                    <a:bodyPr/>
                    <a:lstStyle/>
                    <a:p>
                      <a:pPr algn="just" fontAlgn="t"/>
                      <a:r>
                        <a:rPr lang="vi-VN" sz="1700" b="1" dirty="0">
                          <a:solidFill>
                            <a:srgbClr val="000000"/>
                          </a:solidFill>
                          <a:effectLst/>
                          <a:latin typeface="Calibri" panose="020F0502020204030204" pitchFamily="34" charset="0"/>
                          <a:cs typeface="Calibri" panose="020F0502020204030204" pitchFamily="34" charset="0"/>
                        </a:rPr>
                        <a:t>Tên các tỉnh/thành phố tiếp giáp với địa phương em</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1700" dirty="0">
                          <a:solidFill>
                            <a:srgbClr val="000000"/>
                          </a:solidFill>
                          <a:effectLst/>
                          <a:latin typeface="Calibri" panose="020F0502020204030204" pitchFamily="34" charset="0"/>
                          <a:cs typeface="Calibri" panose="020F0502020204030204" pitchFamily="34" charset="0"/>
                        </a:rPr>
                        <a:t>- Phía Bắc giáp với các tỉnh: Thái Nguyên, Vĩnh Phúc;</a:t>
                      </a:r>
                    </a:p>
                    <a:p>
                      <a:pPr algn="just" fontAlgn="t"/>
                      <a:r>
                        <a:rPr lang="vi-VN" sz="1700" dirty="0">
                          <a:solidFill>
                            <a:srgbClr val="000000"/>
                          </a:solidFill>
                          <a:effectLst/>
                          <a:latin typeface="Calibri" panose="020F0502020204030204" pitchFamily="34" charset="0"/>
                          <a:cs typeface="Calibri" panose="020F0502020204030204" pitchFamily="34" charset="0"/>
                        </a:rPr>
                        <a:t>- Phía Nam, giáp với các tỉnh: Hà Nam, Hòa Bình;</a:t>
                      </a:r>
                    </a:p>
                    <a:p>
                      <a:pPr algn="just" fontAlgn="t"/>
                      <a:r>
                        <a:rPr lang="vi-VN" sz="1700" dirty="0">
                          <a:solidFill>
                            <a:srgbClr val="000000"/>
                          </a:solidFill>
                          <a:effectLst/>
                          <a:latin typeface="Calibri" panose="020F0502020204030204" pitchFamily="34" charset="0"/>
                          <a:cs typeface="Calibri" panose="020F0502020204030204" pitchFamily="34" charset="0"/>
                        </a:rPr>
                        <a:t>- Phía Đông, giáp với các tỉnh: Bắc Giang, Bắc Ninh và Hưng Yên;</a:t>
                      </a:r>
                    </a:p>
                    <a:p>
                      <a:pPr algn="just" fontAlgn="t"/>
                      <a:r>
                        <a:rPr lang="vi-VN" sz="1700" dirty="0">
                          <a:solidFill>
                            <a:srgbClr val="000000"/>
                          </a:solidFill>
                          <a:effectLst/>
                          <a:latin typeface="Calibri" panose="020F0502020204030204" pitchFamily="34" charset="0"/>
                          <a:cs typeface="Calibri" panose="020F0502020204030204" pitchFamily="34" charset="0"/>
                        </a:rPr>
                        <a:t>- Phía Tây, giáp với các tỉnh: Hòa Bình, Phú Thọ.</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9462457"/>
                  </a:ext>
                </a:extLst>
              </a:tr>
              <a:tr h="902493">
                <a:tc>
                  <a:txBody>
                    <a:bodyPr/>
                    <a:lstStyle/>
                    <a:p>
                      <a:pPr algn="just" fontAlgn="t"/>
                      <a:r>
                        <a:rPr lang="vi-VN" sz="1700" b="1" dirty="0">
                          <a:solidFill>
                            <a:srgbClr val="000000"/>
                          </a:solidFill>
                          <a:effectLst/>
                          <a:latin typeface="Calibri" panose="020F0502020204030204" pitchFamily="34" charset="0"/>
                          <a:cs typeface="Calibri" panose="020F0502020204030204" pitchFamily="34" charset="0"/>
                        </a:rPr>
                        <a:t>Các mùa trong năm của địa phương em</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1700" dirty="0">
                          <a:solidFill>
                            <a:srgbClr val="000000"/>
                          </a:solidFill>
                          <a:effectLst/>
                          <a:latin typeface="Calibri" panose="020F0502020204030204" pitchFamily="34" charset="0"/>
                          <a:cs typeface="Calibri" panose="020F0502020204030204" pitchFamily="34" charset="0"/>
                        </a:rPr>
                        <a:t>- Khí hậu Hà Nội tiêu biểu cho vùng Bắc Bộ với đặc điểm của khí hậu nhiệt đới ẩm gió mùa.</a:t>
                      </a:r>
                    </a:p>
                    <a:p>
                      <a:pPr algn="just" fontAlgn="t"/>
                      <a:r>
                        <a:rPr lang="vi-VN" sz="1700" dirty="0">
                          <a:solidFill>
                            <a:srgbClr val="000000"/>
                          </a:solidFill>
                          <a:effectLst/>
                          <a:latin typeface="Calibri" panose="020F0502020204030204" pitchFamily="34" charset="0"/>
                          <a:cs typeface="Calibri" panose="020F0502020204030204" pitchFamily="34" charset="0"/>
                        </a:rPr>
                        <a:t>- Trong năm có 4 mùa: xuân, hạ, thu, đông. Trong đó: mùa hè nóng, mưa nhiều và mùa đông lạnh, ít mưa.</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3510326"/>
                  </a:ext>
                </a:extLst>
              </a:tr>
              <a:tr h="1616843">
                <a:tc>
                  <a:txBody>
                    <a:bodyPr/>
                    <a:lstStyle/>
                    <a:p>
                      <a:pPr algn="just" fontAlgn="t"/>
                      <a:r>
                        <a:rPr lang="vi-VN" sz="1700" b="1" dirty="0">
                          <a:solidFill>
                            <a:srgbClr val="000000"/>
                          </a:solidFill>
                          <a:effectLst/>
                          <a:latin typeface="Calibri" panose="020F0502020204030204" pitchFamily="34" charset="0"/>
                          <a:cs typeface="Calibri" panose="020F0502020204030204" pitchFamily="34" charset="0"/>
                        </a:rPr>
                        <a:t>Tên một số hoạt động kinh tế nổi bật ở địa phương em</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1700" dirty="0">
                          <a:solidFill>
                            <a:srgbClr val="000000"/>
                          </a:solidFill>
                          <a:effectLst/>
                          <a:latin typeface="Calibri" panose="020F0502020204030204" pitchFamily="34" charset="0"/>
                          <a:cs typeface="Calibri" panose="020F0502020204030204" pitchFamily="34" charset="0"/>
                        </a:rPr>
                        <a:t>- Các hoạt động kinh tế nổi bật ở Hà Nội:</a:t>
                      </a:r>
                    </a:p>
                    <a:p>
                      <a:pPr algn="just" fontAlgn="t"/>
                      <a:r>
                        <a:rPr lang="vi-VN" sz="1700" dirty="0">
                          <a:solidFill>
                            <a:srgbClr val="000000"/>
                          </a:solidFill>
                          <a:effectLst/>
                          <a:latin typeface="Calibri" panose="020F0502020204030204" pitchFamily="34" charset="0"/>
                          <a:cs typeface="Calibri" panose="020F0502020204030204" pitchFamily="34" charset="0"/>
                        </a:rPr>
                        <a:t>+ Nông nghiệp (trồng lúa, hoa màu, cây ăn quả,…)</a:t>
                      </a:r>
                    </a:p>
                    <a:p>
                      <a:pPr algn="just" fontAlgn="t"/>
                      <a:r>
                        <a:rPr lang="vi-VN" sz="1700" dirty="0">
                          <a:solidFill>
                            <a:srgbClr val="000000"/>
                          </a:solidFill>
                          <a:effectLst/>
                          <a:latin typeface="Calibri" panose="020F0502020204030204" pitchFamily="34" charset="0"/>
                          <a:cs typeface="Calibri" panose="020F0502020204030204" pitchFamily="34" charset="0"/>
                        </a:rPr>
                        <a:t>+ Sản xuất công nghiệp (với nhiều khu công nghiệp nổi tiếng, như: khu công nghiệp công nghiệp công nghệ sinh học cao; khu công nghiệp Sài Đồng A; khu công nghiệp Bắc Thăng Long,…)</a:t>
                      </a:r>
                    </a:p>
                    <a:p>
                      <a:pPr algn="just" fontAlgn="t"/>
                      <a:r>
                        <a:rPr lang="vi-VN" sz="1700" dirty="0">
                          <a:solidFill>
                            <a:srgbClr val="000000"/>
                          </a:solidFill>
                          <a:effectLst/>
                          <a:latin typeface="Calibri" panose="020F0502020204030204" pitchFamily="34" charset="0"/>
                          <a:cs typeface="Calibri" panose="020F0502020204030204" pitchFamily="34" charset="0"/>
                        </a:rPr>
                        <a:t>+ Các hoạt động thương mại và dịch vụ</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nhà</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hàng</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khách</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sạn</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quán</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ăn</a:t>
                      </a:r>
                      <a:r>
                        <a:rPr lang="en-US" sz="1700" dirty="0">
                          <a:solidFill>
                            <a:srgbClr val="000000"/>
                          </a:solidFill>
                          <a:effectLst/>
                          <a:latin typeface="Calibri" panose="020F0502020204030204" pitchFamily="34" charset="0"/>
                          <a:cs typeface="Calibri" panose="020F0502020204030204" pitchFamily="34" charset="0"/>
                        </a:rPr>
                        <a:t>…. </a:t>
                      </a:r>
                      <a:r>
                        <a:rPr lang="en-US" sz="1700">
                          <a:solidFill>
                            <a:srgbClr val="000000"/>
                          </a:solidFill>
                          <a:effectLst/>
                          <a:latin typeface="Calibri" panose="020F0502020204030204" pitchFamily="34" charset="0"/>
                          <a:cs typeface="Calibri" panose="020F0502020204030204" pitchFamily="34" charset="0"/>
                        </a:rPr>
                        <a:t>phát</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triển</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mạnh</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mẽ</a:t>
                      </a:r>
                      <a:endParaRPr lang="vi-VN" sz="17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1685924"/>
                  </a:ext>
                </a:extLst>
              </a:tr>
              <a:tr h="585003">
                <a:tc>
                  <a:txBody>
                    <a:bodyPr/>
                    <a:lstStyle/>
                    <a:p>
                      <a:pPr algn="just" fontAlgn="t"/>
                      <a:r>
                        <a:rPr lang="vi-VN" sz="1700" b="1" dirty="0">
                          <a:solidFill>
                            <a:srgbClr val="000000"/>
                          </a:solidFill>
                          <a:effectLst/>
                          <a:latin typeface="Calibri" panose="020F0502020204030204" pitchFamily="34" charset="0"/>
                          <a:cs typeface="Calibri" panose="020F0502020204030204" pitchFamily="34" charset="0"/>
                        </a:rPr>
                        <a:t>Tên một số địa điểm du lịch nổi tiếng của địa phương em</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1700" dirty="0">
                          <a:solidFill>
                            <a:srgbClr val="000000"/>
                          </a:solidFill>
                          <a:effectLst/>
                          <a:latin typeface="Calibri" panose="020F0502020204030204" pitchFamily="34" charset="0"/>
                          <a:cs typeface="Calibri" panose="020F0502020204030204" pitchFamily="34" charset="0"/>
                        </a:rPr>
                        <a:t>- Chùa Hương (huyện Mỹ Đức).</a:t>
                      </a:r>
                    </a:p>
                    <a:p>
                      <a:pPr algn="just" fontAlgn="t"/>
                      <a:r>
                        <a:rPr lang="vi-VN" sz="1700" dirty="0">
                          <a:solidFill>
                            <a:srgbClr val="000000"/>
                          </a:solidFill>
                          <a:effectLst/>
                          <a:latin typeface="Calibri" panose="020F0502020204030204" pitchFamily="34" charset="0"/>
                          <a:cs typeface="Calibri" panose="020F0502020204030204" pitchFamily="34" charset="0"/>
                        </a:rPr>
                        <a:t>- Chùa Thầy (huyện Quốc Oai)</a:t>
                      </a:r>
                    </a:p>
                    <a:p>
                      <a:pPr algn="just" fontAlgn="t"/>
                      <a:r>
                        <a:rPr lang="vi-VN" sz="1700" dirty="0">
                          <a:solidFill>
                            <a:srgbClr val="000000"/>
                          </a:solidFill>
                          <a:effectLst/>
                          <a:latin typeface="Calibri" panose="020F0502020204030204" pitchFamily="34" charset="0"/>
                          <a:cs typeface="Calibri" panose="020F0502020204030204" pitchFamily="34" charset="0"/>
                        </a:rPr>
                        <a:t>- Văn Miếu - Quốc Tử Giám (quận Đống Đa, Ba Đình)</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6686177"/>
                  </a:ext>
                </a:extLst>
              </a:tr>
              <a:tr h="902493">
                <a:tc>
                  <a:txBody>
                    <a:bodyPr/>
                    <a:lstStyle/>
                    <a:p>
                      <a:pPr algn="just" fontAlgn="t"/>
                      <a:r>
                        <a:rPr lang="vi-VN" sz="1700" b="1" dirty="0">
                          <a:solidFill>
                            <a:srgbClr val="000000"/>
                          </a:solidFill>
                          <a:effectLst/>
                          <a:latin typeface="Calibri" panose="020F0502020204030204" pitchFamily="34" charset="0"/>
                          <a:cs typeface="Calibri" panose="020F0502020204030204" pitchFamily="34" charset="0"/>
                        </a:rPr>
                        <a:t>Tên một số tuyến đường giao thông ở địa phương em</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1700" dirty="0">
                          <a:solidFill>
                            <a:srgbClr val="000000"/>
                          </a:solidFill>
                          <a:effectLst/>
                          <a:latin typeface="Calibri" panose="020F0502020204030204" pitchFamily="34" charset="0"/>
                          <a:cs typeface="Calibri" panose="020F0502020204030204" pitchFamily="34" charset="0"/>
                        </a:rPr>
                        <a:t>- Một số tuyến đường cao tốc hướng tâm, gồm: Hà Nội - Hải Phòng; Láng - Hòa Lạc - Hòa Bình; Hà Nội - Thái Nguyên; Hà Nội - Lạng Sơn,…</a:t>
                      </a:r>
                    </a:p>
                    <a:p>
                      <a:pPr algn="just" fontAlgn="t"/>
                      <a:r>
                        <a:rPr lang="vi-VN" sz="1700" dirty="0">
                          <a:solidFill>
                            <a:srgbClr val="000000"/>
                          </a:solidFill>
                          <a:effectLst/>
                          <a:latin typeface="Calibri" panose="020F0502020204030204" pitchFamily="34" charset="0"/>
                          <a:cs typeface="Calibri" panose="020F0502020204030204" pitchFamily="34" charset="0"/>
                        </a:rPr>
                        <a:t>- Một số vành đai đô thị là: Vành đai 3, Vành đai 4,…</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3476130"/>
                  </a:ext>
                </a:extLst>
              </a:tr>
            </a:tbl>
          </a:graphicData>
        </a:graphic>
      </p:graphicFrame>
    </p:spTree>
    <p:extLst>
      <p:ext uri="{BB962C8B-B14F-4D97-AF65-F5344CB8AC3E}">
        <p14:creationId xmlns:p14="http://schemas.microsoft.com/office/powerpoint/2010/main" val="62493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19218" y="1419665"/>
            <a:ext cx="5438335" cy="5438335"/>
          </a:xfrm>
          <a:prstGeom prst="rect">
            <a:avLst/>
          </a:prstGeom>
        </p:spPr>
      </p:pic>
      <p:pic>
        <p:nvPicPr>
          <p:cNvPr id="3" name="Picture 2">
            <a:extLst>
              <a:ext uri="{FF2B5EF4-FFF2-40B4-BE49-F238E27FC236}">
                <a16:creationId xmlns:a16="http://schemas.microsoft.com/office/drawing/2014/main" id="{E37281B7-1870-4E2D-9B1E-4ADABC452CB8}"/>
              </a:ext>
            </a:extLst>
          </p:cNvPr>
          <p:cNvPicPr>
            <a:picLocks noChangeAspect="1"/>
          </p:cNvPicPr>
          <p:nvPr/>
        </p:nvPicPr>
        <p:blipFill>
          <a:blip r:embed="rId4"/>
          <a:stretch>
            <a:fillRect/>
          </a:stretch>
        </p:blipFill>
        <p:spPr>
          <a:xfrm>
            <a:off x="5511603" y="1276024"/>
            <a:ext cx="4541914" cy="1664352"/>
          </a:xfrm>
          <a:prstGeom prst="rect">
            <a:avLst/>
          </a:prstGeom>
        </p:spPr>
      </p:pic>
    </p:spTree>
    <p:extLst>
      <p:ext uri="{BB962C8B-B14F-4D97-AF65-F5344CB8AC3E}">
        <p14:creationId xmlns:p14="http://schemas.microsoft.com/office/powerpoint/2010/main" val="8795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9">
            <a:extLst>
              <a:ext uri="{FF2B5EF4-FFF2-40B4-BE49-F238E27FC236}">
                <a16:creationId xmlns:a16="http://schemas.microsoft.com/office/drawing/2014/main" id="{05FA9F27-87EC-4097-BA4A-322F1C0B1B34}"/>
              </a:ext>
            </a:extLst>
          </p:cNvPr>
          <p:cNvSpPr/>
          <p:nvPr/>
        </p:nvSpPr>
        <p:spPr>
          <a:xfrm>
            <a:off x="481183" y="312327"/>
            <a:ext cx="11392860" cy="6233346"/>
          </a:xfrm>
          <a:prstGeom prst="rect">
            <a:avLst/>
          </a:prstGeom>
          <a:noFill/>
          <a:ln w="57150">
            <a:solidFill>
              <a:srgbClr val="9FDEE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40">
            <a:extLst>
              <a:ext uri="{FF2B5EF4-FFF2-40B4-BE49-F238E27FC236}">
                <a16:creationId xmlns:a16="http://schemas.microsoft.com/office/drawing/2014/main" id="{076C82DF-BC8D-48AF-9823-065BD7559E35}"/>
              </a:ext>
            </a:extLst>
          </p:cNvPr>
          <p:cNvPicPr>
            <a:picLocks noChangeAspect="1"/>
          </p:cNvPicPr>
          <p:nvPr/>
        </p:nvPicPr>
        <p:blipFill>
          <a:blip r:embed="rId2">
            <a:extLst>
              <a:ext uri="{28A0092B-C50C-407E-A947-70E740481C1C}">
                <a14:useLocalDpi xmlns:a14="http://schemas.microsoft.com/office/drawing/2010/main" val="0"/>
              </a:ext>
            </a:extLst>
          </a:blip>
          <a:srcRect r="79453" b="40138"/>
          <a:stretch>
            <a:fillRect/>
          </a:stretch>
        </p:blipFill>
        <p:spPr>
          <a:xfrm>
            <a:off x="-42601" y="0"/>
            <a:ext cx="1896259" cy="3107252"/>
          </a:xfrm>
          <a:prstGeom prst="rect">
            <a:avLst/>
          </a:prstGeom>
        </p:spPr>
      </p:pic>
      <p:pic>
        <p:nvPicPr>
          <p:cNvPr id="24"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391" y="3107252"/>
            <a:ext cx="3976535" cy="3976535"/>
          </a:xfrm>
          <a:prstGeom prst="rect">
            <a:avLst/>
          </a:prstGeom>
        </p:spPr>
      </p:pic>
      <p:pic>
        <p:nvPicPr>
          <p:cNvPr id="4" name="Picture 3">
            <a:extLst>
              <a:ext uri="{FF2B5EF4-FFF2-40B4-BE49-F238E27FC236}">
                <a16:creationId xmlns:a16="http://schemas.microsoft.com/office/drawing/2014/main" id="{6BC6A915-7047-4943-BFF5-282F861E3AA5}"/>
              </a:ext>
            </a:extLst>
          </p:cNvPr>
          <p:cNvPicPr>
            <a:picLocks noChangeAspect="1"/>
          </p:cNvPicPr>
          <p:nvPr/>
        </p:nvPicPr>
        <p:blipFill>
          <a:blip r:embed="rId4"/>
          <a:stretch>
            <a:fillRect/>
          </a:stretch>
        </p:blipFill>
        <p:spPr>
          <a:xfrm>
            <a:off x="905528" y="1039691"/>
            <a:ext cx="10358002" cy="2389309"/>
          </a:xfrm>
          <a:prstGeom prst="rect">
            <a:avLst/>
          </a:prstGeom>
        </p:spPr>
      </p:pic>
      <p:sp>
        <p:nvSpPr>
          <p:cNvPr id="2" name="TextBox 1">
            <a:extLst>
              <a:ext uri="{FF2B5EF4-FFF2-40B4-BE49-F238E27FC236}">
                <a16:creationId xmlns:a16="http://schemas.microsoft.com/office/drawing/2014/main" id="{5F51DBC4-EAD4-1FD2-8334-B0442A161729}"/>
              </a:ext>
            </a:extLst>
          </p:cNvPr>
          <p:cNvSpPr txBox="1"/>
          <p:nvPr/>
        </p:nvSpPr>
        <p:spPr>
          <a:xfrm>
            <a:off x="1362075" y="1466850"/>
            <a:ext cx="9315450" cy="1323439"/>
          </a:xfrm>
          <a:prstGeom prst="rect">
            <a:avLst/>
          </a:prstGeom>
          <a:noFill/>
        </p:spPr>
        <p:txBody>
          <a:bodyPr wrap="square" rtlCol="0">
            <a:spAutoFit/>
          </a:bodyPr>
          <a:lstStyle/>
          <a:p>
            <a:pPr algn="ctr"/>
            <a:r>
              <a:rPr lang="vi-VN" sz="4000" b="1" i="0" dirty="0">
                <a:solidFill>
                  <a:srgbClr val="000000"/>
                </a:solidFill>
                <a:effectLst/>
                <a:latin typeface="Calibri" panose="020F0502020204030204" pitchFamily="34" charset="0"/>
                <a:cs typeface="Calibri" panose="020F0502020204030204" pitchFamily="34" charset="0"/>
              </a:rPr>
              <a:t>Viết đoạn văn ngắn về một địa danh nổi tiếng ở địa phương em.</a:t>
            </a:r>
            <a:endParaRPr lang="en-U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919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AD1BE65-4937-4205-B19D-1184FCDC7260}"/>
              </a:ext>
            </a:extLst>
          </p:cNvPr>
          <p:cNvSpPr/>
          <p:nvPr/>
        </p:nvSpPr>
        <p:spPr>
          <a:xfrm>
            <a:off x="441960" y="572135"/>
            <a:ext cx="11470640" cy="586740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grpSp>
        <p:nvGrpSpPr>
          <p:cNvPr id="3" name="Group 2">
            <a:extLst>
              <a:ext uri="{FF2B5EF4-FFF2-40B4-BE49-F238E27FC236}">
                <a16:creationId xmlns:a16="http://schemas.microsoft.com/office/drawing/2014/main" id="{2F8227AA-40C6-5CC4-ED54-28A4229978F2}"/>
              </a:ext>
            </a:extLst>
          </p:cNvPr>
          <p:cNvGrpSpPr/>
          <p:nvPr/>
        </p:nvGrpSpPr>
        <p:grpSpPr>
          <a:xfrm>
            <a:off x="4238626" y="781050"/>
            <a:ext cx="3638550" cy="2219325"/>
            <a:chOff x="5019675" y="1933575"/>
            <a:chExt cx="3495675" cy="1400175"/>
          </a:xfrm>
        </p:grpSpPr>
        <p:sp>
          <p:nvSpPr>
            <p:cNvPr id="5" name="Cloud 4">
              <a:extLst>
                <a:ext uri="{FF2B5EF4-FFF2-40B4-BE49-F238E27FC236}">
                  <a16:creationId xmlns:a16="http://schemas.microsoft.com/office/drawing/2014/main" id="{ED7D3A37-E066-93D6-9FCA-8CE762DE547F}"/>
                </a:ext>
              </a:extLst>
            </p:cNvPr>
            <p:cNvSpPr/>
            <p:nvPr/>
          </p:nvSpPr>
          <p:spPr>
            <a:xfrm>
              <a:off x="5019675" y="1933575"/>
              <a:ext cx="3495675" cy="1400175"/>
            </a:xfrm>
            <a:prstGeom prst="cloud">
              <a:avLst/>
            </a:prstGeom>
            <a:solidFill>
              <a:srgbClr val="BBEFFB"/>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986C1BC5-A43F-ADCA-DA95-BD542EDF7C80}"/>
                </a:ext>
              </a:extLst>
            </p:cNvPr>
            <p:cNvSpPr txBox="1"/>
            <p:nvPr/>
          </p:nvSpPr>
          <p:spPr>
            <a:xfrm>
              <a:off x="5277224" y="2222921"/>
              <a:ext cx="3162300" cy="7219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u="none" strike="noStrike" dirty="0">
                  <a:solidFill>
                    <a:srgbClr val="FF0000"/>
                  </a:solidFill>
                  <a:effectLst/>
                  <a:latin typeface="Calibri" panose="020F0502020204030204" pitchFamily="34" charset="0"/>
                  <a:cs typeface="Calibri" panose="020F0502020204030204" pitchFamily="34" charset="0"/>
                </a:rPr>
                <a:t>Đ</a:t>
              </a:r>
              <a:r>
                <a:rPr lang="vi-VN" sz="2800" b="1" i="0" u="none" strike="noStrike" dirty="0">
                  <a:solidFill>
                    <a:srgbClr val="FF0000"/>
                  </a:solidFill>
                  <a:effectLst/>
                  <a:latin typeface="Calibri" panose="020F0502020204030204" pitchFamily="34" charset="0"/>
                  <a:cs typeface="Calibri" panose="020F0502020204030204" pitchFamily="34" charset="0"/>
                </a:rPr>
                <a:t>oạn văn về một địa danh nổi tiếng ở địa phương em</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cxnSp>
        <p:nvCxnSpPr>
          <p:cNvPr id="7" name="Straight Arrow Connector 6">
            <a:extLst>
              <a:ext uri="{FF2B5EF4-FFF2-40B4-BE49-F238E27FC236}">
                <a16:creationId xmlns:a16="http://schemas.microsoft.com/office/drawing/2014/main" id="{6197F176-F4A0-DE88-5E17-036C0C200505}"/>
              </a:ext>
            </a:extLst>
          </p:cNvPr>
          <p:cNvCxnSpPr>
            <a:cxnSpLocks/>
          </p:cNvCxnSpPr>
          <p:nvPr/>
        </p:nvCxnSpPr>
        <p:spPr>
          <a:xfrm flipH="1">
            <a:off x="2857500" y="2305050"/>
            <a:ext cx="1514475" cy="94297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6B02A958-D732-E301-6D8F-854C81A10969}"/>
              </a:ext>
            </a:extLst>
          </p:cNvPr>
          <p:cNvGrpSpPr/>
          <p:nvPr/>
        </p:nvGrpSpPr>
        <p:grpSpPr>
          <a:xfrm>
            <a:off x="1009650" y="3276601"/>
            <a:ext cx="2686050" cy="660204"/>
            <a:chOff x="5019675" y="1933575"/>
            <a:chExt cx="3495675" cy="1516408"/>
          </a:xfrm>
          <a:solidFill>
            <a:srgbClr val="BBEFFB"/>
          </a:solidFill>
        </p:grpSpPr>
        <p:sp>
          <p:nvSpPr>
            <p:cNvPr id="9" name="Cloud 15">
              <a:extLst>
                <a:ext uri="{FF2B5EF4-FFF2-40B4-BE49-F238E27FC236}">
                  <a16:creationId xmlns:a16="http://schemas.microsoft.com/office/drawing/2014/main" id="{80ADFF10-B17A-25F7-1E09-4EAFC4B696B4}"/>
                </a:ext>
              </a:extLst>
            </p:cNvPr>
            <p:cNvSpPr/>
            <p:nvPr/>
          </p:nvSpPr>
          <p:spPr>
            <a:xfrm>
              <a:off x="5019675" y="1933575"/>
              <a:ext cx="3495675" cy="1400175"/>
            </a:xfrm>
            <a:prstGeom prst="roundRect">
              <a:avLst/>
            </a:prstGeom>
            <a:gr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1FB26A05-B9A6-5A7A-984A-F483ED6AC79D}"/>
                </a:ext>
              </a:extLst>
            </p:cNvPr>
            <p:cNvSpPr txBox="1"/>
            <p:nvPr/>
          </p:nvSpPr>
          <p:spPr>
            <a:xfrm>
              <a:off x="5043285" y="1963935"/>
              <a:ext cx="3441078" cy="1486048"/>
            </a:xfrm>
            <a:prstGeom prst="roundRect">
              <a:avLst/>
            </a:prstGeom>
            <a:noFill/>
          </p:spPr>
          <p:txBody>
            <a:bodyPr wrap="square" rtlCol="0">
              <a:spAutoFit/>
            </a:bodyPr>
            <a:lstStyle/>
            <a:p>
              <a:pPr algn="ctr" rtl="0">
                <a:spcBef>
                  <a:spcPts val="0"/>
                </a:spcBef>
                <a:spcAft>
                  <a:spcPts val="500"/>
                </a:spcAft>
              </a:pPr>
              <a:r>
                <a:rPr lang="en-US" sz="3200" b="1" i="0" u="none" strike="noStrike" dirty="0" err="1">
                  <a:solidFill>
                    <a:srgbClr val="002060"/>
                  </a:solidFill>
                  <a:effectLst/>
                  <a:latin typeface="Calibri" panose="020F0502020204030204" pitchFamily="34" charset="0"/>
                  <a:cs typeface="Calibri" panose="020F0502020204030204" pitchFamily="34" charset="0"/>
                </a:rPr>
                <a:t>Tên</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địa</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danh</a:t>
              </a:r>
              <a:endParaRPr lang="vi-VN" sz="3200" b="1" dirty="0">
                <a:solidFill>
                  <a:srgbClr val="002060"/>
                </a:solidFill>
                <a:effectLst/>
                <a:latin typeface="Calibri" panose="020F0502020204030204" pitchFamily="34" charset="0"/>
                <a:cs typeface="Calibri" panose="020F0502020204030204" pitchFamily="34" charset="0"/>
              </a:endParaRPr>
            </a:p>
          </p:txBody>
        </p:sp>
      </p:grpSp>
      <p:cxnSp>
        <p:nvCxnSpPr>
          <p:cNvPr id="19" name="Straight Arrow Connector 18">
            <a:extLst>
              <a:ext uri="{FF2B5EF4-FFF2-40B4-BE49-F238E27FC236}">
                <a16:creationId xmlns:a16="http://schemas.microsoft.com/office/drawing/2014/main" id="{B3F4EA38-0F51-3A80-FB0E-9E93A8638864}"/>
              </a:ext>
            </a:extLst>
          </p:cNvPr>
          <p:cNvCxnSpPr>
            <a:cxnSpLocks/>
          </p:cNvCxnSpPr>
          <p:nvPr/>
        </p:nvCxnSpPr>
        <p:spPr>
          <a:xfrm>
            <a:off x="6029325" y="3009900"/>
            <a:ext cx="0" cy="106680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F7AFD2D8-D7BA-CD5D-9571-3A8AD7094984}"/>
              </a:ext>
            </a:extLst>
          </p:cNvPr>
          <p:cNvGrpSpPr/>
          <p:nvPr/>
        </p:nvGrpSpPr>
        <p:grpSpPr>
          <a:xfrm>
            <a:off x="4657725" y="4105276"/>
            <a:ext cx="2686050" cy="660204"/>
            <a:chOff x="5019675" y="1933575"/>
            <a:chExt cx="3495675" cy="1516408"/>
          </a:xfrm>
          <a:solidFill>
            <a:srgbClr val="BBEFFB"/>
          </a:solidFill>
        </p:grpSpPr>
        <p:sp>
          <p:nvSpPr>
            <p:cNvPr id="22" name="Cloud 15">
              <a:extLst>
                <a:ext uri="{FF2B5EF4-FFF2-40B4-BE49-F238E27FC236}">
                  <a16:creationId xmlns:a16="http://schemas.microsoft.com/office/drawing/2014/main" id="{7B6F70F0-0DF8-00F5-FC48-D16A8617B19C}"/>
                </a:ext>
              </a:extLst>
            </p:cNvPr>
            <p:cNvSpPr/>
            <p:nvPr/>
          </p:nvSpPr>
          <p:spPr>
            <a:xfrm>
              <a:off x="5019675" y="1933575"/>
              <a:ext cx="3495675" cy="1400175"/>
            </a:xfrm>
            <a:prstGeom prst="roundRect">
              <a:avLst/>
            </a:prstGeom>
            <a:gr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F9AF0CF8-88EC-5D4C-DFE2-63A0D1960777}"/>
                </a:ext>
              </a:extLst>
            </p:cNvPr>
            <p:cNvSpPr txBox="1"/>
            <p:nvPr/>
          </p:nvSpPr>
          <p:spPr>
            <a:xfrm>
              <a:off x="5043285" y="1963935"/>
              <a:ext cx="3441078" cy="1486048"/>
            </a:xfrm>
            <a:prstGeom prst="roundRect">
              <a:avLst/>
            </a:prstGeom>
            <a:noFill/>
          </p:spPr>
          <p:txBody>
            <a:bodyPr wrap="square" rtlCol="0">
              <a:spAutoFit/>
            </a:bodyPr>
            <a:lstStyle/>
            <a:p>
              <a:pPr algn="ctr" rtl="0">
                <a:spcBef>
                  <a:spcPts val="0"/>
                </a:spcBef>
                <a:spcAft>
                  <a:spcPts val="500"/>
                </a:spcAft>
              </a:pPr>
              <a:r>
                <a:rPr lang="en-US" sz="3200" b="1" i="0" u="none" strike="noStrike" dirty="0" err="1">
                  <a:solidFill>
                    <a:srgbClr val="002060"/>
                  </a:solidFill>
                  <a:effectLst/>
                  <a:latin typeface="Calibri" panose="020F0502020204030204" pitchFamily="34" charset="0"/>
                  <a:cs typeface="Calibri" panose="020F0502020204030204" pitchFamily="34" charset="0"/>
                </a:rPr>
                <a:t>Vị</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trí</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địa</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danh</a:t>
              </a:r>
              <a:endParaRPr lang="vi-VN" sz="3200" b="1" dirty="0">
                <a:solidFill>
                  <a:srgbClr val="002060"/>
                </a:solidFill>
                <a:effectLst/>
                <a:latin typeface="Calibri" panose="020F0502020204030204" pitchFamily="34" charset="0"/>
                <a:cs typeface="Calibri" panose="020F0502020204030204" pitchFamily="34" charset="0"/>
              </a:endParaRPr>
            </a:p>
          </p:txBody>
        </p:sp>
      </p:grpSp>
      <p:cxnSp>
        <p:nvCxnSpPr>
          <p:cNvPr id="24" name="Straight Arrow Connector 23">
            <a:extLst>
              <a:ext uri="{FF2B5EF4-FFF2-40B4-BE49-F238E27FC236}">
                <a16:creationId xmlns:a16="http://schemas.microsoft.com/office/drawing/2014/main" id="{A59E0BF4-7347-81E4-D90D-AAA217BDE617}"/>
              </a:ext>
            </a:extLst>
          </p:cNvPr>
          <p:cNvCxnSpPr>
            <a:cxnSpLocks/>
          </p:cNvCxnSpPr>
          <p:nvPr/>
        </p:nvCxnSpPr>
        <p:spPr>
          <a:xfrm>
            <a:off x="7772400" y="2286000"/>
            <a:ext cx="2238375" cy="91440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1884BAA-3C9D-432C-C07A-5429D1C6CAC9}"/>
              </a:ext>
            </a:extLst>
          </p:cNvPr>
          <p:cNvGrpSpPr/>
          <p:nvPr/>
        </p:nvGrpSpPr>
        <p:grpSpPr>
          <a:xfrm>
            <a:off x="8334375" y="3248025"/>
            <a:ext cx="3467100" cy="3486149"/>
            <a:chOff x="5019675" y="1933575"/>
            <a:chExt cx="3495675" cy="4019224"/>
          </a:xfrm>
          <a:solidFill>
            <a:srgbClr val="BBEFFB"/>
          </a:solidFill>
        </p:grpSpPr>
        <p:sp>
          <p:nvSpPr>
            <p:cNvPr id="26" name="Cloud 15">
              <a:extLst>
                <a:ext uri="{FF2B5EF4-FFF2-40B4-BE49-F238E27FC236}">
                  <a16:creationId xmlns:a16="http://schemas.microsoft.com/office/drawing/2014/main" id="{6C896E3B-2216-AD69-E7EA-7607BFBBA0BD}"/>
                </a:ext>
              </a:extLst>
            </p:cNvPr>
            <p:cNvSpPr/>
            <p:nvPr/>
          </p:nvSpPr>
          <p:spPr>
            <a:xfrm>
              <a:off x="5019675" y="1933575"/>
              <a:ext cx="3495675" cy="1400175"/>
            </a:xfrm>
            <a:prstGeom prst="roundRect">
              <a:avLst/>
            </a:prstGeom>
            <a:gr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B35140C3-5C34-71DF-ABE6-F2AAEA498609}"/>
                </a:ext>
              </a:extLst>
            </p:cNvPr>
            <p:cNvSpPr txBox="1"/>
            <p:nvPr/>
          </p:nvSpPr>
          <p:spPr>
            <a:xfrm>
              <a:off x="5043285" y="1963935"/>
              <a:ext cx="3441078" cy="3988864"/>
            </a:xfrm>
            <a:prstGeom prst="roundRect">
              <a:avLst/>
            </a:prstGeom>
            <a:noFill/>
          </p:spPr>
          <p:txBody>
            <a:bodyPr wrap="square" rtlCol="0">
              <a:spAutoFit/>
            </a:bodyPr>
            <a:lstStyle/>
            <a:p>
              <a:pPr algn="ctr" rtl="0">
                <a:spcBef>
                  <a:spcPts val="0"/>
                </a:spcBef>
                <a:spcAft>
                  <a:spcPts val="500"/>
                </a:spcAft>
              </a:pPr>
              <a:r>
                <a:rPr lang="en-US" sz="3200" b="1" dirty="0" err="1">
                  <a:solidFill>
                    <a:srgbClr val="002060"/>
                  </a:solidFill>
                  <a:latin typeface="Calibri" panose="020F0502020204030204" pitchFamily="34" charset="0"/>
                  <a:cs typeface="Calibri" panose="020F0502020204030204" pitchFamily="34" charset="0"/>
                </a:rPr>
                <a:t>Đặc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điểm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nội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bật</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của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địa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danh</a:t>
              </a:r>
              <a:endParaRPr lang="vi-VN" sz="3200" b="1" dirty="0">
                <a:solidFill>
                  <a:srgbClr val="002060"/>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1583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915F6D5D-525E-A3C5-DBFD-5084481E7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3610"/>
            <a:ext cx="12192000" cy="1144389"/>
          </a:xfrm>
          <a:prstGeom prst="rect">
            <a:avLst/>
          </a:prstGeom>
        </p:spPr>
      </p:pic>
      <p:pic>
        <p:nvPicPr>
          <p:cNvPr id="12" name="图片 26">
            <a:extLst>
              <a:ext uri="{FF2B5EF4-FFF2-40B4-BE49-F238E27FC236}">
                <a16:creationId xmlns:a16="http://schemas.microsoft.com/office/drawing/2014/main" id="{DE0B20A2-0F90-37BE-C6B9-FB3D42112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551" y="6293164"/>
            <a:ext cx="1162054" cy="570731"/>
          </a:xfrm>
          <a:prstGeom prst="rect">
            <a:avLst/>
          </a:prstGeom>
        </p:spPr>
      </p:pic>
      <p:pic>
        <p:nvPicPr>
          <p:cNvPr id="13" name="图片 27">
            <a:extLst>
              <a:ext uri="{FF2B5EF4-FFF2-40B4-BE49-F238E27FC236}">
                <a16:creationId xmlns:a16="http://schemas.microsoft.com/office/drawing/2014/main" id="{9D671F68-DB3F-D0A2-0F6F-AC23816FC66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6311898" y="6310656"/>
            <a:ext cx="1162053" cy="547344"/>
          </a:xfrm>
          <a:prstGeom prst="rect">
            <a:avLst/>
          </a:prstGeom>
        </p:spPr>
      </p:pic>
      <p:pic>
        <p:nvPicPr>
          <p:cNvPr id="14" name="图片 28">
            <a:extLst>
              <a:ext uri="{FF2B5EF4-FFF2-40B4-BE49-F238E27FC236}">
                <a16:creationId xmlns:a16="http://schemas.microsoft.com/office/drawing/2014/main" id="{563FFFB4-9607-453D-5338-2473F70EB6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4352" y="6272547"/>
            <a:ext cx="1738086" cy="597244"/>
          </a:xfrm>
          <a:prstGeom prst="rect">
            <a:avLst/>
          </a:prstGeom>
        </p:spPr>
      </p:pic>
      <p:pic>
        <p:nvPicPr>
          <p:cNvPr id="15" name="图片 31">
            <a:extLst>
              <a:ext uri="{FF2B5EF4-FFF2-40B4-BE49-F238E27FC236}">
                <a16:creationId xmlns:a16="http://schemas.microsoft.com/office/drawing/2014/main" id="{C2A0308A-A00D-B75C-F16D-3AD2BDA25B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1303214" y="0"/>
            <a:ext cx="787187" cy="845807"/>
          </a:xfrm>
          <a:prstGeom prst="rect">
            <a:avLst/>
          </a:prstGeom>
        </p:spPr>
      </p:pic>
      <p:sp>
        <p:nvSpPr>
          <p:cNvPr id="18" name="TextBox 17">
            <a:extLst>
              <a:ext uri="{FF2B5EF4-FFF2-40B4-BE49-F238E27FC236}">
                <a16:creationId xmlns:a16="http://schemas.microsoft.com/office/drawing/2014/main" id="{C5C3A845-C79D-970D-4B05-71BB441E7107}"/>
              </a:ext>
            </a:extLst>
          </p:cNvPr>
          <p:cNvSpPr txBox="1"/>
          <p:nvPr/>
        </p:nvSpPr>
        <p:spPr>
          <a:xfrm>
            <a:off x="101599" y="422903"/>
            <a:ext cx="2442818"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mẫu</a:t>
            </a:r>
            <a:endPar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Picture 19">
            <a:extLst>
              <a:ext uri="{FF2B5EF4-FFF2-40B4-BE49-F238E27FC236}">
                <a16:creationId xmlns:a16="http://schemas.microsoft.com/office/drawing/2014/main" id="{FFB358EB-7F99-89BC-931A-D493B88F862D}"/>
              </a:ext>
            </a:extLst>
          </p:cNvPr>
          <p:cNvPicPr>
            <a:picLocks noChangeAspect="1"/>
          </p:cNvPicPr>
          <p:nvPr/>
        </p:nvPicPr>
        <p:blipFill>
          <a:blip r:embed="rId7"/>
          <a:stretch>
            <a:fillRect/>
          </a:stretch>
        </p:blipFill>
        <p:spPr>
          <a:xfrm>
            <a:off x="2876550" y="323851"/>
            <a:ext cx="9010650" cy="6153150"/>
          </a:xfrm>
          <a:prstGeom prst="rect">
            <a:avLst/>
          </a:prstGeom>
        </p:spPr>
      </p:pic>
      <p:sp>
        <p:nvSpPr>
          <p:cNvPr id="28" name="TextBox 27">
            <a:extLst>
              <a:ext uri="{FF2B5EF4-FFF2-40B4-BE49-F238E27FC236}">
                <a16:creationId xmlns:a16="http://schemas.microsoft.com/office/drawing/2014/main" id="{DD8F9CE0-9109-6F08-FF59-78CD8EB5E6C0}"/>
              </a:ext>
            </a:extLst>
          </p:cNvPr>
          <p:cNvSpPr txBox="1"/>
          <p:nvPr/>
        </p:nvSpPr>
        <p:spPr>
          <a:xfrm>
            <a:off x="3228975" y="533400"/>
            <a:ext cx="8391525" cy="5693866"/>
          </a:xfrm>
          <a:prstGeom prst="rect">
            <a:avLst/>
          </a:prstGeom>
          <a:noFill/>
        </p:spPr>
        <p:txBody>
          <a:bodyPr wrap="square" rtlCol="0">
            <a:spAutoFit/>
          </a:bodyPr>
          <a:lstStyle/>
          <a:p>
            <a:pPr algn="ctr">
              <a:spcAft>
                <a:spcPts val="0"/>
              </a:spcAft>
            </a:pPr>
            <a:r>
              <a:rPr lang="vi-VN" sz="2800" b="1" i="0" dirty="0">
                <a:solidFill>
                  <a:srgbClr val="000000"/>
                </a:solidFill>
                <a:effectLst/>
                <a:latin typeface="Calibri" panose="020F0502020204030204" pitchFamily="34" charset="0"/>
                <a:cs typeface="Calibri" panose="020F0502020204030204" pitchFamily="34" charset="0"/>
              </a:rPr>
              <a:t>Giới thiệu về Văn Miếu - Quốc Tử Giám</a:t>
            </a:r>
          </a:p>
          <a:p>
            <a:pPr algn="just">
              <a:spcAft>
                <a:spcPts val="0"/>
              </a:spcAft>
            </a:pP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Văn miếu Quốc Tử Giám là một trong các di tích lịch sử nổi tiếng lâu đời nhất của Quốc gia. Quốc Tử Giám được coi là cơ sở đại học duy nhất của Việt nam đào tạo và vinh danh các học giả lỗi lạc của đất nước. Văn Miếu Quốc Tử Giám đã đi qua bao biến cố, thăng trầm của lịch sử nhưng nó luôn gìn giữ được vẻ đẹp cổ kính của người Hà Nội. </a:t>
            </a:r>
            <a:r>
              <a:rPr lang="vi-VN" sz="2800" dirty="0">
                <a:latin typeface="Calibri" panose="020F0502020204030204" pitchFamily="34" charset="0"/>
                <a:cs typeface="Calibri" panose="020F0502020204030204" pitchFamily="34" charset="0"/>
              </a:rPr>
              <a:t>Đây là sự hãnh diện của toàn dân Việt Nam, như của lịch sử tiến hoá nhân loại vậy.</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Cho đến nay Văn Miếu Quốc Tử Giám còn là điểm tham quan của khá đông du khách để vừa trở về nguồn cội, vừa bái lạy, lại hiểu biết thêm lịch sử của ông cha ta. Nơi đây cũng có thể coi là tâm điểm của Hà Nội, của thăng long nghìn năm lịch sử.</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366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250"/>
                                        <p:tgtEl>
                                          <p:spTgt spid="14"/>
                                        </p:tgtEl>
                                      </p:cBhvr>
                                    </p:animEffect>
                                  </p:childTnLst>
                                </p:cTn>
                              </p:par>
                              <p:par>
                                <p:cTn id="11" presetID="22" presetClass="entr" presetSubtype="4"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250"/>
                                        <p:tgtEl>
                                          <p:spTgt spid="12"/>
                                        </p:tgtEl>
                                      </p:cBhvr>
                                    </p:animEffect>
                                  </p:childTnLst>
                                </p:cTn>
                              </p:par>
                              <p:par>
                                <p:cTn id="14" presetID="22" presetClass="entr" presetSubtype="4" fill="hold" nodeType="withEffect">
                                  <p:stCondLst>
                                    <p:cond delay="75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250"/>
                                        <p:tgtEl>
                                          <p:spTgt spid="13"/>
                                        </p:tgtEl>
                                      </p:cBhvr>
                                    </p:animEffect>
                                  </p:childTnLst>
                                </p:cTn>
                              </p:par>
                              <p:par>
                                <p:cTn id="17" presetID="22" presetClass="entr" presetSubtype="1" fill="hold" nodeType="withEffect">
                                  <p:stCondLst>
                                    <p:cond delay="75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25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663</Words>
  <Application>Microsoft Office PowerPoint</Application>
  <PresentationFormat>Widescreen</PresentationFormat>
  <Paragraphs>46</Paragraphs>
  <Slides>11</Slides>
  <Notes>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11</vt:i4>
      </vt:variant>
    </vt:vector>
  </HeadingPairs>
  <TitlesOfParts>
    <vt:vector size="25" baseType="lpstr">
      <vt:lpstr>Arial</vt:lpstr>
      <vt:lpstr>Arial-Rounded</vt:lpstr>
      <vt:lpstr>Calibri</vt:lpstr>
      <vt:lpstr>Cambria</vt:lpstr>
      <vt:lpstr>等线</vt:lpstr>
      <vt:lpstr>等线 Light</vt:lpstr>
      <vt:lpstr>Georgia</vt:lpstr>
      <vt:lpstr>黑体</vt:lpstr>
      <vt:lpstr>字魂59号-创粗黑</vt:lpstr>
      <vt:lpstr>思源黑体 CN Medium</vt:lpstr>
      <vt:lpstr>Office 主题​​</vt:lpstr>
      <vt:lpstr>1_Office 主题</vt:lpstr>
      <vt:lpstr>1_Office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15</cp:revision>
  <dcterms:created xsi:type="dcterms:W3CDTF">2023-06-28T12:49:01Z</dcterms:created>
  <dcterms:modified xsi:type="dcterms:W3CDTF">2025-01-11T23:36:23Z</dcterms:modified>
</cp:coreProperties>
</file>