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1" r:id="rId4"/>
    <p:sldId id="276" r:id="rId5"/>
    <p:sldId id="257" r:id="rId6"/>
    <p:sldId id="263" r:id="rId7"/>
    <p:sldId id="258" r:id="rId8"/>
    <p:sldId id="280" r:id="rId9"/>
    <p:sldId id="281" r:id="rId10"/>
    <p:sldId id="285" r:id="rId11"/>
    <p:sldId id="286" r:id="rId12"/>
    <p:sldId id="287" r:id="rId13"/>
    <p:sldId id="288" r:id="rId14"/>
    <p:sldId id="565" r:id="rId15"/>
    <p:sldId id="569" r:id="rId16"/>
    <p:sldId id="560" r:id="rId17"/>
    <p:sldId id="289" r:id="rId18"/>
    <p:sldId id="282" r:id="rId19"/>
    <p:sldId id="283" r:id="rId20"/>
    <p:sldId id="290" r:id="rId21"/>
    <p:sldId id="562" r:id="rId22"/>
    <p:sldId id="273" r:id="rId23"/>
    <p:sldId id="563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P001 4 hàng" panose="020B0604020202020204" charset="0"/>
      <p:regular r:id="rId29"/>
      <p:bold r:id="rId30"/>
    </p:embeddedFont>
    <p:embeddedFont>
      <p:font typeface="Wingdings 2" panose="05020102010507070707" pitchFamily="18" charset="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71C"/>
    <a:srgbClr val="EFCC1D"/>
    <a:srgbClr val="D9C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5965" autoAdjust="0"/>
  </p:normalViewPr>
  <p:slideViewPr>
    <p:cSldViewPr>
      <p:cViewPr varScale="1">
        <p:scale>
          <a:sx n="50" d="100"/>
          <a:sy n="50" d="100"/>
        </p:scale>
        <p:origin x="1397" y="-54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png"/><Relationship Id="rId7" Type="http://schemas.openxmlformats.org/officeDocument/2006/relationships/slide" Target="slide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65.sv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2.png"/><Relationship Id="rId7" Type="http://schemas.openxmlformats.org/officeDocument/2006/relationships/image" Target="../media/image17.png"/><Relationship Id="rId12" Type="http://schemas.openxmlformats.org/officeDocument/2006/relationships/image" Target="../media/image47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63.png"/><Relationship Id="rId9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66.png"/><Relationship Id="rId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10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9389" y="834979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4020800" y="-111433"/>
            <a:ext cx="4267200" cy="2816534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32034" y="1228390"/>
            <a:ext cx="9455833" cy="3959643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615064"/>
            <a:ext cx="11724432" cy="171063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70181" y="7290552"/>
            <a:ext cx="7978582" cy="4290777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14445" y="6505996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4698" y="-51163"/>
            <a:ext cx="3957058" cy="2610749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74039" y="8625307"/>
            <a:ext cx="1069324" cy="1477255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514600" y="8135712"/>
            <a:ext cx="1791997" cy="214919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67360" y="8625307"/>
            <a:ext cx="1145916" cy="1678802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8409389" y="8346022"/>
            <a:ext cx="827172" cy="1821610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9797291" y="8221010"/>
            <a:ext cx="1145916" cy="215287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4F823-F375-C291-1B8A-900B7A986E19}"/>
              </a:ext>
            </a:extLst>
          </p:cNvPr>
          <p:cNvSpPr txBox="1"/>
          <p:nvPr/>
        </p:nvSpPr>
        <p:spPr>
          <a:xfrm>
            <a:off x="1295400" y="2151288"/>
            <a:ext cx="161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BẢO QUẢN ĐỒ DÙNG CÁ NHÂN – TIẾT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11 </a:t>
            </a:r>
            <a:r>
              <a:rPr lang="en-US" altLang="en-US" sz="3200" b="1" dirty="0">
                <a:latin typeface="HP001 4 hàng" panose="020B0603050302020204" pitchFamily="34" charset="0"/>
              </a:rPr>
              <a:t>tháng 12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2024 </a:t>
            </a:r>
            <a:endParaRPr lang="en-US" alt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960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887200" y="5013026"/>
            <a:ext cx="5718284" cy="313932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vào ngăn tủ.</a:t>
            </a:r>
            <a:endParaRPr lang="vi-VN" sz="6600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C1040-F825-F730-6310-22253884F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956" y="3924300"/>
            <a:ext cx="9215195" cy="58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11 </a:t>
            </a:r>
            <a:r>
              <a:rPr lang="en-US" altLang="en-US" sz="3200" b="1" dirty="0">
                <a:latin typeface="HP001 4 hàng" panose="020B0603050302020204" pitchFamily="34" charset="0"/>
              </a:rPr>
              <a:t>tháng 12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2024 </a:t>
            </a:r>
            <a:endParaRPr lang="en-US" alt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03830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658600" y="4280364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lau sạch giày dép rồi cất vào kệ để giày dép.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24794-9CAB-A64F-6AFA-E216CE9B2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096305"/>
            <a:ext cx="8839199" cy="70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9052419"/>
            <a:ext cx="1021402" cy="1234580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11 </a:t>
            </a:r>
            <a:r>
              <a:rPr lang="en-US" altLang="en-US" sz="3200" b="1" dirty="0">
                <a:latin typeface="HP001 4 hàng" panose="020B0603050302020204" pitchFamily="34" charset="0"/>
              </a:rPr>
              <a:t>tháng 12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2024 </a:t>
            </a:r>
            <a:endParaRPr lang="en-US" alt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857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987771-8D9C-74C6-053A-FF26175623B1}"/>
              </a:ext>
            </a:extLst>
          </p:cNvPr>
          <p:cNvGrpSpPr/>
          <p:nvPr/>
        </p:nvGrpSpPr>
        <p:grpSpPr>
          <a:xfrm>
            <a:off x="685800" y="2885792"/>
            <a:ext cx="17145000" cy="662174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19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690" y="207323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819400" y="2116500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thêm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cần làm để bảo quản đồ dùng cá nhân.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D3438-0CF0-510E-D002-A45F3A02DEC1}"/>
              </a:ext>
            </a:extLst>
          </p:cNvPr>
          <p:cNvSpPr txBox="1"/>
          <p:nvPr/>
        </p:nvSpPr>
        <p:spPr>
          <a:xfrm>
            <a:off x="2819400" y="3088279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62551-0E5E-8FBB-D45C-DC8989BF23F3}"/>
              </a:ext>
            </a:extLst>
          </p:cNvPr>
          <p:cNvSpPr txBox="1"/>
          <p:nvPr/>
        </p:nvSpPr>
        <p:spPr>
          <a:xfrm>
            <a:off x="2854046" y="3980691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9E63C-F15D-9F76-85B0-F2D4D0BB0634}"/>
              </a:ext>
            </a:extLst>
          </p:cNvPr>
          <p:cNvSpPr txBox="1"/>
          <p:nvPr/>
        </p:nvSpPr>
        <p:spPr>
          <a:xfrm>
            <a:off x="2834591" y="4909577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9E8D4-5E70-3562-0EB6-C36BA53CA2A3}"/>
              </a:ext>
            </a:extLst>
          </p:cNvPr>
          <p:cNvSpPr txBox="1"/>
          <p:nvPr/>
        </p:nvSpPr>
        <p:spPr>
          <a:xfrm>
            <a:off x="2854046" y="5841375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Mũ (nón), giày dép, túi xách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52232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18907"/>
                  </a:ext>
                </a:extLst>
              </a:tr>
            </a:tbl>
          </a:graphicData>
        </a:graphic>
      </p:graphicFrame>
      <p:pic>
        <p:nvPicPr>
          <p:cNvPr id="14" name="Picture 13" descr="A group of school supplies&#10;&#10;Description automatically generated">
            <a:extLst>
              <a:ext uri="{FF2B5EF4-FFF2-40B4-BE49-F238E27FC236}">
                <a16:creationId xmlns:a16="http://schemas.microsoft.com/office/drawing/2014/main" id="{A8AF4D4A-A71E-91E9-0074-82D210981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15" y="1919288"/>
            <a:ext cx="5315085" cy="3224212"/>
          </a:xfrm>
          <a:prstGeom prst="rect">
            <a:avLst/>
          </a:prstGeom>
        </p:spPr>
      </p:pic>
      <p:pic>
        <p:nvPicPr>
          <p:cNvPr id="16" name="Picture 15" descr="A teddy bear and toys on a shelf&#10;&#10;Description automatically generated">
            <a:extLst>
              <a:ext uri="{FF2B5EF4-FFF2-40B4-BE49-F238E27FC236}">
                <a16:creationId xmlns:a16="http://schemas.microsoft.com/office/drawing/2014/main" id="{A1D6E256-752D-0320-4036-4C3034313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07" y="5574544"/>
            <a:ext cx="4533900" cy="3024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07ED80-984C-C502-2A90-DB689E87CA11}"/>
              </a:ext>
            </a:extLst>
          </p:cNvPr>
          <p:cNvSpPr txBox="1"/>
          <p:nvPr/>
        </p:nvSpPr>
        <p:spPr>
          <a:xfrm>
            <a:off x="7848600" y="1802874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Sắp xếp theo từng loại/từng ngăn theo từng vị trí và để đúng vị trí sau mỗi lần sử dụng.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Dán tên lên cặp sách để tránh nhầm lẫn.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dùng học tập.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59469C-3AE9-B673-0594-D262E3C2DD81}"/>
              </a:ext>
            </a:extLst>
          </p:cNvPr>
          <p:cNvSpPr txBox="1"/>
          <p:nvPr/>
        </p:nvSpPr>
        <p:spPr>
          <a:xfrm>
            <a:off x="7848600" y="5866181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đồ chơi ngay ngắn và phân chia theo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chơi sạch, đẹp.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9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38084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18907"/>
                  </a:ext>
                </a:extLst>
              </a:tr>
            </a:tbl>
          </a:graphicData>
        </a:graphic>
      </p:graphicFrame>
      <p:pic>
        <p:nvPicPr>
          <p:cNvPr id="2" name="Picture 1" descr="A pair of pink shoes&#10;&#10;Description automatically generated">
            <a:extLst>
              <a:ext uri="{FF2B5EF4-FFF2-40B4-BE49-F238E27FC236}">
                <a16:creationId xmlns:a16="http://schemas.microsoft.com/office/drawing/2014/main" id="{15CEE0EB-5CFC-0825-BC35-66CFF9608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42" y="5987258"/>
            <a:ext cx="3303172" cy="2477378"/>
          </a:xfrm>
          <a:prstGeom prst="rect">
            <a:avLst/>
          </a:prstGeom>
        </p:spPr>
      </p:pic>
      <p:pic>
        <p:nvPicPr>
          <p:cNvPr id="6" name="Picture 5" descr="A colorful hat with stripes&#10;&#10;Description automatically generated">
            <a:extLst>
              <a:ext uri="{FF2B5EF4-FFF2-40B4-BE49-F238E27FC236}">
                <a16:creationId xmlns:a16="http://schemas.microsoft.com/office/drawing/2014/main" id="{069857A5-9A27-2CEB-BD95-97B7411A5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9" y="5787127"/>
            <a:ext cx="2900680" cy="2900680"/>
          </a:xfrm>
          <a:prstGeom prst="rect">
            <a:avLst/>
          </a:prstGeom>
        </p:spPr>
      </p:pic>
      <p:pic>
        <p:nvPicPr>
          <p:cNvPr id="9" name="Picture 8" descr="A pink pajamas with a cartoon character on it&#10;&#10;Description automatically generated">
            <a:extLst>
              <a:ext uri="{FF2B5EF4-FFF2-40B4-BE49-F238E27FC236}">
                <a16:creationId xmlns:a16="http://schemas.microsoft.com/office/drawing/2014/main" id="{FD5967EE-4922-4297-F00E-E86C020F4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81" y="1680575"/>
            <a:ext cx="3438272" cy="3438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456AA0-D038-8521-4E85-438CAFF079BB}"/>
              </a:ext>
            </a:extLst>
          </p:cNvPr>
          <p:cNvSpPr txBox="1"/>
          <p:nvPr/>
        </p:nvSpPr>
        <p:spPr>
          <a:xfrm>
            <a:off x="8158190" y="2246055"/>
            <a:ext cx="81486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quần áo gọn gàng vào tủ.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quần áo sạch, đẹp, phẳng phiu, thơm tho.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5B857-F0B2-F571-1884-849F947E3387}"/>
              </a:ext>
            </a:extLst>
          </p:cNvPr>
          <p:cNvSpPr txBox="1"/>
          <p:nvPr/>
        </p:nvSpPr>
        <p:spPr>
          <a:xfrm>
            <a:off x="8001000" y="5527153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Treo mũ, túi xách ngay ngắn, đúng nơi quy định.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giày, dép ngay ngắn, thẳng hàng theo từng đôi,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Vệ sinh mũ, giày, dép thường xuyên.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08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Hoạt Náo Tập Thể - A Ram Sam Sa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0B08243-0980-078C-656B-9C217C42A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8343900"/>
            <a:ext cx="2489200" cy="1400175"/>
          </a:xfrm>
          <a:prstGeom prst="rect">
            <a:avLst/>
          </a:prstGeom>
        </p:spPr>
      </p:pic>
      <p:pic>
        <p:nvPicPr>
          <p:cNvPr id="4" name="Picture 3" descr="Cartoon bears dancing on a stage&#10;&#10;Description automatically generated">
            <a:extLst>
              <a:ext uri="{FF2B5EF4-FFF2-40B4-BE49-F238E27FC236}">
                <a16:creationId xmlns:a16="http://schemas.microsoft.com/office/drawing/2014/main" id="{2BA6C63A-D500-C9CF-4EBF-9E3081E14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90808"/>
            <a:ext cx="9296400" cy="74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ý nghĩa của việc biết bảo quản đồ dùng cá nhân</a:t>
            </a:r>
          </a:p>
        </p:txBody>
      </p:sp>
    </p:spTree>
    <p:extLst>
      <p:ext uri="{BB962C8B-B14F-4D97-AF65-F5344CB8AC3E}">
        <p14:creationId xmlns:p14="http://schemas.microsoft.com/office/powerpoint/2010/main" val="341429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775" y="1252526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7BB06-2DF1-21AE-125B-E262E0E47A88}"/>
              </a:ext>
            </a:extLst>
          </p:cNvPr>
          <p:cNvSpPr/>
          <p:nvPr/>
        </p:nvSpPr>
        <p:spPr>
          <a:xfrm>
            <a:off x="609600" y="2488924"/>
            <a:ext cx="791437" cy="8458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7B716-2D9F-DED9-4616-8F369DF982DC}"/>
              </a:ext>
            </a:extLst>
          </p:cNvPr>
          <p:cNvSpPr txBox="1"/>
          <p:nvPr/>
        </p:nvSpPr>
        <p:spPr>
          <a:xfrm>
            <a:off x="1571381" y="2588681"/>
            <a:ext cx="759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tình huống và trả lời câu hỏi: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8AACA-B2F4-B50D-CE48-753DA81C2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177" y="2486078"/>
            <a:ext cx="8479212" cy="4239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36730-5FAB-1070-CEB2-C0447B893832}"/>
              </a:ext>
            </a:extLst>
          </p:cNvPr>
          <p:cNvSpPr txBox="1"/>
          <p:nvPr/>
        </p:nvSpPr>
        <p:spPr>
          <a:xfrm>
            <a:off x="558666" y="3688926"/>
            <a:ext cx="9239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viết bài xong, Linh đều đóng nắp bút cẩn thận và để vào hộp. Mai thường không làm thế nên mỗi khi bút rơi, ngòi hay bị hỏng.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9404C4E-5731-8E37-7484-E2701D381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243758" y="6243471"/>
            <a:ext cx="1847376" cy="16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790420-F352-9CE6-843B-7E835053247A}"/>
              </a:ext>
            </a:extLst>
          </p:cNvPr>
          <p:cNvSpPr txBox="1"/>
          <p:nvPr/>
        </p:nvSpPr>
        <p:spPr>
          <a:xfrm flipH="1">
            <a:off x="2943190" y="678774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bút của Linh luôn bền, đẹp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72DEB-93C1-7DBA-3946-AF5358163C3B}"/>
              </a:ext>
            </a:extLst>
          </p:cNvPr>
          <p:cNvSpPr txBox="1"/>
          <p:nvPr/>
        </p:nvSpPr>
        <p:spPr>
          <a:xfrm flipH="1">
            <a:off x="2965602" y="8223980"/>
            <a:ext cx="147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nhận xét cách bảo quản đồ dùng của bạn Mai và bạn Linh?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AE50D-4B99-2FED-C2C1-9236D0ED2EBF}"/>
              </a:ext>
            </a:extLst>
          </p:cNvPr>
          <p:cNvSpPr txBox="1"/>
          <p:nvPr/>
        </p:nvSpPr>
        <p:spPr>
          <a:xfrm flipH="1">
            <a:off x="2976282" y="750337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đồ dùng của Mai hay bị hỏng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68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108" y="129328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E3439-93C7-8AD3-2DE5-22D4E75D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" y="4622478"/>
            <a:ext cx="3733917" cy="5664522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491B0C5-0AFD-0729-C14F-C6E2F7D64FAF}"/>
              </a:ext>
            </a:extLst>
          </p:cNvPr>
          <p:cNvSpPr/>
          <p:nvPr/>
        </p:nvSpPr>
        <p:spPr>
          <a:xfrm>
            <a:off x="4572000" y="2637351"/>
            <a:ext cx="10210800" cy="7649649"/>
          </a:xfrm>
          <a:prstGeom prst="cloudCallout">
            <a:avLst>
              <a:gd name="adj1" fmla="val -60274"/>
              <a:gd name="adj2" fmla="val 179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8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em, việc bảo quản đồ dùng cá nhân mang lại lợi ích gì?</a:t>
            </a:r>
          </a:p>
        </p:txBody>
      </p:sp>
    </p:spTree>
    <p:extLst>
      <p:ext uri="{BB962C8B-B14F-4D97-AF65-F5344CB8AC3E}">
        <p14:creationId xmlns:p14="http://schemas.microsoft.com/office/powerpoint/2010/main" val="2437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94338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14600" y="0"/>
            <a:ext cx="12954000" cy="7734300"/>
          </a:xfrm>
          <a:custGeom>
            <a:avLst/>
            <a:gdLst/>
            <a:ahLst/>
            <a:cxnLst/>
            <a:rect l="l" t="t" r="r" b="b"/>
            <a:pathLst>
              <a:path w="10247808" h="3987329">
                <a:moveTo>
                  <a:pt x="0" y="0"/>
                </a:moveTo>
                <a:lnTo>
                  <a:pt x="10247808" y="0"/>
                </a:lnTo>
                <a:lnTo>
                  <a:pt x="10247808" y="3987330"/>
                </a:lnTo>
                <a:lnTo>
                  <a:pt x="0" y="3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71502" y="965368"/>
            <a:ext cx="10440196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7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1719" y="-343247"/>
            <a:ext cx="7255398" cy="3048347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3036" y="2448026"/>
            <a:ext cx="15961927" cy="7874376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78000" y="81793"/>
            <a:ext cx="3401674" cy="262330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9"/>
                </a:lnTo>
                <a:lnTo>
                  <a:pt x="0" y="3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8291" y="10214121"/>
            <a:ext cx="19907217" cy="5813936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39017" y="4071836"/>
            <a:ext cx="1472414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Giúp đồ dùng cá nhân luôn sạch sẽ, bền đẹp, sử dụng bền lâu.</a:t>
            </a:r>
          </a:p>
        </p:txBody>
      </p:sp>
      <p:sp>
        <p:nvSpPr>
          <p:cNvPr id="11" name="Freeform 11">
            <a:hlinkClick r:id="rId7" action="ppaction://hlinksldjump"/>
          </p:cNvPr>
          <p:cNvSpPr/>
          <p:nvPr/>
        </p:nvSpPr>
        <p:spPr>
          <a:xfrm>
            <a:off x="14630400" y="8818707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-273010" y="9016466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AC37B7FB-9A50-32F7-A306-1F47696C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ngày 13 tháng 12 năm 2023 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21C5D85-F779-69AA-46C3-6DE500272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F3C598E6-3F9D-C584-F3BB-2C4DB438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253" y="123562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93027E-C713-44E0-AA65-39FE661E5886}"/>
              </a:ext>
            </a:extLst>
          </p:cNvPr>
          <p:cNvSpPr/>
          <p:nvPr/>
        </p:nvSpPr>
        <p:spPr>
          <a:xfrm>
            <a:off x="2399716" y="3158890"/>
            <a:ext cx="13335000" cy="743866"/>
          </a:xfrm>
          <a:prstGeom prst="rect">
            <a:avLst/>
          </a:prstGeom>
          <a:solidFill>
            <a:srgbClr val="F0D71C"/>
          </a:solidFill>
          <a:ln>
            <a:solidFill>
              <a:srgbClr val="EFCC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bảo quản đồ dùng cá nhân: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3FAFC8C-1F42-0DF6-E87C-B6549C637A8B}"/>
              </a:ext>
            </a:extLst>
          </p:cNvPr>
          <p:cNvSpPr txBox="1"/>
          <p:nvPr/>
        </p:nvSpPr>
        <p:spPr>
          <a:xfrm>
            <a:off x="1639017" y="5896204"/>
            <a:ext cx="1472414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Tiết kiệm tiền, công sức cho bố mẹ.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EF4E5E9-4C57-C8A8-C60E-FA62478B3EE7}"/>
              </a:ext>
            </a:extLst>
          </p:cNvPr>
          <p:cNvSpPr txBox="1"/>
          <p:nvPr/>
        </p:nvSpPr>
        <p:spPr>
          <a:xfrm>
            <a:off x="1639017" y="7040410"/>
            <a:ext cx="1472414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Rèn tính ngăn nắp, gọn gàng và ý thức trách nhiệm trong việc bảo quản và sử dụng đồ dùng cá nhân.</a:t>
            </a:r>
          </a:p>
        </p:txBody>
      </p:sp>
    </p:spTree>
    <p:extLst>
      <p:ext uri="{BB962C8B-B14F-4D97-AF65-F5344CB8AC3E}">
        <p14:creationId xmlns:p14="http://schemas.microsoft.com/office/powerpoint/2010/main" val="13401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D938FB7-1666-279C-E000-593ED6C11B3F}"/>
              </a:ext>
            </a:extLst>
          </p:cNvPr>
          <p:cNvGrpSpPr/>
          <p:nvPr/>
        </p:nvGrpSpPr>
        <p:grpSpPr>
          <a:xfrm>
            <a:off x="1624277" y="2376412"/>
            <a:ext cx="7793073" cy="7800770"/>
            <a:chOff x="6179496" y="587582"/>
            <a:chExt cx="7793073" cy="780077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AC2227-F863-A274-C448-44CF7CAB2C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65696" y="609599"/>
              <a:ext cx="0" cy="777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D08E5C-0290-DA86-81E9-50B12E1F4185}"/>
                </a:ext>
              </a:extLst>
            </p:cNvPr>
            <p:cNvCxnSpPr>
              <a:cxnSpLocks/>
            </p:cNvCxnSpPr>
            <p:nvPr/>
          </p:nvCxnSpPr>
          <p:spPr>
            <a:xfrm>
              <a:off x="6179496" y="4495799"/>
              <a:ext cx="7772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68B88E67-14D3-5ECB-7C75-2BDF2509CCC7}"/>
                </a:ext>
              </a:extLst>
            </p:cNvPr>
            <p:cNvSpPr/>
            <p:nvPr/>
          </p:nvSpPr>
          <p:spPr>
            <a:xfrm rot="16200000">
              <a:off x="6200171" y="609600"/>
              <a:ext cx="7772398" cy="7772398"/>
            </a:xfrm>
            <a:prstGeom prst="pie">
              <a:avLst>
                <a:gd name="adj1" fmla="val 16128107"/>
                <a:gd name="adj2" fmla="val 2963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45BA8F-8B4F-75DB-3567-B3614B9E1130}"/>
                </a:ext>
              </a:extLst>
            </p:cNvPr>
            <p:cNvGrpSpPr/>
            <p:nvPr/>
          </p:nvGrpSpPr>
          <p:grpSpPr>
            <a:xfrm>
              <a:off x="6200171" y="587582"/>
              <a:ext cx="7772398" cy="7800770"/>
              <a:chOff x="6200171" y="587582"/>
              <a:chExt cx="7772398" cy="7800770"/>
            </a:xfrm>
          </p:grpSpPr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id="{CD59E85E-B2B2-4ABF-2D6C-40021B8DA43A}"/>
                  </a:ext>
                </a:extLst>
              </p:cNvPr>
              <p:cNvSpPr/>
              <p:nvPr/>
            </p:nvSpPr>
            <p:spPr>
              <a:xfrm>
                <a:off x="6200171" y="587582"/>
                <a:ext cx="7772398" cy="7772398"/>
              </a:xfrm>
              <a:prstGeom prst="pie">
                <a:avLst>
                  <a:gd name="adj1" fmla="val 5423355"/>
                  <a:gd name="adj2" fmla="val 10793772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artial Circle 17">
                <a:extLst>
                  <a:ext uri="{FF2B5EF4-FFF2-40B4-BE49-F238E27FC236}">
                    <a16:creationId xmlns:a16="http://schemas.microsoft.com/office/drawing/2014/main" id="{4446398E-CD8B-CEBB-3A2F-F0D0B5767C8A}"/>
                  </a:ext>
                </a:extLst>
              </p:cNvPr>
              <p:cNvSpPr/>
              <p:nvPr/>
            </p:nvSpPr>
            <p:spPr>
              <a:xfrm>
                <a:off x="6200171" y="615954"/>
                <a:ext cx="7772398" cy="7772398"/>
              </a:xfrm>
              <a:prstGeom prst="pie">
                <a:avLst>
                  <a:gd name="adj1" fmla="val 2216"/>
                  <a:gd name="adj2" fmla="val 540118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id="{A605C502-7057-1EAF-2F01-9CD31F6DC45E}"/>
                  </a:ext>
                </a:extLst>
              </p:cNvPr>
              <p:cNvSpPr/>
              <p:nvPr/>
            </p:nvSpPr>
            <p:spPr>
              <a:xfrm>
                <a:off x="6200171" y="609598"/>
                <a:ext cx="7772398" cy="7772398"/>
              </a:xfrm>
              <a:prstGeom prst="pie">
                <a:avLst>
                  <a:gd name="adj1" fmla="val 16214733"/>
                  <a:gd name="adj2" fmla="val 21589173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9F8106-4E9F-C2F2-ECAE-35848D36BE6E}"/>
                  </a:ext>
                </a:extLst>
              </p:cNvPr>
              <p:cNvSpPr txBox="1"/>
              <p:nvPr/>
            </p:nvSpPr>
            <p:spPr>
              <a:xfrm rot="2363563">
                <a:off x="7315200" y="2400300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Quần áo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2EE8FF-4EC3-A832-B59B-DDFAC1DFA74D}"/>
                  </a:ext>
                </a:extLst>
              </p:cNvPr>
              <p:cNvSpPr txBox="1"/>
              <p:nvPr/>
            </p:nvSpPr>
            <p:spPr>
              <a:xfrm rot="19267047">
                <a:off x="7315199" y="5375702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chơi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63E815-381C-2119-C829-382B28D790E5}"/>
                  </a:ext>
                </a:extLst>
              </p:cNvPr>
              <p:cNvSpPr txBox="1"/>
              <p:nvPr/>
            </p:nvSpPr>
            <p:spPr>
              <a:xfrm rot="18076846">
                <a:off x="10547213" y="2118950"/>
                <a:ext cx="25778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dùng học tập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92474BC-443E-8605-2762-F1583C64F8B7}"/>
                  </a:ext>
                </a:extLst>
              </p:cNvPr>
              <p:cNvSpPr txBox="1"/>
              <p:nvPr/>
            </p:nvSpPr>
            <p:spPr>
              <a:xfrm rot="2083734">
                <a:off x="10476942" y="5454509"/>
                <a:ext cx="32113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 (nón), giày dép</a:t>
                </a:r>
              </a:p>
            </p:txBody>
          </p:sp>
        </p:grp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A96A47-D437-BFEF-CCF3-42D5148D7A7C}"/>
              </a:ext>
            </a:extLst>
          </p:cNvPr>
          <p:cNvSpPr/>
          <p:nvPr/>
        </p:nvSpPr>
        <p:spPr>
          <a:xfrm>
            <a:off x="5029367" y="3818590"/>
            <a:ext cx="962219" cy="2905991"/>
          </a:xfrm>
          <a:custGeom>
            <a:avLst/>
            <a:gdLst>
              <a:gd name="connsiteX0" fmla="*/ 552450 w 1104900"/>
              <a:gd name="connsiteY0" fmla="*/ 0 h 3642265"/>
              <a:gd name="connsiteX1" fmla="*/ 1104900 w 1104900"/>
              <a:gd name="connsiteY1" fmla="*/ 2719734 h 3642265"/>
              <a:gd name="connsiteX2" fmla="*/ 960055 w 1104900"/>
              <a:gd name="connsiteY2" fmla="*/ 2719734 h 3642265"/>
              <a:gd name="connsiteX3" fmla="*/ 1010550 w 1104900"/>
              <a:gd name="connsiteY3" fmla="*/ 2780935 h 3642265"/>
              <a:gd name="connsiteX4" fmla="*/ 1104900 w 1104900"/>
              <a:gd name="connsiteY4" fmla="*/ 3089815 h 3642265"/>
              <a:gd name="connsiteX5" fmla="*/ 552450 w 1104900"/>
              <a:gd name="connsiteY5" fmla="*/ 3642265 h 3642265"/>
              <a:gd name="connsiteX6" fmla="*/ 0 w 1104900"/>
              <a:gd name="connsiteY6" fmla="*/ 3089815 h 3642265"/>
              <a:gd name="connsiteX7" fmla="*/ 94350 w 1104900"/>
              <a:gd name="connsiteY7" fmla="*/ 2780935 h 3642265"/>
              <a:gd name="connsiteX8" fmla="*/ 144845 w 1104900"/>
              <a:gd name="connsiteY8" fmla="*/ 2719734 h 3642265"/>
              <a:gd name="connsiteX9" fmla="*/ 0 w 1104900"/>
              <a:gd name="connsiteY9" fmla="*/ 2719734 h 364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900" h="3642265">
                <a:moveTo>
                  <a:pt x="552450" y="0"/>
                </a:moveTo>
                <a:lnTo>
                  <a:pt x="1104900" y="2719734"/>
                </a:lnTo>
                <a:lnTo>
                  <a:pt x="960055" y="2719734"/>
                </a:lnTo>
                <a:lnTo>
                  <a:pt x="1010550" y="2780935"/>
                </a:lnTo>
                <a:cubicBezTo>
                  <a:pt x="1070118" y="2869107"/>
                  <a:pt x="1104900" y="2975399"/>
                  <a:pt x="1104900" y="3089815"/>
                </a:cubicBezTo>
                <a:cubicBezTo>
                  <a:pt x="1104900" y="3394925"/>
                  <a:pt x="857560" y="3642265"/>
                  <a:pt x="552450" y="3642265"/>
                </a:cubicBezTo>
                <a:cubicBezTo>
                  <a:pt x="247340" y="3642265"/>
                  <a:pt x="0" y="3394925"/>
                  <a:pt x="0" y="3089815"/>
                </a:cubicBezTo>
                <a:cubicBezTo>
                  <a:pt x="0" y="2975399"/>
                  <a:pt x="34782" y="2869107"/>
                  <a:pt x="94350" y="2780935"/>
                </a:cubicBezTo>
                <a:lnTo>
                  <a:pt x="144845" y="2719734"/>
                </a:lnTo>
                <a:lnTo>
                  <a:pt x="0" y="271973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D02555CF-BC46-EEF9-0246-909B77E4E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6600" y="8185152"/>
            <a:ext cx="406400" cy="40640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02F80587-737B-A5D0-DE55-7C432D6C50C5}"/>
              </a:ext>
            </a:extLst>
          </p:cNvPr>
          <p:cNvSpPr/>
          <p:nvPr/>
        </p:nvSpPr>
        <p:spPr>
          <a:xfrm rot="19537031">
            <a:off x="-209075" y="574780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B1EC027-F6CA-B208-5C53-7E0097C8AF17}"/>
              </a:ext>
            </a:extLst>
          </p:cNvPr>
          <p:cNvSpPr/>
          <p:nvPr/>
        </p:nvSpPr>
        <p:spPr>
          <a:xfrm rot="8194779">
            <a:off x="12929680" y="7224614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3E13CF9-94BF-F3F9-3CE7-F28312D9C962}"/>
              </a:ext>
            </a:extLst>
          </p:cNvPr>
          <p:cNvSpPr/>
          <p:nvPr/>
        </p:nvSpPr>
        <p:spPr>
          <a:xfrm>
            <a:off x="7240482" y="332570"/>
            <a:ext cx="9847107" cy="226495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DC84D8F-5230-C9D3-A0A8-C8A57A6D5C8A}"/>
              </a:ext>
            </a:extLst>
          </p:cNvPr>
          <p:cNvSpPr txBox="1"/>
          <p:nvPr/>
        </p:nvSpPr>
        <p:spPr>
          <a:xfrm>
            <a:off x="7527392" y="665397"/>
            <a:ext cx="9021236" cy="1440015"/>
          </a:xfrm>
          <a:prstGeom prst="rect">
            <a:avLst/>
          </a:prstGeom>
        </p:spPr>
        <p:txBody>
          <a:bodyPr lIns="0" tIns="0" rIns="0" bIns="0" rtlCol="0" anchor="t">
            <a:prstTxWarp prst="textCanDown">
              <a:avLst/>
            </a:prstTxWarp>
            <a:spAutoFit/>
          </a:bodyPr>
          <a:lstStyle/>
          <a:p>
            <a:pPr algn="ctr">
              <a:lnSpc>
                <a:spcPts val="9163"/>
              </a:lnSpc>
              <a:spcBef>
                <a:spcPct val="0"/>
              </a:spcBef>
            </a:pPr>
            <a:r>
              <a:rPr lang="en-US" sz="65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7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DAE23E3D-128A-B469-7F01-D448862DF0E8}"/>
              </a:ext>
            </a:extLst>
          </p:cNvPr>
          <p:cNvSpPr/>
          <p:nvPr/>
        </p:nvSpPr>
        <p:spPr>
          <a:xfrm rot="473287">
            <a:off x="15038732" y="3264219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5920CA9-1712-0BE5-A553-114CAFF43ACE}"/>
              </a:ext>
            </a:extLst>
          </p:cNvPr>
          <p:cNvSpPr/>
          <p:nvPr/>
        </p:nvSpPr>
        <p:spPr>
          <a:xfrm rot="19740956">
            <a:off x="313165" y="8523968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F60C90A-ADC6-C6FE-B78D-7CFEFE6F1267}"/>
              </a:ext>
            </a:extLst>
          </p:cNvPr>
          <p:cNvSpPr/>
          <p:nvPr/>
        </p:nvSpPr>
        <p:spPr>
          <a:xfrm rot="19984463">
            <a:off x="11351724" y="9215847"/>
            <a:ext cx="711387" cy="943182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73287">
            <a:off x="14299591" y="1485587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575719">
            <a:off x="1348603" y="7388465"/>
            <a:ext cx="1520909" cy="1513304"/>
          </a:xfrm>
          <a:custGeom>
            <a:avLst/>
            <a:gdLst/>
            <a:ahLst/>
            <a:cxnLst/>
            <a:rect l="l" t="t" r="r" b="b"/>
            <a:pathLst>
              <a:path w="1520909" h="1513304">
                <a:moveTo>
                  <a:pt x="0" y="0"/>
                </a:moveTo>
                <a:lnTo>
                  <a:pt x="1520909" y="0"/>
                </a:lnTo>
                <a:lnTo>
                  <a:pt x="1520909" y="1513304"/>
                </a:lnTo>
                <a:lnTo>
                  <a:pt x="0" y="1513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9E1F7-E492-63D2-6B38-AA65EB35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337263"/>
            <a:ext cx="5870712" cy="545561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CD1CB19-825B-B60F-FE4D-88E4EBD764D4}"/>
              </a:ext>
            </a:extLst>
          </p:cNvPr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C2C1A5D-7009-759E-FFF6-819B97309388}"/>
              </a:ext>
            </a:extLst>
          </p:cNvPr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B0D3F37-B2CE-011F-C9F3-0DEE916A3D86}"/>
              </a:ext>
            </a:extLst>
          </p:cNvPr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E1934B9-CA77-2008-E2E5-9D6ED3C48E1A}"/>
              </a:ext>
            </a:extLst>
          </p:cNvPr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23539969-5EC7-5C25-CDB5-68F4E9466BAB}"/>
              </a:ext>
            </a:extLst>
          </p:cNvPr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FB3851F6-E49C-38DA-4B8C-9E9FCAAFE4B8}"/>
              </a:ext>
            </a:extLst>
          </p:cNvPr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1226EEE0-6072-7B7A-F37F-CEAA44B7AA37}"/>
              </a:ext>
            </a:extLst>
          </p:cNvPr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6DBB29-3775-DAE1-1228-3B0858F426D2}"/>
              </a:ext>
            </a:extLst>
          </p:cNvPr>
          <p:cNvSpPr/>
          <p:nvPr/>
        </p:nvSpPr>
        <p:spPr>
          <a:xfrm>
            <a:off x="156291" y="5143500"/>
            <a:ext cx="18288000" cy="4566084"/>
          </a:xfrm>
          <a:custGeom>
            <a:avLst/>
            <a:gdLst/>
            <a:ahLst/>
            <a:cxnLst/>
            <a:rect l="l" t="t" r="r" b="b"/>
            <a:pathLst>
              <a:path w="18288000" h="4566084">
                <a:moveTo>
                  <a:pt x="0" y="0"/>
                </a:moveTo>
                <a:lnTo>
                  <a:pt x="18288000" y="0"/>
                </a:lnTo>
                <a:lnTo>
                  <a:pt x="18288000" y="4566084"/>
                </a:lnTo>
                <a:lnTo>
                  <a:pt x="0" y="456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" r="-2693" b="-17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8B1A74-0AEE-1360-1CB3-3108B08D4BE0}"/>
              </a:ext>
            </a:extLst>
          </p:cNvPr>
          <p:cNvSpPr/>
          <p:nvPr/>
        </p:nvSpPr>
        <p:spPr>
          <a:xfrm>
            <a:off x="116515" y="95518"/>
            <a:ext cx="1824371" cy="1866364"/>
          </a:xfrm>
          <a:custGeom>
            <a:avLst/>
            <a:gdLst/>
            <a:ahLst/>
            <a:cxnLst/>
            <a:rect l="l" t="t" r="r" b="b"/>
            <a:pathLst>
              <a:path w="1824371" h="1866364">
                <a:moveTo>
                  <a:pt x="0" y="0"/>
                </a:moveTo>
                <a:lnTo>
                  <a:pt x="1824370" y="0"/>
                </a:lnTo>
                <a:lnTo>
                  <a:pt x="1824370" y="1866364"/>
                </a:lnTo>
                <a:lnTo>
                  <a:pt x="0" y="186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CD4867F-36C6-3E4D-7C19-4DE5951B9EE5}"/>
              </a:ext>
            </a:extLst>
          </p:cNvPr>
          <p:cNvSpPr/>
          <p:nvPr/>
        </p:nvSpPr>
        <p:spPr>
          <a:xfrm>
            <a:off x="10972800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891D4A-8E43-0F4D-7E5C-10BAA51D26CB}"/>
              </a:ext>
            </a:extLst>
          </p:cNvPr>
          <p:cNvSpPr/>
          <p:nvPr/>
        </p:nvSpPr>
        <p:spPr>
          <a:xfrm>
            <a:off x="116515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3F15229-5E5A-4005-8044-EBCB4873EE37}"/>
              </a:ext>
            </a:extLst>
          </p:cNvPr>
          <p:cNvSpPr txBox="1"/>
          <p:nvPr/>
        </p:nvSpPr>
        <p:spPr>
          <a:xfrm>
            <a:off x="0" y="2163688"/>
            <a:ext cx="18821400" cy="2778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22"/>
              </a:lnSpc>
            </a:pPr>
            <a:r>
              <a:rPr lang="en-US" sz="8000" b="1" spc="211" dirty="0">
                <a:solidFill>
                  <a:srgbClr val="EB04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NHIỀU SỨC KHỎE!</a:t>
            </a:r>
          </a:p>
        </p:txBody>
      </p:sp>
    </p:spTree>
    <p:extLst>
      <p:ext uri="{BB962C8B-B14F-4D97-AF65-F5344CB8AC3E}">
        <p14:creationId xmlns:p14="http://schemas.microsoft.com/office/powerpoint/2010/main" val="18860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8666" y="7102044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653143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39840" y="2672723"/>
            <a:ext cx="10008319" cy="5366377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3"/>
                </a:lnTo>
                <a:lnTo>
                  <a:pt x="0" y="3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312313" y="261061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82522" y="2893698"/>
            <a:ext cx="838669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hơn!</a:t>
            </a:r>
          </a:p>
        </p:txBody>
      </p:sp>
      <p:pic>
        <p:nvPicPr>
          <p:cNvPr id="5" name="VoCaiTayLenDi-V.A-2731501">
            <a:hlinkClick r:id="" action="ppaction://media"/>
            <a:extLst>
              <a:ext uri="{FF2B5EF4-FFF2-40B4-BE49-F238E27FC236}">
                <a16:creationId xmlns:a16="http://schemas.microsoft.com/office/drawing/2014/main" id="{84CE7AA7-B20B-0B4D-F87B-BCA99C43A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11400" y="266700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DF362D-6828-105F-926E-14DD3164565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4766D8-AE9C-8A16-80B9-A346F36BE27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D68F21-7150-6C5F-4CA7-F662B106072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A88B6C-52CC-1037-58CB-715402949E7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5692E5-515A-D747-47CD-FD431ADC026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873FEE-EC21-CB6B-9CDA-0A9241C756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86AD41-FA43-7CAD-566D-EDFB8F05441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4D0322-84BD-5652-9F14-0D837E1130A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B80FAB-4044-AC4A-C2D1-FF2A95C2545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5B8C8C-2C69-0945-0D4F-F0EA9780D1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698673-5BEB-C1AE-B34D-2A17FD1FC27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4B328E-6036-31C5-9E8E-0ED773F7F64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5575CC9-3DFF-0B68-1718-39449E3F4BA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72E84BF-3588-ECBA-4944-67257D1952F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1ED86C-FC8A-8C6E-CCDA-C8ABAE7569DD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D411FF-D816-9DEE-2FF5-ED5CD9194E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6407C2-2EE7-52B3-3150-2D7CF0D4D3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29CB6B-EFEB-94D4-1A89-C3FADE98D8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9911C8A-1BBE-8F36-BBE1-906FBF8CA31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46E73E-E0D6-6E28-E7EA-182DB07FE25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013CBC-7345-B3E4-FA07-AAC343678FA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AC19D00-F319-7AAD-7415-AA28BD11AE6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2E50C4-BB49-9FF9-6A2F-78D4B6C382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18120A5-9147-152C-9DC3-8E2511589881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333EAE2-8998-E21A-5A59-E8B4052B378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9E07D40-99B2-99B9-65AB-158574F8512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CB9A7C-4643-5096-1A9D-B07611AA951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56EDF9-0EB2-0091-DD44-3C8A69CD789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8E8938-ACEC-BFD7-C4AA-95C358DA8BD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5CBBAA-D462-ED45-CE22-61F1D871FF0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28F681D-2D55-C5F6-8333-BC32E715B3A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2" name="tieng-chuong-reo-het-gio-www_tiengdong_com">
            <a:hlinkClick r:id="" action="ppaction://media"/>
            <a:extLst>
              <a:ext uri="{FF2B5EF4-FFF2-40B4-BE49-F238E27FC236}">
                <a16:creationId xmlns:a16="http://schemas.microsoft.com/office/drawing/2014/main" id="{970CDDF0-3A9E-848B-0ACB-C139818A44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08337" y="98706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0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purple pencil case with a cartoon rabbit on it&#10;&#10;Description automatically generated">
            <a:extLst>
              <a:ext uri="{FF2B5EF4-FFF2-40B4-BE49-F238E27FC236}">
                <a16:creationId xmlns:a16="http://schemas.microsoft.com/office/drawing/2014/main" id="{BAC6CABE-3DE4-EA09-C03A-11526FD20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5" y="-43299"/>
            <a:ext cx="3609899" cy="3609899"/>
          </a:xfrm>
          <a:prstGeom prst="rect">
            <a:avLst/>
          </a:prstGeom>
        </p:spPr>
      </p:pic>
      <p:pic>
        <p:nvPicPr>
          <p:cNvPr id="35" name="Picture 34" descr="A pair of pink shoes&#10;&#10;Description automatically generated">
            <a:extLst>
              <a:ext uri="{FF2B5EF4-FFF2-40B4-BE49-F238E27FC236}">
                <a16:creationId xmlns:a16="http://schemas.microsoft.com/office/drawing/2014/main" id="{BD714F2D-0B8E-C67D-CA87-7EB02CF3D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15" y="6979563"/>
            <a:ext cx="3303172" cy="2477378"/>
          </a:xfrm>
          <a:prstGeom prst="rect">
            <a:avLst/>
          </a:prstGeom>
        </p:spPr>
      </p:pic>
      <p:pic>
        <p:nvPicPr>
          <p:cNvPr id="39" name="Picture 38" descr="A purple and white pen&#10;&#10;Description automatically generated">
            <a:extLst>
              <a:ext uri="{FF2B5EF4-FFF2-40B4-BE49-F238E27FC236}">
                <a16:creationId xmlns:a16="http://schemas.microsoft.com/office/drawing/2014/main" id="{44AE3915-C245-0AD5-A568-B66668AD4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26" y="6916863"/>
            <a:ext cx="3236271" cy="3236271"/>
          </a:xfrm>
          <a:prstGeom prst="rect">
            <a:avLst/>
          </a:prstGeom>
        </p:spPr>
      </p:pic>
      <p:pic>
        <p:nvPicPr>
          <p:cNvPr id="41" name="Picture 40" descr="A red towel with white stripes&#10;&#10;Description automatically generated">
            <a:extLst>
              <a:ext uri="{FF2B5EF4-FFF2-40B4-BE49-F238E27FC236}">
                <a16:creationId xmlns:a16="http://schemas.microsoft.com/office/drawing/2014/main" id="{6E5F459C-2A0E-E795-C732-9AE04DF64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600" r="95533">
                        <a14:foregroundMark x1="3600" y1="63133" x2="11267" y2="63733"/>
                        <a14:foregroundMark x1="95533" y1="39000" x2="89067" y2="4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451" y="2399803"/>
            <a:ext cx="3303173" cy="33031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9D2461-26FE-49E2-2856-2B78F16AE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7649" y="5429503"/>
            <a:ext cx="2112109" cy="4649604"/>
          </a:xfrm>
          <a:prstGeom prst="rect">
            <a:avLst/>
          </a:prstGeom>
        </p:spPr>
      </p:pic>
      <p:pic>
        <p:nvPicPr>
          <p:cNvPr id="13" name="Picture 12" descr="A yellow sunglasses with a bee on it&#10;&#10;Description automatically generated">
            <a:extLst>
              <a:ext uri="{FF2B5EF4-FFF2-40B4-BE49-F238E27FC236}">
                <a16:creationId xmlns:a16="http://schemas.microsoft.com/office/drawing/2014/main" id="{DEE781D5-A184-8004-E078-73EE8DB5B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00" r="93500">
                        <a14:foregroundMark x1="6000" y1="40167" x2="6000" y2="40167"/>
                        <a14:foregroundMark x1="93500" y1="46333" x2="93500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04" y="2311812"/>
            <a:ext cx="3225323" cy="3225323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DC34C1DA-E1E4-E759-E8AA-85642245FA99}"/>
              </a:ext>
            </a:extLst>
          </p:cNvPr>
          <p:cNvSpPr txBox="1"/>
          <p:nvPr/>
        </p:nvSpPr>
        <p:spPr>
          <a:xfrm>
            <a:off x="7867040" y="207893"/>
            <a:ext cx="10134601" cy="1516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cá nhân</a:t>
            </a:r>
          </a:p>
        </p:txBody>
      </p:sp>
      <p:pic>
        <p:nvPicPr>
          <p:cNvPr id="4" name="Picture 3" descr="A pair of blue socks with cars on them&#10;&#10;Description automatically generated">
            <a:extLst>
              <a:ext uri="{FF2B5EF4-FFF2-40B4-BE49-F238E27FC236}">
                <a16:creationId xmlns:a16="http://schemas.microsoft.com/office/drawing/2014/main" id="{1A803423-5318-4D3A-6E24-373D202A4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82" y="4836659"/>
            <a:ext cx="3063445" cy="3063445"/>
          </a:xfrm>
          <a:prstGeom prst="rect">
            <a:avLst/>
          </a:prstGeom>
        </p:spPr>
      </p:pic>
      <p:pic>
        <p:nvPicPr>
          <p:cNvPr id="5" name="Picture 4" descr="A colorful hat with stripes&#10;&#10;Description automatically generated">
            <a:extLst>
              <a:ext uri="{FF2B5EF4-FFF2-40B4-BE49-F238E27FC236}">
                <a16:creationId xmlns:a16="http://schemas.microsoft.com/office/drawing/2014/main" id="{F8A21583-3B0E-C706-3933-672BD81371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219" y="1935979"/>
            <a:ext cx="2900680" cy="2900680"/>
          </a:xfrm>
          <a:prstGeom prst="rect">
            <a:avLst/>
          </a:prstGeom>
        </p:spPr>
      </p:pic>
      <p:pic>
        <p:nvPicPr>
          <p:cNvPr id="6" name="Picture 5" descr="A stuffed bear wearing a sweater&#10;&#10;Description automatically generated">
            <a:extLst>
              <a:ext uri="{FF2B5EF4-FFF2-40B4-BE49-F238E27FC236}">
                <a16:creationId xmlns:a16="http://schemas.microsoft.com/office/drawing/2014/main" id="{4FEF5E91-E5EB-FC43-6130-599006E62A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833" l="10000" r="90000">
                        <a14:foregroundMark x1="42500" y1="90833" x2="42500" y2="90833"/>
                        <a14:foregroundMark x1="62292" y1="90833" x2="62292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4713801"/>
            <a:ext cx="3314368" cy="3609899"/>
          </a:xfrm>
          <a:prstGeom prst="rect">
            <a:avLst/>
          </a:prstGeom>
        </p:spPr>
      </p:pic>
      <p:pic>
        <p:nvPicPr>
          <p:cNvPr id="7" name="Picture 6" descr="A pink backpack with a cartoon character on it&#10;&#10;Description automatically generated">
            <a:extLst>
              <a:ext uri="{FF2B5EF4-FFF2-40B4-BE49-F238E27FC236}">
                <a16:creationId xmlns:a16="http://schemas.microsoft.com/office/drawing/2014/main" id="{CA2072A8-F046-6EA3-EDC1-FFC6F7785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75" b="94000" l="10000" r="90000">
                        <a14:foregroundMark x1="43125" y1="7125" x2="43125" y2="7125"/>
                        <a14:foregroundMark x1="51500" y1="7125" x2="51500" y2="7125"/>
                        <a14:foregroundMark x1="52250" y1="3375" x2="52250" y2="3375"/>
                        <a14:foregroundMark x1="48125" y1="39125" x2="48125" y2="39125"/>
                        <a14:foregroundMark x1="43750" y1="90375" x2="43750" y2="90375"/>
                        <a14:foregroundMark x1="44875" y1="94000" x2="44875" y2="94000"/>
                        <a14:foregroundMark x1="32875" y1="94000" x2="32875" y2="94000"/>
                        <a14:foregroundMark x1="28875" y1="94000" x2="28875" y2="94000"/>
                        <a14:foregroundMark x1="25375" y1="93000" x2="25375" y2="93000"/>
                        <a14:foregroundMark x1="23750" y1="92375" x2="23750" y2="9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7" y="2399803"/>
            <a:ext cx="4891707" cy="4891707"/>
          </a:xfrm>
          <a:prstGeom prst="rect">
            <a:avLst/>
          </a:prstGeom>
        </p:spPr>
      </p:pic>
      <p:pic>
        <p:nvPicPr>
          <p:cNvPr id="8" name="Picture 7" descr="A blue and yellow toy airplane&#10;&#10;Description automatically generated">
            <a:extLst>
              <a:ext uri="{FF2B5EF4-FFF2-40B4-BE49-F238E27FC236}">
                <a16:creationId xmlns:a16="http://schemas.microsoft.com/office/drawing/2014/main" id="{20289354-C7B7-2895-DFEC-64C74910DF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78" b="91266" l="5467" r="91200">
                        <a14:foregroundMark x1="32667" y1="8734" x2="32667" y2="8734"/>
                        <a14:foregroundMark x1="5733" y1="58289" x2="5733" y2="58289"/>
                        <a14:foregroundMark x1="91333" y1="42246" x2="91333" y2="42246"/>
                        <a14:foregroundMark x1="66267" y1="91266" x2="66267" y2="91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1051099"/>
            <a:ext cx="4098712" cy="38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602318">
            <a:off x="-627325" y="2739425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7B1F050F-3CCD-3568-6643-654C1B5C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397" y="333619"/>
            <a:ext cx="15450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  Thứ tư, </a:t>
            </a:r>
            <a:r>
              <a:rPr lang="en-US" altLang="en-US" sz="48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4800" b="1" dirty="0">
                <a:latin typeface="HP001 4 hàng" panose="020B0603050302020204" pitchFamily="34" charset="0"/>
              </a:rPr>
              <a:t> </a:t>
            </a:r>
            <a:r>
              <a:rPr lang="en-US" altLang="en-US" sz="4800" b="1" dirty="0" smtClean="0">
                <a:latin typeface="HP001 4 hàng" panose="020B0603050302020204" pitchFamily="34" charset="0"/>
              </a:rPr>
              <a:t>11 </a:t>
            </a:r>
            <a:r>
              <a:rPr lang="en-US" altLang="en-US" sz="4800" b="1" dirty="0">
                <a:latin typeface="HP001 4 hàng" panose="020B0603050302020204" pitchFamily="34" charset="0"/>
              </a:rPr>
              <a:t>tháng 12 </a:t>
            </a:r>
            <a:r>
              <a:rPr lang="en-US" altLang="en-US" sz="48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4800" b="1" dirty="0">
                <a:latin typeface="HP001 4 hàng" panose="020B0603050302020204" pitchFamily="34" charset="0"/>
              </a:rPr>
              <a:t> </a:t>
            </a:r>
            <a:r>
              <a:rPr lang="en-US" altLang="en-US" sz="4800" b="1" dirty="0" smtClean="0">
                <a:latin typeface="HP001 4 hàng" panose="020B0603050302020204" pitchFamily="34" charset="0"/>
              </a:rPr>
              <a:t>2024 </a:t>
            </a:r>
            <a:endParaRPr lang="en-US" altLang="en-US" sz="4800" b="1" dirty="0">
              <a:latin typeface="HP001 4 hàng" panose="020B0603050302020204" pitchFamily="34" charset="0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7E9E3DD1-1E44-787C-1AED-B22B15F0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220" y="1226827"/>
            <a:ext cx="25317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</a:t>
            </a:r>
            <a:r>
              <a:rPr lang="en-US" altLang="en-US" sz="48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A75DA4F4-F3F3-0ADA-187A-F0502152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95985"/>
            <a:ext cx="154509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6151" y="-341950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8"/>
                </a:lnTo>
                <a:lnTo>
                  <a:pt x="0" y="389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36765" y="2916508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19400" y="4174276"/>
            <a:ext cx="1301446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Tìm hiểu biểu hiện của việc biết bảo quản đồ dùng cá nhân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052418"/>
            <a:ext cx="1398279" cy="1234581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11 </a:t>
            </a:r>
            <a:r>
              <a:rPr lang="en-US" altLang="en-US" sz="3200" b="1" dirty="0">
                <a:latin typeface="HP001 4 hàng" panose="020B0603050302020204" pitchFamily="34" charset="0"/>
              </a:rPr>
              <a:t>tháng 12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200" b="1">
                <a:latin typeface="HP001 4 hàng" panose="020B0603050302020204" pitchFamily="34" charset="0"/>
              </a:rPr>
              <a:t> </a:t>
            </a:r>
            <a:r>
              <a:rPr lang="en-US" altLang="en-US" sz="3200" b="1" smtClean="0">
                <a:latin typeface="HP001 4 hàng" panose="020B0603050302020204" pitchFamily="34" charset="0"/>
              </a:rPr>
              <a:t>2024 </a:t>
            </a:r>
            <a:endParaRPr lang="en-US" alt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23478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987771-8D9C-74C6-053A-FF26175623B1}"/>
              </a:ext>
            </a:extLst>
          </p:cNvPr>
          <p:cNvGrpSpPr/>
          <p:nvPr/>
        </p:nvGrpSpPr>
        <p:grpSpPr>
          <a:xfrm>
            <a:off x="1447800" y="4188500"/>
            <a:ext cx="16535400" cy="584848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8360D9E-B949-A43A-DD14-657832A11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50322" y="3135488"/>
            <a:ext cx="1613766" cy="11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139F32-9718-5408-26A4-20417DA1C57F}"/>
              </a:ext>
            </a:extLst>
          </p:cNvPr>
          <p:cNvSpPr txBox="1"/>
          <p:nvPr/>
        </p:nvSpPr>
        <p:spPr>
          <a:xfrm flipH="1">
            <a:off x="1912606" y="3310750"/>
            <a:ext cx="1210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- Các bạn trong tranh đã làm gì để bảo quản đồ dùng cá nhân?</a:t>
            </a:r>
          </a:p>
        </p:txBody>
      </p:sp>
    </p:spTree>
    <p:extLst>
      <p:ext uri="{BB962C8B-B14F-4D97-AF65-F5344CB8AC3E}">
        <p14:creationId xmlns:p14="http://schemas.microsoft.com/office/powerpoint/2010/main" val="43602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Thứ tư,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11 </a:t>
            </a:r>
            <a:r>
              <a:rPr lang="en-US" altLang="en-US" sz="3200" b="1" dirty="0">
                <a:latin typeface="HP001 4 hàng" panose="020B0603050302020204" pitchFamily="34" charset="0"/>
              </a:rPr>
              <a:t>tháng 12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dirty="0" smtClean="0">
                <a:latin typeface="HP001 4 hàng" panose="020B0603050302020204" pitchFamily="34" charset="0"/>
              </a:rPr>
              <a:t>2024 </a:t>
            </a:r>
            <a:endParaRPr lang="en-US" alt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2296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4A366-67EB-982E-D066-37BA45AFB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079" y="3363621"/>
            <a:ext cx="8900222" cy="6402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887200" y="4297387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sách vở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đồ dùng học tập</a:t>
            </a:r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cặp sách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807</Words>
  <Application>Microsoft Office PowerPoint</Application>
  <PresentationFormat>Custom</PresentationFormat>
  <Paragraphs>125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HP001 4 hàng</vt:lpstr>
      <vt:lpstr>Times New Roman</vt:lpstr>
      <vt:lpstr>Wingdings 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Orange Playful Illustration Word Puzzle Game Presentation</dc:title>
  <cp:lastModifiedBy>W10.TQC</cp:lastModifiedBy>
  <cp:revision>26</cp:revision>
  <dcterms:created xsi:type="dcterms:W3CDTF">2006-08-16T00:00:00Z</dcterms:created>
  <dcterms:modified xsi:type="dcterms:W3CDTF">2024-12-20T07:27:38Z</dcterms:modified>
  <dc:identifier>DAF2rbjPgUk</dc:identifier>
</cp:coreProperties>
</file>