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1"/>
  </p:notesMasterIdLst>
  <p:sldIdLst>
    <p:sldId id="297" r:id="rId2"/>
    <p:sldId id="256" r:id="rId3"/>
    <p:sldId id="298" r:id="rId4"/>
    <p:sldId id="281" r:id="rId5"/>
    <p:sldId id="282" r:id="rId6"/>
    <p:sldId id="261" r:id="rId7"/>
    <p:sldId id="283" r:id="rId8"/>
    <p:sldId id="284" r:id="rId9"/>
    <p:sldId id="286" r:id="rId10"/>
    <p:sldId id="285" r:id="rId11"/>
    <p:sldId id="287" r:id="rId12"/>
    <p:sldId id="288" r:id="rId13"/>
    <p:sldId id="289" r:id="rId14"/>
    <p:sldId id="290" r:id="rId15"/>
    <p:sldId id="291" r:id="rId16"/>
    <p:sldId id="293" r:id="rId17"/>
    <p:sldId id="296" r:id="rId18"/>
    <p:sldId id="29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 PRO" initials="A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6BD71-7F90-4C47-B8B9-1353288AD700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3D2B2-7096-4304-835A-7DBAFF7C3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3D2B2-7096-4304-835A-7DBAFF7C334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9997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8B020E8-A08E-4117-AB5D-3CFD89F387B8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3388"/>
            <a:ext cx="92202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21"/>
          <p:cNvSpPr>
            <a:spLocks noChangeArrowheads="1" noChangeShapeType="1" noTextEdit="1"/>
          </p:cNvSpPr>
          <p:nvPr/>
        </p:nvSpPr>
        <p:spPr bwMode="auto">
          <a:xfrm>
            <a:off x="723900" y="576263"/>
            <a:ext cx="7772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Xuân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Yên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2" descr="1600flower_14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19" y="1258094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90513" y="1296988"/>
            <a:ext cx="8545512" cy="1065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963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</a:t>
            </a:r>
            <a:r>
              <a:rPr lang="en-US" sz="48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đức </a:t>
            </a:r>
            <a:r>
              <a:rPr lang="en-US" sz="48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48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2319338" y="4800600"/>
            <a:ext cx="47244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5" name="Rectangle 3"/>
          <p:cNvSpPr txBox="1">
            <a:spLocks noChangeArrowheads="1"/>
          </p:cNvSpPr>
          <p:nvPr/>
        </p:nvSpPr>
        <p:spPr bwMode="auto">
          <a:xfrm>
            <a:off x="353219" y="5784850"/>
            <a:ext cx="84550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-42863"/>
            <a:ext cx="38576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6400800"/>
            <a:ext cx="615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582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6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068" y="5733256"/>
            <a:ext cx="432048" cy="717588"/>
          </a:xfrm>
        </p:spPr>
        <p:txBody>
          <a:bodyPr/>
          <a:lstStyle/>
          <a:p>
            <a:r>
              <a:rPr lang="en-US" sz="2400" dirty="0"/>
              <a:t>5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384587"/>
            <a:ext cx="3240360" cy="2649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5435" y="-15560"/>
            <a:ext cx="8229600" cy="1270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Tìm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hiểu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những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việc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cần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thể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hiện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kính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trọng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thầy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giáo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cô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a.Các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nhỏ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tranh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đang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làm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gì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?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Việc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làm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đó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thể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điều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gì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?</a:t>
            </a:r>
          </a:p>
          <a:p>
            <a:pPr algn="l">
              <a:lnSpc>
                <a:spcPct val="100000"/>
              </a:lnSpc>
            </a:pP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b.Em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cần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làm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gì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để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thể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kính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trọng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thầy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?</a:t>
            </a:r>
            <a:endParaRPr lang="en-US" sz="2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179512" y="260647"/>
            <a:ext cx="700178" cy="71759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2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70006"/>
            <a:ext cx="3405064" cy="2552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3384376" cy="2626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65" y="3933055"/>
            <a:ext cx="3741744" cy="2722907"/>
          </a:xfrm>
          <a:prstGeom prst="rect">
            <a:avLst/>
          </a:prstGeom>
        </p:spPr>
      </p:pic>
      <p:pic>
        <p:nvPicPr>
          <p:cNvPr id="13" name="Content Placeholder 3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15816" y="2420888"/>
            <a:ext cx="3096344" cy="275916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870376" y="6021288"/>
            <a:ext cx="42170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860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40959" cy="4933503"/>
          </a:xfrm>
        </p:spPr>
      </p:pic>
      <p:sp>
        <p:nvSpPr>
          <p:cNvPr id="6" name="TextBox 5"/>
          <p:cNvSpPr txBox="1"/>
          <p:nvPr/>
        </p:nvSpPr>
        <p:spPr>
          <a:xfrm>
            <a:off x="1691680" y="564208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Lễ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phép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hỏi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thầy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cô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68952" cy="4933115"/>
          </a:xfrm>
        </p:spPr>
      </p:pic>
      <p:sp>
        <p:nvSpPr>
          <p:cNvPr id="5" name="TextBox 4"/>
          <p:cNvSpPr txBox="1"/>
          <p:nvPr/>
        </p:nvSpPr>
        <p:spPr>
          <a:xfrm>
            <a:off x="143000" y="5611160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trung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hăng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5576" y="260648"/>
            <a:ext cx="8021169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085184"/>
            <a:ext cx="7988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Tặng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chúc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mừng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thầy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ngày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Việt</a:t>
            </a:r>
            <a:r>
              <a:rPr lang="en-US" sz="2800" b="1" dirty="0">
                <a:solidFill>
                  <a:srgbClr val="FF0000"/>
                </a:solidFill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22538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064896" cy="5256584"/>
          </a:xfrm>
        </p:spPr>
      </p:pic>
      <p:sp>
        <p:nvSpPr>
          <p:cNvPr id="5" name="TextBox 4"/>
          <p:cNvSpPr txBox="1"/>
          <p:nvPr/>
        </p:nvSpPr>
        <p:spPr>
          <a:xfrm>
            <a:off x="2195736" y="5664742"/>
            <a:ext cx="450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Giúp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bê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vở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nặng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5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4968552"/>
          </a:xfrm>
        </p:spPr>
      </p:pic>
      <p:sp>
        <p:nvSpPr>
          <p:cNvPr id="5" name="TextBox 4"/>
          <p:cNvSpPr txBox="1"/>
          <p:nvPr/>
        </p:nvSpPr>
        <p:spPr>
          <a:xfrm>
            <a:off x="1115616" y="558924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Hỏi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thầy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chưa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912" y="332656"/>
            <a:ext cx="8229600" cy="1600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giữa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9" y="270892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772816"/>
            <a:ext cx="8604992" cy="4968552"/>
          </a:xfrm>
          <a:prstGeom prst="rect">
            <a:avLst/>
          </a:prstGeom>
        </p:spPr>
      </p:pic>
      <p:pic>
        <p:nvPicPr>
          <p:cNvPr id="7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25" y="2387891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197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6962" y="2276872"/>
            <a:ext cx="8280920" cy="39472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động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vi-VN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/>
              </a:rPr>
              <a:t>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Nếu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/>
              </a:rPr>
              <a:t></a:t>
            </a:r>
            <a:r>
              <a:rPr lang="vi-VN" sz="2800" dirty="0">
                <a:solidFill>
                  <a:prstClr val="black"/>
                </a:solidFill>
                <a:latin typeface="Calibri"/>
                <a:sym typeface="Wingdings 2"/>
              </a:rPr>
              <a:t>N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ếu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pPr algn="ctr"/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vi-VN" dirty="0" smtClean="0"/>
              <a:t>: </a:t>
            </a:r>
            <a:r>
              <a:rPr lang="vi-VN" b="1" dirty="0" smtClean="0">
                <a:solidFill>
                  <a:srgbClr val="FF0000"/>
                </a:solidFill>
              </a:rPr>
              <a:t>Bày tỏ thái độ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113555"/>
            <a:ext cx="1080120" cy="1066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717032"/>
            <a:ext cx="1008112" cy="1080119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066821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002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hành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nào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sau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sự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kính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trọng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thầy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cô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 numCol="2"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thầy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trống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Cãi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ý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nghe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giảng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chăm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chỉ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vâng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tâm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thăm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hỏi,giúp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đỡ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thầy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Lễ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thầy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699215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23629"/>
            <a:ext cx="813690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hiện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sự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kính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trọng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với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thầy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giáo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cô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giáo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4715640" y="1944780"/>
            <a:ext cx="4392488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</a:rPr>
              <a:t>Chào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giáo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</a:rPr>
              <a:t>Chú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nghe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giảng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hành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chăm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chỉ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</a:rPr>
              <a:t>Quan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tâm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thăm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giúp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đỡ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</a:rPr>
              <a:t>Lễ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phép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Box 5"/>
          <p:cNvSpPr txBox="1"/>
          <p:nvPr/>
        </p:nvSpPr>
        <p:spPr>
          <a:xfrm>
            <a:off x="179512" y="1772816"/>
            <a:ext cx="47880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Không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chào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hỏi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Nói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trống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không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Cãi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lời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Không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vâng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lời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Không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học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làm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tập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Nói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chuyện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giờ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học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1259632" y="980728"/>
            <a:ext cx="1049917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012160" y="980728"/>
            <a:ext cx="1101790" cy="87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02388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 build="p"/>
          <p:bldP spid="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 build="p"/>
          <p:bldP spid="6" grpId="0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316008" cy="25513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Chủ</a:t>
            </a:r>
            <a:r>
              <a:rPr lang="en-US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đề</a:t>
            </a:r>
            <a:r>
              <a:rPr lang="en-US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KÍNH TRỌNG THẦY GIÁO, CÔ GIÁO VÀ YÊU QUÝ BẠN BÈ</a:t>
            </a:r>
            <a:r>
              <a:rPr lang="vi-V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vi-V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200" b="1" u="sng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3</a:t>
            </a:r>
            <a:r>
              <a:rPr lang="en-US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KÍNH TRỌNG THẦY GIÁO, CÔ GIÁO </a:t>
            </a:r>
            <a:endParaRPr lang="en-US" sz="32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1080120" cy="12485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0" y="2667992"/>
            <a:ext cx="9001000" cy="41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-121920" y="-1"/>
            <a:ext cx="9144000" cy="6775269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295400" y="1200151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Thứ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4 </a:t>
            </a:r>
            <a:r>
              <a:rPr lang="en-US" altLang="en-US" sz="1800" b="1" dirty="0" err="1" smtClean="0"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  16 </a:t>
            </a:r>
            <a:r>
              <a:rPr lang="en-US" altLang="en-US" sz="1800" b="1" dirty="0" err="1" smtClean="0"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 10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2024</a:t>
            </a:r>
          </a:p>
          <a:p>
            <a:pPr algn="ctr" eaLnBrk="1" hangingPunct="1"/>
            <a:r>
              <a:rPr lang="en-US" altLang="en-US" sz="1800" b="1" u="sng" smtClean="0">
                <a:latin typeface="Times New Roman" pitchFamily="18" charset="0"/>
                <a:cs typeface="Arial" charset="0"/>
              </a:rPr>
              <a:t>ĐẠO ĐỨC</a:t>
            </a:r>
            <a:endParaRPr lang="en-US" altLang="en-US" sz="1800" b="1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1143000" y="23431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3077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" y="6231042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0932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04343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229600" cy="1600200"/>
          </a:xfrm>
        </p:spPr>
        <p:txBody>
          <a:bodyPr/>
          <a:lstStyle/>
          <a:p>
            <a:r>
              <a:rPr lang="en-US" sz="9600" dirty="0" smtClean="0"/>
              <a:t>K</a:t>
            </a:r>
            <a:r>
              <a:rPr lang="vi-VN" sz="9600" dirty="0" smtClean="0"/>
              <a:t>hám Phá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60848"/>
            <a:ext cx="7355160" cy="2376263"/>
          </a:xfrm>
        </p:spPr>
        <p:txBody>
          <a:bodyPr/>
          <a:lstStyle/>
          <a:p>
            <a:pPr marL="0" indent="0">
              <a:buNone/>
            </a:pPr>
            <a:r>
              <a:rPr lang="vi-VN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Hoạt động 2:</a:t>
            </a:r>
            <a:endParaRPr lang="en-US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5" y="116632"/>
            <a:ext cx="9144000" cy="6741368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35" y="3861048"/>
            <a:ext cx="8874189" cy="28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9802" y="188640"/>
            <a:ext cx="8140631" cy="732161"/>
            <a:chOff x="553145" y="2079533"/>
            <a:chExt cx="6311043" cy="73216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53145" y="2094101"/>
              <a:ext cx="542815" cy="7175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+mj-lt"/>
                </a:rPr>
                <a:t>1</a:t>
              </a:r>
              <a:endParaRPr lang="vi-VN" sz="3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079533"/>
              <a:ext cx="5768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id="{BB7D67E0-087D-48D8-9C5B-ACE53AFE75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Nêu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việc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thầy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tranh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291264" cy="2592288"/>
          </a:xfrm>
          <a:prstGeom prst="rect">
            <a:avLst/>
          </a:prstGeom>
        </p:spPr>
      </p:pic>
      <p:pic>
        <p:nvPicPr>
          <p:cNvPr id="11" name="Content Placeholder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1" t="5075" r="2269"/>
          <a:stretch/>
        </p:blipFill>
        <p:spPr>
          <a:xfrm>
            <a:off x="625406" y="4077072"/>
            <a:ext cx="82296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1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43729" cy="59766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6237312"/>
            <a:ext cx="848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3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55650" y="5516563"/>
            <a:ext cx="82296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dạy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chúng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múa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hát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064896" cy="5400600"/>
          </a:xfrm>
        </p:spPr>
      </p:pic>
    </p:spTree>
    <p:extLst>
      <p:ext uri="{BB962C8B-B14F-4D97-AF65-F5344CB8AC3E}">
        <p14:creationId xmlns:p14="http://schemas.microsoft.com/office/powerpoint/2010/main" val="31607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DA78F1DF-651E-4F52-9D02-94B28363A0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108" y="5002648"/>
            <a:ext cx="8229600" cy="123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Thầy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8136904" cy="4896544"/>
          </a:xfrm>
        </p:spPr>
      </p:pic>
    </p:spTree>
    <p:extLst>
      <p:ext uri="{BB962C8B-B14F-4D97-AF65-F5344CB8AC3E}">
        <p14:creationId xmlns:p14="http://schemas.microsoft.com/office/powerpoint/2010/main" val="30589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311897"/>
          </a:xfrm>
        </p:spPr>
        <p:txBody>
          <a:bodyPr/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Những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việc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làm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của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thầy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giáo</a:t>
            </a:r>
            <a:r>
              <a:rPr lang="en-US" sz="4400" dirty="0" smtClean="0">
                <a:solidFill>
                  <a:srgbClr val="FF0000"/>
                </a:solidFill>
              </a:rPr>
              <a:t>,  </a:t>
            </a:r>
            <a:r>
              <a:rPr lang="en-US" sz="4400" dirty="0" err="1" smtClean="0">
                <a:solidFill>
                  <a:srgbClr val="FF0000"/>
                </a:solidFill>
              </a:rPr>
              <a:t>cô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giáo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đem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lại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điều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gì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cho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em</a:t>
            </a:r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2192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Thầy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giáo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giáo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dạy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viết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thức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cuộc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sống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thăm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chúng</a:t>
            </a:r>
            <a:r>
              <a:rPr lang="en-US" sz="2800" b="1" dirty="0" smtClean="0">
                <a:solidFill>
                  <a:srgbClr val="002060"/>
                </a:solidFill>
              </a:rPr>
              <a:t> ta.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412</Words>
  <Application>Microsoft Office PowerPoint</Application>
  <PresentationFormat>On-screen Show (4:3)</PresentationFormat>
  <Paragraphs>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Palatino Linotype</vt:lpstr>
      <vt:lpstr>Tahoma</vt:lpstr>
      <vt:lpstr>Times New Roman</vt:lpstr>
      <vt:lpstr>Wingdings 2</vt:lpstr>
      <vt:lpstr>Executive</vt:lpstr>
      <vt:lpstr>PowerPoint Presentation</vt:lpstr>
      <vt:lpstr>Chủ đề 2: KÍNH TRỌNG THẦY GIÁO, CÔ GIÁO VÀ YÊU QUÝ BẠN BÈ  BÀI 3: KÍNH TRỌNG THẦY GIÁO, CÔ GIÁO </vt:lpstr>
      <vt:lpstr>PowerPoint Presentation</vt:lpstr>
      <vt:lpstr>Khám Phá</vt:lpstr>
      <vt:lpstr>Nêu việc làm của các thầy cô trong bức tranh</vt:lpstr>
      <vt:lpstr>PowerPoint Presentation</vt:lpstr>
      <vt:lpstr>Cô dạy chúng em tập múa, hát</vt:lpstr>
      <vt:lpstr>Thầy giáo giảng bài cho học sinh</vt:lpstr>
      <vt:lpstr>Những việc làm của thầy giáo,  cô giáo đem lại điều gì cho em?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giữa giờ </vt:lpstr>
      <vt:lpstr>Trò chơi : Bày tỏ thái độ</vt:lpstr>
      <vt:lpstr>Những hành động nào sau đây thể hiện sự kính trọng với thầy giáo, cô giáo?</vt:lpstr>
      <vt:lpstr>Thể hiện sự kính trọng với thầy giáo, cô giáo.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KÍNH TRỌNG THẦY GIÁO, CÔ GIÁO</dc:title>
  <dc:creator>ACER PRO</dc:creator>
  <cp:lastModifiedBy>W10.TQC</cp:lastModifiedBy>
  <cp:revision>52</cp:revision>
  <dcterms:created xsi:type="dcterms:W3CDTF">2021-10-21T06:56:42Z</dcterms:created>
  <dcterms:modified xsi:type="dcterms:W3CDTF">2024-10-22T16:43:33Z</dcterms:modified>
</cp:coreProperties>
</file>