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94" r:id="rId3"/>
    <p:sldId id="337" r:id="rId4"/>
    <p:sldId id="338" r:id="rId5"/>
    <p:sldId id="339" r:id="rId6"/>
    <p:sldId id="340" r:id="rId7"/>
    <p:sldId id="341" r:id="rId8"/>
    <p:sldId id="342" r:id="rId9"/>
    <p:sldId id="296" r:id="rId10"/>
    <p:sldId id="318" r:id="rId11"/>
    <p:sldId id="343" r:id="rId12"/>
    <p:sldId id="344" r:id="rId13"/>
    <p:sldId id="345" r:id="rId14"/>
    <p:sldId id="346" r:id="rId15"/>
    <p:sldId id="298" r:id="rId16"/>
    <p:sldId id="258" r:id="rId17"/>
    <p:sldId id="324"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38"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498A-54D0-4130-AE7E-44C34F594245}"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6FEF-6FA1-49FB-90DE-8E89BABC19F9}" type="slidenum">
              <a:rPr lang="en-US" smtClean="0"/>
              <a:t>‹#›</a:t>
            </a:fld>
            <a:endParaRPr lang="en-US"/>
          </a:p>
        </p:txBody>
      </p:sp>
    </p:spTree>
    <p:extLst>
      <p:ext uri="{BB962C8B-B14F-4D97-AF65-F5344CB8AC3E}">
        <p14:creationId xmlns:p14="http://schemas.microsoft.com/office/powerpoint/2010/main" val="32654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982fdd2aa0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982fdd2aa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con </a:t>
            </a:r>
            <a:r>
              <a:rPr lang="en-US" dirty="0" err="1"/>
              <a:t>muỗi</a:t>
            </a:r>
            <a:r>
              <a:rPr lang="en-US" dirty="0"/>
              <a:t> </a:t>
            </a:r>
            <a:r>
              <a:rPr lang="en-US" dirty="0" err="1"/>
              <a:t>góc</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1C0F6FEF-6FA1-49FB-90DE-8E89BABC19F9}" type="slidenum">
              <a:rPr lang="en-US" smtClean="0"/>
              <a:t>5</a:t>
            </a:fld>
            <a:endParaRPr lang="en-US"/>
          </a:p>
        </p:txBody>
      </p:sp>
    </p:spTree>
    <p:extLst>
      <p:ext uri="{BB962C8B-B14F-4D97-AF65-F5344CB8AC3E}">
        <p14:creationId xmlns:p14="http://schemas.microsoft.com/office/powerpoint/2010/main" val="308996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7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32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61993" y="-2410387"/>
            <a:ext cx="13975095" cy="13067979"/>
            <a:chOff x="-796495" y="-1807790"/>
            <a:chExt cx="10481321" cy="9800984"/>
          </a:xfrm>
        </p:grpSpPr>
        <p:sp>
          <p:nvSpPr>
            <p:cNvPr id="10" name="Google Shape;10;p2"/>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2552600" y="1928375"/>
            <a:ext cx="7239200" cy="3487521"/>
            <a:chOff x="1857300" y="1352550"/>
            <a:chExt cx="5429400" cy="2743200"/>
          </a:xfrm>
        </p:grpSpPr>
        <p:cxnSp>
          <p:nvCxnSpPr>
            <p:cNvPr id="16" name="Google Shape;16;p2"/>
            <p:cNvCxnSpPr/>
            <p:nvPr/>
          </p:nvCxnSpPr>
          <p:spPr>
            <a:xfrm>
              <a:off x="1857300" y="1352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7" name="Google Shape;17;p2"/>
            <p:cNvCxnSpPr/>
            <p:nvPr/>
          </p:nvCxnSpPr>
          <p:spPr>
            <a:xfrm>
              <a:off x="1857300" y="1657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8" name="Google Shape;18;p2"/>
            <p:cNvCxnSpPr/>
            <p:nvPr/>
          </p:nvCxnSpPr>
          <p:spPr>
            <a:xfrm>
              <a:off x="1857300" y="1962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9" name="Google Shape;19;p2"/>
            <p:cNvCxnSpPr/>
            <p:nvPr/>
          </p:nvCxnSpPr>
          <p:spPr>
            <a:xfrm>
              <a:off x="1857300" y="2266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0" name="Google Shape;20;p2"/>
            <p:cNvCxnSpPr/>
            <p:nvPr/>
          </p:nvCxnSpPr>
          <p:spPr>
            <a:xfrm>
              <a:off x="1857300" y="25717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1" name="Google Shape;21;p2"/>
            <p:cNvCxnSpPr/>
            <p:nvPr/>
          </p:nvCxnSpPr>
          <p:spPr>
            <a:xfrm>
              <a:off x="1857300" y="2876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2" name="Google Shape;22;p2"/>
            <p:cNvCxnSpPr/>
            <p:nvPr/>
          </p:nvCxnSpPr>
          <p:spPr>
            <a:xfrm>
              <a:off x="1857300" y="3181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3" name="Google Shape;23;p2"/>
            <p:cNvCxnSpPr/>
            <p:nvPr/>
          </p:nvCxnSpPr>
          <p:spPr>
            <a:xfrm>
              <a:off x="1857300" y="3486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4" name="Google Shape;24;p2"/>
            <p:cNvCxnSpPr/>
            <p:nvPr/>
          </p:nvCxnSpPr>
          <p:spPr>
            <a:xfrm>
              <a:off x="1857300" y="3790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5" name="Google Shape;25;p2"/>
            <p:cNvCxnSpPr/>
            <p:nvPr/>
          </p:nvCxnSpPr>
          <p:spPr>
            <a:xfrm>
              <a:off x="1857300" y="4095750"/>
              <a:ext cx="5429400" cy="0"/>
            </a:xfrm>
            <a:prstGeom prst="straightConnector1">
              <a:avLst/>
            </a:prstGeom>
            <a:noFill/>
            <a:ln w="9525" cap="flat" cmpd="sng">
              <a:solidFill>
                <a:srgbClr val="999999"/>
              </a:solidFill>
              <a:prstDash val="solid"/>
              <a:round/>
              <a:headEnd type="none" w="med" len="med"/>
              <a:tailEnd type="none" w="med" len="med"/>
            </a:ln>
          </p:spPr>
        </p:cxnSp>
      </p:grpSp>
      <p:sp>
        <p:nvSpPr>
          <p:cNvPr id="26" name="Google Shape;26;p2"/>
          <p:cNvSpPr/>
          <p:nvPr/>
        </p:nvSpPr>
        <p:spPr>
          <a:xfrm>
            <a:off x="1828800" y="1221367"/>
            <a:ext cx="8712000" cy="4696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2"/>
          <p:cNvGrpSpPr/>
          <p:nvPr/>
        </p:nvGrpSpPr>
        <p:grpSpPr>
          <a:xfrm>
            <a:off x="2565200" y="1944167"/>
            <a:ext cx="7239200" cy="3251200"/>
            <a:chOff x="1857300" y="1657350"/>
            <a:chExt cx="5429400" cy="2438400"/>
          </a:xfrm>
        </p:grpSpPr>
        <p:cxnSp>
          <p:nvCxnSpPr>
            <p:cNvPr id="28" name="Google Shape;28;p2"/>
            <p:cNvCxnSpPr/>
            <p:nvPr/>
          </p:nvCxnSpPr>
          <p:spPr>
            <a:xfrm>
              <a:off x="1857300" y="1657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1857300" y="1962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1857300" y="2266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1857300" y="25717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1857300" y="28765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1857300" y="3181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1857300" y="3486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1857300" y="3790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1857300" y="4095750"/>
              <a:ext cx="5429400" cy="0"/>
            </a:xfrm>
            <a:prstGeom prst="straightConnector1">
              <a:avLst/>
            </a:prstGeom>
            <a:noFill/>
            <a:ln w="9525" cap="flat" cmpd="sng">
              <a:solidFill>
                <a:schemeClr val="lt2"/>
              </a:solidFill>
              <a:prstDash val="solid"/>
              <a:round/>
              <a:headEnd type="none" w="med" len="med"/>
              <a:tailEnd type="none" w="med" len="med"/>
            </a:ln>
          </p:spPr>
        </p:cxnSp>
      </p:grpSp>
      <p:sp>
        <p:nvSpPr>
          <p:cNvPr id="37" name="Google Shape;37;p2"/>
          <p:cNvSpPr txBox="1">
            <a:spLocks noGrp="1"/>
          </p:cNvSpPr>
          <p:nvPr>
            <p:ph type="ctrTitle"/>
          </p:nvPr>
        </p:nvSpPr>
        <p:spPr>
          <a:xfrm>
            <a:off x="415600" y="2463800"/>
            <a:ext cx="11360800" cy="1392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33">
                <a:solidFill>
                  <a:schemeClr val="accent1"/>
                </a:solidFill>
                <a:latin typeface="Handlee"/>
                <a:ea typeface="Handlee"/>
                <a:cs typeface="Handlee"/>
                <a:sym typeface="Handle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415600" y="3905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Baloo 2"/>
                <a:ea typeface="Baloo 2"/>
                <a:cs typeface="Baloo 2"/>
                <a:sym typeface="Baloo 2"/>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0996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82" name="Google Shape;82;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3" name="Google Shape;83;p7"/>
          <p:cNvSpPr/>
          <p:nvPr/>
        </p:nvSpPr>
        <p:spPr>
          <a:xfrm>
            <a:off x="3586553" y="4586273"/>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769542" y="573449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6837850" y="-2410387"/>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745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3"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091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3"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51218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1"/>
        <p:cNvGrpSpPr/>
        <p:nvPr/>
      </p:nvGrpSpPr>
      <p:grpSpPr>
        <a:xfrm>
          <a:off x="0" y="0"/>
          <a:ext cx="0" cy="0"/>
          <a:chOff x="0" y="0"/>
          <a:chExt cx="0" cy="0"/>
        </a:xfrm>
      </p:grpSpPr>
      <p:sp>
        <p:nvSpPr>
          <p:cNvPr id="142" name="Google Shape;142;p15"/>
          <p:cNvSpPr/>
          <p:nvPr/>
        </p:nvSpPr>
        <p:spPr>
          <a:xfrm rot="10800000" flipH="1">
            <a:off x="4196158" y="5770610"/>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txBox="1">
            <a:spLocks noGrp="1"/>
          </p:cNvSpPr>
          <p:nvPr>
            <p:ph type="title"/>
          </p:nvPr>
        </p:nvSpPr>
        <p:spPr>
          <a:xfrm>
            <a:off x="950967" y="759067"/>
            <a:ext cx="10277600" cy="6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b="1"/>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144" name="Google Shape;144;p15"/>
          <p:cNvSpPr/>
          <p:nvPr/>
        </p:nvSpPr>
        <p:spPr>
          <a:xfrm rot="10800000" flipH="1">
            <a:off x="55607" y="4356256"/>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10800000" flipH="1">
            <a:off x="8285553" y="-2431609"/>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00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2"/>
          <p:cNvSpPr/>
          <p:nvPr/>
        </p:nvSpPr>
        <p:spPr>
          <a:xfrm rot="10800000" flipH="1">
            <a:off x="3586553"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2"/>
          <p:cNvSpPr/>
          <p:nvPr/>
        </p:nvSpPr>
        <p:spPr>
          <a:xfrm rot="10800000" flipH="1">
            <a:off x="3586558"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2"/>
          <p:cNvSpPr/>
          <p:nvPr/>
        </p:nvSpPr>
        <p:spPr>
          <a:xfrm rot="10800000" flipH="1">
            <a:off x="6837850"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907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3"/>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23"/>
          <p:cNvSpPr/>
          <p:nvPr/>
        </p:nvSpPr>
        <p:spPr>
          <a:xfrm rot="10800000">
            <a:off x="6358512"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74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24"/>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24"/>
          <p:cNvSpPr/>
          <p:nvPr/>
        </p:nvSpPr>
        <p:spPr>
          <a:xfrm rot="10800000">
            <a:off x="-1341393"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1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9" y="37043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5"/>
          <p:cNvSpPr/>
          <p:nvPr/>
        </p:nvSpPr>
        <p:spPr>
          <a:xfrm rot="10800000" flipH="1">
            <a:off x="2561561"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5"/>
          <p:cNvSpPr/>
          <p:nvPr/>
        </p:nvSpPr>
        <p:spPr>
          <a:xfrm rot="1398376">
            <a:off x="5656737"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86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324186038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6.wdp"/><Relationship Id="rId26" Type="http://schemas.microsoft.com/office/2007/relationships/hdphoto" Target="../media/hdphoto9.wdp"/><Relationship Id="rId3" Type="http://schemas.microsoft.com/office/2007/relationships/hdphoto" Target="../media/hdphoto1.wdp"/><Relationship Id="rId21" Type="http://schemas.openxmlformats.org/officeDocument/2006/relationships/slide" Target="slide4.xml"/><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4.png"/><Relationship Id="rId25" Type="http://schemas.openxmlformats.org/officeDocument/2006/relationships/image" Target="../media/image17.png"/><Relationship Id="rId2" Type="http://schemas.openxmlformats.org/officeDocument/2006/relationships/image" Target="../media/image5.jpeg"/><Relationship Id="rId16" Type="http://schemas.openxmlformats.org/officeDocument/2006/relationships/image" Target="../media/image13.png"/><Relationship Id="rId20"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0.png"/><Relationship Id="rId24" Type="http://schemas.openxmlformats.org/officeDocument/2006/relationships/slide" Target="slide16.xml"/><Relationship Id="rId5" Type="http://schemas.microsoft.com/office/2007/relationships/hdphoto" Target="../media/hdphoto2.wdp"/><Relationship Id="rId15" Type="http://schemas.microsoft.com/office/2007/relationships/hdphoto" Target="../media/hdphoto5.wdp"/><Relationship Id="rId23" Type="http://schemas.microsoft.com/office/2007/relationships/hdphoto" Target="../media/hdphoto8.wdp"/><Relationship Id="rId28" Type="http://schemas.microsoft.com/office/2007/relationships/hdphoto" Target="../media/hdphoto10.wdp"/><Relationship Id="rId10" Type="http://schemas.openxmlformats.org/officeDocument/2006/relationships/image" Target="../media/image9.png"/><Relationship Id="rId19" Type="http://schemas.openxmlformats.org/officeDocument/2006/relationships/image" Target="../media/image15.png"/><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2.png"/><Relationship Id="rId22" Type="http://schemas.openxmlformats.org/officeDocument/2006/relationships/image" Target="../media/image16.png"/><Relationship Id="rId27"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15.png"/><Relationship Id="rId26" Type="http://schemas.openxmlformats.org/officeDocument/2006/relationships/image" Target="../media/image25.png"/><Relationship Id="rId3" Type="http://schemas.microsoft.com/office/2007/relationships/hdphoto" Target="../media/hdphoto1.wdp"/><Relationship Id="rId21" Type="http://schemas.microsoft.com/office/2007/relationships/hdphoto" Target="../media/hdphoto12.wdp"/><Relationship Id="rId7" Type="http://schemas.openxmlformats.org/officeDocument/2006/relationships/image" Target="../media/image20.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slide" Target="slide5.xml"/><Relationship Id="rId2" Type="http://schemas.openxmlformats.org/officeDocument/2006/relationships/image" Target="../media/image5.jpeg"/><Relationship Id="rId16" Type="http://schemas.openxmlformats.org/officeDocument/2006/relationships/image" Target="../media/image14.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0.png"/><Relationship Id="rId24" Type="http://schemas.openxmlformats.org/officeDocument/2006/relationships/image" Target="../media/image24.png"/><Relationship Id="rId5" Type="http://schemas.microsoft.com/office/2007/relationships/hdphoto" Target="../media/hdphoto11.wdp"/><Relationship Id="rId15" Type="http://schemas.openxmlformats.org/officeDocument/2006/relationships/image" Target="../media/image7.png"/><Relationship Id="rId23" Type="http://schemas.microsoft.com/office/2007/relationships/hdphoto" Target="../media/hdphoto13.wdp"/><Relationship Id="rId10" Type="http://schemas.openxmlformats.org/officeDocument/2006/relationships/image" Target="../media/image21.png"/><Relationship Id="rId19" Type="http://schemas.microsoft.com/office/2007/relationships/hdphoto" Target="../media/hdphoto7.wdp"/><Relationship Id="rId4" Type="http://schemas.openxmlformats.org/officeDocument/2006/relationships/image" Target="../media/image19.png"/><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8.png"/><Relationship Id="rId18" Type="http://schemas.microsoft.com/office/2007/relationships/hdphoto" Target="../media/hdphoto13.wdp"/><Relationship Id="rId3" Type="http://schemas.openxmlformats.org/officeDocument/2006/relationships/audio" Target="../media/audio1.wav"/><Relationship Id="rId21" Type="http://schemas.openxmlformats.org/officeDocument/2006/relationships/slide" Target="slide9.xml"/><Relationship Id="rId7" Type="http://schemas.openxmlformats.org/officeDocument/2006/relationships/image" Target="../media/image27.png"/><Relationship Id="rId12" Type="http://schemas.openxmlformats.org/officeDocument/2006/relationships/image" Target="../media/image7.png"/><Relationship Id="rId17" Type="http://schemas.openxmlformats.org/officeDocument/2006/relationships/image" Target="../media/image23.png"/><Relationship Id="rId25" Type="http://schemas.openxmlformats.org/officeDocument/2006/relationships/image" Target="../media/image35.svg"/><Relationship Id="rId2" Type="http://schemas.openxmlformats.org/officeDocument/2006/relationships/notesSlide" Target="../notesSlides/notesSlide3.xml"/><Relationship Id="rId16" Type="http://schemas.openxmlformats.org/officeDocument/2006/relationships/image" Target="../media/image9.png"/><Relationship Id="rId20" Type="http://schemas.openxmlformats.org/officeDocument/2006/relationships/image" Target="../media/image31.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slide" Target="slide7.xml"/><Relationship Id="rId24" Type="http://schemas.openxmlformats.org/officeDocument/2006/relationships/image" Target="../media/image31.png"/><Relationship Id="rId5" Type="http://schemas.openxmlformats.org/officeDocument/2006/relationships/image" Target="../media/image6.png"/><Relationship Id="rId15" Type="http://schemas.openxmlformats.org/officeDocument/2006/relationships/slide" Target="slide6.xml"/><Relationship Id="rId23"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29.png"/><Relationship Id="rId4" Type="http://schemas.openxmlformats.org/officeDocument/2006/relationships/image" Target="../media/image26.jpeg"/><Relationship Id="rId9" Type="http://schemas.openxmlformats.org/officeDocument/2006/relationships/slide" Target="slide8.xml"/><Relationship Id="rId14" Type="http://schemas.microsoft.com/office/2007/relationships/hdphoto" Target="../media/hdphoto3.wdp"/><Relationship Id="rId22"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6.jpeg"/><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2.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6.jpeg"/><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2.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6.jpeg"/><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2.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2ACEAF98-DF08-6F6E-9A8C-C002BEF08471}"/>
              </a:ext>
            </a:extLst>
          </p:cNvPr>
          <p:cNvPicPr>
            <a:picLocks noChangeAspect="1"/>
          </p:cNvPicPr>
          <p:nvPr/>
        </p:nvPicPr>
        <p:blipFill>
          <a:blip r:embed="rId3"/>
          <a:stretch>
            <a:fillRect/>
          </a:stretch>
        </p:blipFill>
        <p:spPr>
          <a:xfrm>
            <a:off x="5074960" y="1503669"/>
            <a:ext cx="2121592" cy="1286367"/>
          </a:xfrm>
          <a:prstGeom prst="rect">
            <a:avLst/>
          </a:prstGeom>
        </p:spPr>
      </p:pic>
      <p:pic>
        <p:nvPicPr>
          <p:cNvPr id="6" name="Picture 5">
            <a:extLst>
              <a:ext uri="{FF2B5EF4-FFF2-40B4-BE49-F238E27FC236}">
                <a16:creationId xmlns:a16="http://schemas.microsoft.com/office/drawing/2014/main" id="{287DAF00-20EB-C117-9BB3-2FAD4D349EE0}"/>
              </a:ext>
            </a:extLst>
          </p:cNvPr>
          <p:cNvPicPr>
            <a:picLocks noChangeAspect="1"/>
          </p:cNvPicPr>
          <p:nvPr/>
        </p:nvPicPr>
        <p:blipFill>
          <a:blip r:embed="rId4"/>
          <a:stretch>
            <a:fillRect/>
          </a:stretch>
        </p:blipFill>
        <p:spPr>
          <a:xfrm>
            <a:off x="2280646" y="2202784"/>
            <a:ext cx="7352413" cy="2889754"/>
          </a:xfrm>
          <a:prstGeom prst="rect">
            <a:avLst/>
          </a:prstGeom>
        </p:spPr>
      </p:pic>
      <p:pic>
        <p:nvPicPr>
          <p:cNvPr id="8" name="Picture 7">
            <a:extLst>
              <a:ext uri="{FF2B5EF4-FFF2-40B4-BE49-F238E27FC236}">
                <a16:creationId xmlns:a16="http://schemas.microsoft.com/office/drawing/2014/main" id="{E17D3973-A887-7807-3D71-14A31199F664}"/>
              </a:ext>
            </a:extLst>
          </p:cNvPr>
          <p:cNvPicPr>
            <a:picLocks noChangeAspect="1"/>
          </p:cNvPicPr>
          <p:nvPr/>
        </p:nvPicPr>
        <p:blipFill>
          <a:blip r:embed="rId5"/>
          <a:stretch>
            <a:fillRect/>
          </a:stretch>
        </p:blipFill>
        <p:spPr>
          <a:xfrm>
            <a:off x="7275443" y="4500667"/>
            <a:ext cx="2052313" cy="788837"/>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ppt_x"/>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3733"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36" name="TextBox 335"/>
          <p:cNvSpPr txBox="1"/>
          <p:nvPr/>
        </p:nvSpPr>
        <p:spPr>
          <a:xfrm>
            <a:off x="1555963" y="429107"/>
            <a:ext cx="8598829" cy="666786"/>
          </a:xfrm>
          <a:prstGeom prst="rect">
            <a:avLst/>
          </a:prstGeom>
          <a:noFill/>
        </p:spPr>
        <p:txBody>
          <a:bodyPr wrap="none" lIns="91440" tIns="45720" rIns="91440" bIns="45720" rtlCol="0">
            <a:spAutoFit/>
          </a:bodyPr>
          <a:lstStyle/>
          <a:p>
            <a:pPr defTabSz="1219170">
              <a:buClr>
                <a:srgbClr val="000000"/>
              </a:buClr>
            </a:pPr>
            <a:r>
              <a:rPr lang="vi-VN"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Tính giá trị của mỗi hoá đơn dưới đây.</a:t>
            </a:r>
            <a:endParaRPr lang="en-US"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45" name="Group 344"/>
          <p:cNvGrpSpPr/>
          <p:nvPr/>
        </p:nvGrpSpPr>
        <p:grpSpPr>
          <a:xfrm>
            <a:off x="10007407" y="326955"/>
            <a:ext cx="1886109" cy="1151403"/>
            <a:chOff x="2280232" y="2431381"/>
            <a:chExt cx="2172083" cy="1373205"/>
          </a:xfrm>
        </p:grpSpPr>
        <p:pic>
          <p:nvPicPr>
            <p:cNvPr id="346" name="Picture 34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2280232" y="2431381"/>
              <a:ext cx="1168923" cy="1373205"/>
            </a:xfrm>
            <a:prstGeom prst="rect">
              <a:avLst/>
            </a:prstGeom>
          </p:spPr>
        </p:pic>
        <p:pic>
          <p:nvPicPr>
            <p:cNvPr id="347" name="Picture 34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3357722" y="2431381"/>
              <a:ext cx="1094593" cy="1373205"/>
            </a:xfrm>
            <a:prstGeom prst="rect">
              <a:avLst/>
            </a:prstGeom>
          </p:spPr>
        </p:pic>
      </p:grpSp>
      <p:sp>
        <p:nvSpPr>
          <p:cNvPr id="2" name="Oval 1">
            <a:extLst>
              <a:ext uri="{FF2B5EF4-FFF2-40B4-BE49-F238E27FC236}">
                <a16:creationId xmlns:a16="http://schemas.microsoft.com/office/drawing/2014/main" id="{A5F33557-88DD-C232-F92B-9AE8FAA7A89A}"/>
              </a:ext>
            </a:extLst>
          </p:cNvPr>
          <p:cNvSpPr/>
          <p:nvPr/>
        </p:nvSpPr>
        <p:spPr>
          <a:xfrm>
            <a:off x="924911" y="515007"/>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pic>
        <p:nvPicPr>
          <p:cNvPr id="4" name="Picture 3">
            <a:extLst>
              <a:ext uri="{FF2B5EF4-FFF2-40B4-BE49-F238E27FC236}">
                <a16:creationId xmlns:a16="http://schemas.microsoft.com/office/drawing/2014/main" id="{4F25FAF7-A33B-1944-77F1-0E121A248B08}"/>
              </a:ext>
            </a:extLst>
          </p:cNvPr>
          <p:cNvPicPr>
            <a:picLocks noChangeAspect="1"/>
          </p:cNvPicPr>
          <p:nvPr/>
        </p:nvPicPr>
        <p:blipFill>
          <a:blip r:embed="rId4"/>
          <a:stretch>
            <a:fillRect/>
          </a:stretch>
        </p:blipFill>
        <p:spPr>
          <a:xfrm>
            <a:off x="1953282" y="1438603"/>
            <a:ext cx="8620125" cy="3248922"/>
          </a:xfrm>
          <a:prstGeom prst="rect">
            <a:avLst/>
          </a:prstGeom>
        </p:spPr>
      </p:pic>
      <p:sp>
        <p:nvSpPr>
          <p:cNvPr id="5" name="TextBox 4">
            <a:extLst>
              <a:ext uri="{FF2B5EF4-FFF2-40B4-BE49-F238E27FC236}">
                <a16:creationId xmlns:a16="http://schemas.microsoft.com/office/drawing/2014/main" id="{7CB268ED-46A8-F2B1-A910-116A27B2F10B}"/>
              </a:ext>
            </a:extLst>
          </p:cNvPr>
          <p:cNvSpPr txBox="1"/>
          <p:nvPr/>
        </p:nvSpPr>
        <p:spPr>
          <a:xfrm>
            <a:off x="515007" y="4834758"/>
            <a:ext cx="4246179" cy="830997"/>
          </a:xfrm>
          <a:prstGeom prst="rect">
            <a:avLst/>
          </a:prstGeom>
          <a:noFill/>
        </p:spPr>
        <p:txBody>
          <a:bodyPr wrap="square" rtlCol="0">
            <a:spAutoFit/>
          </a:bodyPr>
          <a:lstStyle/>
          <a:p>
            <a:r>
              <a:rPr lang="en-US" sz="2400" b="1" dirty="0">
                <a:solidFill>
                  <a:srgbClr val="FF0000"/>
                </a:solidFill>
                <a:effectLst/>
                <a:latin typeface="Cambria" panose="02040503050406030204" pitchFamily="18" charset="0"/>
                <a:ea typeface="Cambria" panose="02040503050406030204" pitchFamily="18" charset="0"/>
              </a:rPr>
              <a:t>12 000 + 39 000 + 124 000 </a:t>
            </a:r>
          </a:p>
          <a:p>
            <a:r>
              <a:rPr lang="en-US" sz="2400" b="1" dirty="0">
                <a:solidFill>
                  <a:srgbClr val="FF0000"/>
                </a:solidFill>
                <a:effectLst/>
                <a:latin typeface="Cambria" panose="02040503050406030204" pitchFamily="18" charset="0"/>
                <a:ea typeface="Cambria" panose="02040503050406030204" pitchFamily="18" charset="0"/>
              </a:rPr>
              <a:t>= 175 000</a:t>
            </a:r>
          </a:p>
        </p:txBody>
      </p:sp>
      <p:sp>
        <p:nvSpPr>
          <p:cNvPr id="6" name="TextBox 5">
            <a:extLst>
              <a:ext uri="{FF2B5EF4-FFF2-40B4-BE49-F238E27FC236}">
                <a16:creationId xmlns:a16="http://schemas.microsoft.com/office/drawing/2014/main" id="{00AD973E-FE63-4543-5BBC-874B8BCD36FC}"/>
              </a:ext>
            </a:extLst>
          </p:cNvPr>
          <p:cNvSpPr txBox="1"/>
          <p:nvPr/>
        </p:nvSpPr>
        <p:spPr>
          <a:xfrm>
            <a:off x="4761187" y="4824248"/>
            <a:ext cx="4246179"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72 000 + 43 000 + 452 500 </a:t>
            </a:r>
          </a:p>
          <a:p>
            <a:r>
              <a:rPr lang="en-US" sz="2400" b="1" dirty="0">
                <a:solidFill>
                  <a:srgbClr val="FF0000"/>
                </a:solidFill>
                <a:latin typeface="Cambria" panose="02040503050406030204" pitchFamily="18" charset="0"/>
                <a:ea typeface="Cambria" panose="02040503050406030204" pitchFamily="18" charset="0"/>
              </a:rPr>
              <a:t>= 567 500</a:t>
            </a:r>
            <a:endParaRPr lang="en-US" sz="24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68811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up)">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up)">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up)">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29107"/>
            <a:ext cx="10107765" cy="1569660"/>
          </a:xfrm>
          <a:prstGeom prst="rect">
            <a:avLst/>
          </a:prstGeom>
          <a:noFill/>
        </p:spPr>
        <p:txBody>
          <a:bodyPr wrap="square" lIns="91440" tIns="45720" rIns="91440" bIns="45720" rtlCol="0">
            <a:spAutoFit/>
          </a:bodyPr>
          <a:lstStyle/>
          <a:p>
            <a:pPr lvl="0"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Mai và Mi cùng nhau gấp được 154 con hạc giấy. Mai gấp nhiều hơn Mi 12 con hạc giấy. Hỏi mỗi bạn gấp được bao nhiêu con hạc giấy?</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 name="TextBox 2">
            <a:extLst>
              <a:ext uri="{FF2B5EF4-FFF2-40B4-BE49-F238E27FC236}">
                <a16:creationId xmlns:a16="http://schemas.microsoft.com/office/drawing/2014/main" id="{D581D054-9CDE-20D5-F846-CEBA1C2F0416}"/>
              </a:ext>
            </a:extLst>
          </p:cNvPr>
          <p:cNvSpPr txBox="1"/>
          <p:nvPr/>
        </p:nvSpPr>
        <p:spPr>
          <a:xfrm>
            <a:off x="578126" y="3675270"/>
            <a:ext cx="2052512"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Mi</a:t>
            </a:r>
          </a:p>
        </p:txBody>
      </p:sp>
      <p:grpSp>
        <p:nvGrpSpPr>
          <p:cNvPr id="7" name="Group 6">
            <a:extLst>
              <a:ext uri="{FF2B5EF4-FFF2-40B4-BE49-F238E27FC236}">
                <a16:creationId xmlns:a16="http://schemas.microsoft.com/office/drawing/2014/main" id="{C3B7B369-7740-0C7A-B3BA-2FA1CB1BBFEC}"/>
              </a:ext>
            </a:extLst>
          </p:cNvPr>
          <p:cNvGrpSpPr/>
          <p:nvPr/>
        </p:nvGrpSpPr>
        <p:grpSpPr>
          <a:xfrm>
            <a:off x="2521526" y="3915888"/>
            <a:ext cx="1895175" cy="399872"/>
            <a:chOff x="3276600" y="3124200"/>
            <a:chExt cx="3505200" cy="399872"/>
          </a:xfrm>
        </p:grpSpPr>
        <p:cxnSp>
          <p:nvCxnSpPr>
            <p:cNvPr id="8" name="Straight Connector 7">
              <a:extLst>
                <a:ext uri="{FF2B5EF4-FFF2-40B4-BE49-F238E27FC236}">
                  <a16:creationId xmlns:a16="http://schemas.microsoft.com/office/drawing/2014/main" id="{E9054EA6-01D3-C3E5-DA04-0FC003BF73D4}"/>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9" name="Straight Connector 8">
              <a:extLst>
                <a:ext uri="{FF2B5EF4-FFF2-40B4-BE49-F238E27FC236}">
                  <a16:creationId xmlns:a16="http://schemas.microsoft.com/office/drawing/2014/main" id="{848B31BD-F7B1-848C-FA9D-EB0BE0C8A3A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0" name="Straight Connector 9">
              <a:extLst>
                <a:ext uri="{FF2B5EF4-FFF2-40B4-BE49-F238E27FC236}">
                  <a16:creationId xmlns:a16="http://schemas.microsoft.com/office/drawing/2014/main" id="{F2A64CBD-F458-82C2-FCF2-79B0D42686AD}"/>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1" name="Right Brace 10">
            <a:extLst>
              <a:ext uri="{FF2B5EF4-FFF2-40B4-BE49-F238E27FC236}">
                <a16:creationId xmlns:a16="http://schemas.microsoft.com/office/drawing/2014/main" id="{870254D8-FA24-B3E1-BF9C-A57A85260DC2}"/>
              </a:ext>
            </a:extLst>
          </p:cNvPr>
          <p:cNvSpPr/>
          <p:nvPr/>
        </p:nvSpPr>
        <p:spPr>
          <a:xfrm>
            <a:off x="8512713" y="35651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13" name="TextBox 12">
            <a:extLst>
              <a:ext uri="{FF2B5EF4-FFF2-40B4-BE49-F238E27FC236}">
                <a16:creationId xmlns:a16="http://schemas.microsoft.com/office/drawing/2014/main" id="{D03FF646-2EBD-1942-C289-94CACE8CA0B0}"/>
              </a:ext>
            </a:extLst>
          </p:cNvPr>
          <p:cNvSpPr txBox="1"/>
          <p:nvPr/>
        </p:nvSpPr>
        <p:spPr>
          <a:xfrm>
            <a:off x="1055779" y="4819581"/>
            <a:ext cx="1494650"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Mai</a:t>
            </a:r>
          </a:p>
        </p:txBody>
      </p:sp>
      <p:grpSp>
        <p:nvGrpSpPr>
          <p:cNvPr id="14" name="Group 13">
            <a:extLst>
              <a:ext uri="{FF2B5EF4-FFF2-40B4-BE49-F238E27FC236}">
                <a16:creationId xmlns:a16="http://schemas.microsoft.com/office/drawing/2014/main" id="{90FFB0D1-8C3D-D35D-0BCA-09AB6379373A}"/>
              </a:ext>
            </a:extLst>
          </p:cNvPr>
          <p:cNvGrpSpPr/>
          <p:nvPr/>
        </p:nvGrpSpPr>
        <p:grpSpPr>
          <a:xfrm>
            <a:off x="2521525" y="5054237"/>
            <a:ext cx="5890021" cy="399871"/>
            <a:chOff x="3276600" y="3124200"/>
            <a:chExt cx="3505200" cy="399872"/>
          </a:xfrm>
        </p:grpSpPr>
        <p:cxnSp>
          <p:nvCxnSpPr>
            <p:cNvPr id="15" name="Straight Connector 14">
              <a:extLst>
                <a:ext uri="{FF2B5EF4-FFF2-40B4-BE49-F238E27FC236}">
                  <a16:creationId xmlns:a16="http://schemas.microsoft.com/office/drawing/2014/main" id="{B8422161-6DEB-D02B-9BDC-6875AB3FC783}"/>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6" name="Straight Connector 15">
              <a:extLst>
                <a:ext uri="{FF2B5EF4-FFF2-40B4-BE49-F238E27FC236}">
                  <a16:creationId xmlns:a16="http://schemas.microsoft.com/office/drawing/2014/main" id="{D35EB759-7F5C-2C5A-B481-69DCC4FA55B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7" name="Straight Connector 16">
              <a:extLst>
                <a:ext uri="{FF2B5EF4-FFF2-40B4-BE49-F238E27FC236}">
                  <a16:creationId xmlns:a16="http://schemas.microsoft.com/office/drawing/2014/main" id="{1EF932FB-3457-68A0-A290-AFB0207B4446}"/>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18" name="Straight Connector 17">
            <a:extLst>
              <a:ext uri="{FF2B5EF4-FFF2-40B4-BE49-F238E27FC236}">
                <a16:creationId xmlns:a16="http://schemas.microsoft.com/office/drawing/2014/main" id="{23FB282B-6A97-72DC-DCFF-3CDFD4957711}"/>
              </a:ext>
            </a:extLst>
          </p:cNvPr>
          <p:cNvCxnSpPr>
            <a:cxnSpLocks/>
          </p:cNvCxnSpPr>
          <p:nvPr/>
        </p:nvCxnSpPr>
        <p:spPr>
          <a:xfrm flipV="1">
            <a:off x="4407476" y="4222098"/>
            <a:ext cx="0" cy="1019478"/>
          </a:xfrm>
          <a:prstGeom prst="line">
            <a:avLst/>
          </a:prstGeom>
          <a:noFill/>
          <a:ln w="57150" cap="flat" cmpd="sng" algn="ctr">
            <a:solidFill>
              <a:srgbClr val="FC6E51">
                <a:lumMod val="75000"/>
              </a:srgbClr>
            </a:solidFill>
            <a:prstDash val="sysDot"/>
            <a:miter lim="800000"/>
          </a:ln>
          <a:effectLst/>
        </p:spPr>
      </p:cxnSp>
      <p:sp>
        <p:nvSpPr>
          <p:cNvPr id="19" name="Right Brace 18">
            <a:extLst>
              <a:ext uri="{FF2B5EF4-FFF2-40B4-BE49-F238E27FC236}">
                <a16:creationId xmlns:a16="http://schemas.microsoft.com/office/drawing/2014/main" id="{7A6CDA77-6B3F-14E7-58E7-1C9E9B1BE94F}"/>
              </a:ext>
            </a:extLst>
          </p:cNvPr>
          <p:cNvSpPr/>
          <p:nvPr/>
        </p:nvSpPr>
        <p:spPr>
          <a:xfrm rot="16200000">
            <a:off x="6237049" y="30373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0" name="TextBox 19">
            <a:extLst>
              <a:ext uri="{FF2B5EF4-FFF2-40B4-BE49-F238E27FC236}">
                <a16:creationId xmlns:a16="http://schemas.microsoft.com/office/drawing/2014/main" id="{84991ADE-E6C2-14B8-D77E-CFE5011ECEA6}"/>
              </a:ext>
            </a:extLst>
          </p:cNvPr>
          <p:cNvSpPr txBox="1"/>
          <p:nvPr/>
        </p:nvSpPr>
        <p:spPr>
          <a:xfrm>
            <a:off x="6382740" y="3929525"/>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12 con</a:t>
            </a:r>
          </a:p>
        </p:txBody>
      </p:sp>
      <p:sp>
        <p:nvSpPr>
          <p:cNvPr id="23" name="TextBox 22">
            <a:extLst>
              <a:ext uri="{FF2B5EF4-FFF2-40B4-BE49-F238E27FC236}">
                <a16:creationId xmlns:a16="http://schemas.microsoft.com/office/drawing/2014/main" id="{5E21D46A-D058-EA47-D608-F49EEB8542B2}"/>
              </a:ext>
            </a:extLst>
          </p:cNvPr>
          <p:cNvSpPr txBox="1"/>
          <p:nvPr/>
        </p:nvSpPr>
        <p:spPr>
          <a:xfrm>
            <a:off x="9069574" y="4063678"/>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154 con</a:t>
            </a:r>
          </a:p>
        </p:txBody>
      </p:sp>
      <p:sp>
        <p:nvSpPr>
          <p:cNvPr id="25" name="TextBox 24">
            <a:extLst>
              <a:ext uri="{FF2B5EF4-FFF2-40B4-BE49-F238E27FC236}">
                <a16:creationId xmlns:a16="http://schemas.microsoft.com/office/drawing/2014/main" id="{3F5E4835-7286-9D17-1223-205AE6621DA9}"/>
              </a:ext>
            </a:extLst>
          </p:cNvPr>
          <p:cNvSpPr txBox="1"/>
          <p:nvPr/>
        </p:nvSpPr>
        <p:spPr>
          <a:xfrm>
            <a:off x="1969361" y="23084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6" name="Picture 25">
            <a:extLst>
              <a:ext uri="{FF2B5EF4-FFF2-40B4-BE49-F238E27FC236}">
                <a16:creationId xmlns:a16="http://schemas.microsoft.com/office/drawing/2014/main" id="{9898CB8C-E8C3-98F8-C428-113A933D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559578" y="3985257"/>
            <a:ext cx="2637507" cy="974187"/>
          </a:xfrm>
          <a:prstGeom prst="rect">
            <a:avLst/>
          </a:prstGeom>
          <a:ln>
            <a:noFill/>
          </a:ln>
        </p:spPr>
      </p:pic>
      <p:pic>
        <p:nvPicPr>
          <p:cNvPr id="27" name="Picture 26">
            <a:extLst>
              <a:ext uri="{FF2B5EF4-FFF2-40B4-BE49-F238E27FC236}">
                <a16:creationId xmlns:a16="http://schemas.microsoft.com/office/drawing/2014/main" id="{66421C02-A313-B78D-B8B6-4B5A6E6A2FC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6514" t="19081" r="54495" b="25940"/>
          <a:stretch/>
        </p:blipFill>
        <p:spPr>
          <a:xfrm>
            <a:off x="5925396" y="3264965"/>
            <a:ext cx="794971" cy="848033"/>
          </a:xfrm>
          <a:prstGeom prst="rect">
            <a:avLst/>
          </a:prstGeom>
        </p:spPr>
      </p:pic>
    </p:spTree>
    <p:extLst>
      <p:ext uri="{BB962C8B-B14F-4D97-AF65-F5344CB8AC3E}">
        <p14:creationId xmlns:p14="http://schemas.microsoft.com/office/powerpoint/2010/main" val="13833009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par>
                                <p:cTn id="69" presetID="2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3" grpId="0"/>
      <p:bldP spid="11" grpId="0" animBg="1"/>
      <p:bldP spid="13" grpId="0"/>
      <p:bldP spid="19" grpId="0" animBg="1"/>
      <p:bldP spid="20"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1499190" y="669851"/>
            <a:ext cx="9144000" cy="5983176"/>
          </a:xfrm>
          <a:prstGeom prst="rect">
            <a:avLst/>
          </a:prstGeom>
          <a:noFill/>
        </p:spPr>
        <p:txBody>
          <a:bodyPr wrap="square" rtlCol="0">
            <a:spAutoFit/>
          </a:bodyPr>
          <a:lstStyle/>
          <a:p>
            <a:pPr marL="0" marR="0" algn="ctr">
              <a:lnSpc>
                <a:spcPct val="110000"/>
              </a:lnSpc>
              <a:spcBef>
                <a:spcPts val="0"/>
              </a:spcBef>
              <a:spcAft>
                <a:spcPts val="0"/>
              </a:spcAft>
            </a:pPr>
            <a:r>
              <a:rPr lang="en-US" sz="4400" b="1" u="sng" dirty="0" err="1">
                <a:solidFill>
                  <a:srgbClr val="FF0000"/>
                </a:solidFill>
                <a:effectLst/>
                <a:latin typeface="Cambria" panose="02040503050406030204" pitchFamily="18" charset="0"/>
                <a:ea typeface="Cambria" panose="02040503050406030204" pitchFamily="18" charset="0"/>
              </a:rPr>
              <a:t>Bài</a:t>
            </a:r>
            <a:r>
              <a:rPr lang="en-US" sz="4400" b="1" u="sng" dirty="0">
                <a:solidFill>
                  <a:srgbClr val="FF0000"/>
                </a:solidFill>
                <a:effectLst/>
                <a:latin typeface="Cambria" panose="02040503050406030204" pitchFamily="18" charset="0"/>
                <a:ea typeface="Cambria" panose="02040503050406030204" pitchFamily="18" charset="0"/>
              </a:rPr>
              <a:t> </a:t>
            </a:r>
            <a:r>
              <a:rPr lang="en-US" sz="4400" b="1" u="sng" dirty="0" err="1">
                <a:solidFill>
                  <a:srgbClr val="FF0000"/>
                </a:solidFill>
                <a:effectLst/>
                <a:latin typeface="Cambria" panose="02040503050406030204" pitchFamily="18" charset="0"/>
                <a:ea typeface="Cambria" panose="02040503050406030204" pitchFamily="18" charset="0"/>
              </a:rPr>
              <a:t>giải</a:t>
            </a:r>
            <a:r>
              <a:rPr lang="en-US" sz="4400" b="1" u="sng"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Mai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+ 12) : 2 = 83 ( con)</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endParaRPr lang="en-US" sz="4400" dirty="0">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83 = 71 (con )</a:t>
            </a:r>
          </a:p>
          <a:p>
            <a:pPr marL="0" marR="0" algn="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Đáp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Mai: 83 con</a:t>
            </a:r>
          </a:p>
          <a:p>
            <a:pPr marL="0" marR="0" algn="r">
              <a:lnSpc>
                <a:spcPct val="110000"/>
              </a:lnSpc>
              <a:spcBef>
                <a:spcPts val="0"/>
              </a:spcBef>
              <a:spcAft>
                <a:spcPts val="0"/>
              </a:spcAft>
            </a:pPr>
            <a:r>
              <a:rPr lang="en-US" sz="4400" dirty="0">
                <a:latin typeface="Cambria" panose="02040503050406030204" pitchFamily="18" charset="0"/>
                <a:ea typeface="Cambria" panose="02040503050406030204" pitchFamily="18" charset="0"/>
              </a:rPr>
              <a:t>Mi: 71 con</a:t>
            </a:r>
            <a:endParaRPr lang="en-US" sz="4400" dirty="0">
              <a:effectLst/>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149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18474"/>
            <a:ext cx="10107765" cy="1815882"/>
          </a:xfrm>
          <a:prstGeom prst="rect">
            <a:avLst/>
          </a:prstGeom>
          <a:noFill/>
        </p:spPr>
        <p:txBody>
          <a:bodyPr wrap="square" lIns="91440" tIns="45720" rIns="91440" bIns="45720" rtlCol="0">
            <a:spAutoFit/>
          </a:bodyPr>
          <a:lstStyle/>
          <a:p>
            <a:pPr lvl="0"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lễ hội trồng cây, Trường Tiểu học Lê Lợi và Trường Tiểu học Kim Đồng trồng được tất cả 450 cây. Trường Tiểu học Lê Lợi trồng được ít hơn Trường Tiểu học Kim Đồng là 28 cây. Hỏi mỗi trường trồng được bao nhiêu cây?</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3</a:t>
            </a:r>
          </a:p>
        </p:txBody>
      </p:sp>
      <p:pic>
        <p:nvPicPr>
          <p:cNvPr id="5" name="Picture 4">
            <a:extLst>
              <a:ext uri="{FF2B5EF4-FFF2-40B4-BE49-F238E27FC236}">
                <a16:creationId xmlns:a16="http://schemas.microsoft.com/office/drawing/2014/main" id="{2132C431-19A0-1206-9491-28AB01BFE0B0}"/>
              </a:ext>
            </a:extLst>
          </p:cNvPr>
          <p:cNvPicPr>
            <a:picLocks noChangeAspect="1"/>
          </p:cNvPicPr>
          <p:nvPr/>
        </p:nvPicPr>
        <p:blipFill>
          <a:blip r:embed="rId3"/>
          <a:stretch>
            <a:fillRect/>
          </a:stretch>
        </p:blipFill>
        <p:spPr>
          <a:xfrm>
            <a:off x="7322416" y="2445489"/>
            <a:ext cx="4354570" cy="2842880"/>
          </a:xfrm>
          <a:prstGeom prst="rect">
            <a:avLst/>
          </a:prstGeom>
        </p:spPr>
      </p:pic>
      <p:sp>
        <p:nvSpPr>
          <p:cNvPr id="6" name="TextBox 5">
            <a:extLst>
              <a:ext uri="{FF2B5EF4-FFF2-40B4-BE49-F238E27FC236}">
                <a16:creationId xmlns:a16="http://schemas.microsoft.com/office/drawing/2014/main" id="{7F5E3FDC-3BF9-06D5-FDC6-2A5CDC9F83D0}"/>
              </a:ext>
            </a:extLst>
          </p:cNvPr>
          <p:cNvSpPr txBox="1"/>
          <p:nvPr/>
        </p:nvSpPr>
        <p:spPr>
          <a:xfrm>
            <a:off x="255181" y="3994246"/>
            <a:ext cx="2052512" cy="400110"/>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Lê </a:t>
            </a:r>
            <a:r>
              <a:rPr lang="en-US" sz="2000" b="1" dirty="0" err="1">
                <a:solidFill>
                  <a:srgbClr val="016D16"/>
                </a:solidFill>
                <a:cs typeface="Calibri" panose="020F0502020204030204" pitchFamily="34" charset="0"/>
              </a:rPr>
              <a:t>Lợi</a:t>
            </a:r>
            <a:endParaRPr lang="en-US" sz="2000" b="1" dirty="0">
              <a:solidFill>
                <a:srgbClr val="016D16"/>
              </a:solidFill>
              <a:cs typeface="Calibri" panose="020F0502020204030204" pitchFamily="34" charset="0"/>
            </a:endParaRPr>
          </a:p>
        </p:txBody>
      </p:sp>
      <p:grpSp>
        <p:nvGrpSpPr>
          <p:cNvPr id="12" name="Group 11">
            <a:extLst>
              <a:ext uri="{FF2B5EF4-FFF2-40B4-BE49-F238E27FC236}">
                <a16:creationId xmlns:a16="http://schemas.microsoft.com/office/drawing/2014/main" id="{D2B11524-33C4-5C55-1E41-3393A919F490}"/>
              </a:ext>
            </a:extLst>
          </p:cNvPr>
          <p:cNvGrpSpPr/>
          <p:nvPr/>
        </p:nvGrpSpPr>
        <p:grpSpPr>
          <a:xfrm>
            <a:off x="2368702" y="4022213"/>
            <a:ext cx="1895175" cy="399872"/>
            <a:chOff x="3276600" y="3124200"/>
            <a:chExt cx="3505200" cy="399872"/>
          </a:xfrm>
        </p:grpSpPr>
        <p:cxnSp>
          <p:nvCxnSpPr>
            <p:cNvPr id="21" name="Straight Connector 20">
              <a:extLst>
                <a:ext uri="{FF2B5EF4-FFF2-40B4-BE49-F238E27FC236}">
                  <a16:creationId xmlns:a16="http://schemas.microsoft.com/office/drawing/2014/main" id="{B5177BEA-33E4-43B8-9731-AF5723EAF2B1}"/>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2" name="Straight Connector 21">
              <a:extLst>
                <a:ext uri="{FF2B5EF4-FFF2-40B4-BE49-F238E27FC236}">
                  <a16:creationId xmlns:a16="http://schemas.microsoft.com/office/drawing/2014/main" id="{AB411061-2BB6-C90B-F103-615870C68402}"/>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 name="Straight Connector 23">
              <a:extLst>
                <a:ext uri="{FF2B5EF4-FFF2-40B4-BE49-F238E27FC236}">
                  <a16:creationId xmlns:a16="http://schemas.microsoft.com/office/drawing/2014/main" id="{199E4E94-2EE9-EB50-80CA-8F668665CE48}"/>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28" name="Right Brace 27">
            <a:extLst>
              <a:ext uri="{FF2B5EF4-FFF2-40B4-BE49-F238E27FC236}">
                <a16:creationId xmlns:a16="http://schemas.microsoft.com/office/drawing/2014/main" id="{0D08ABF6-53F0-F632-05BB-0147C1B3C3B4}"/>
              </a:ext>
            </a:extLst>
          </p:cNvPr>
          <p:cNvSpPr/>
          <p:nvPr/>
        </p:nvSpPr>
        <p:spPr>
          <a:xfrm>
            <a:off x="8359889" y="3671483"/>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E28E8D13-247A-FEF8-283E-72CDFD64F382}"/>
              </a:ext>
            </a:extLst>
          </p:cNvPr>
          <p:cNvSpPr txBox="1"/>
          <p:nvPr/>
        </p:nvSpPr>
        <p:spPr>
          <a:xfrm>
            <a:off x="350875" y="5064129"/>
            <a:ext cx="2025465" cy="707886"/>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Kim </a:t>
            </a:r>
            <a:r>
              <a:rPr lang="en-US" sz="2000" b="1" dirty="0" err="1">
                <a:solidFill>
                  <a:srgbClr val="016D16"/>
                </a:solidFill>
                <a:cs typeface="Calibri" panose="020F0502020204030204" pitchFamily="34" charset="0"/>
              </a:rPr>
              <a:t>Đồng</a:t>
            </a:r>
            <a:endParaRPr lang="en-US" sz="2000" b="1" dirty="0">
              <a:solidFill>
                <a:srgbClr val="016D16"/>
              </a:solidFill>
              <a:cs typeface="Calibri" panose="020F0502020204030204" pitchFamily="34" charset="0"/>
            </a:endParaRPr>
          </a:p>
        </p:txBody>
      </p:sp>
      <p:grpSp>
        <p:nvGrpSpPr>
          <p:cNvPr id="30" name="Group 29">
            <a:extLst>
              <a:ext uri="{FF2B5EF4-FFF2-40B4-BE49-F238E27FC236}">
                <a16:creationId xmlns:a16="http://schemas.microsoft.com/office/drawing/2014/main" id="{2885C03E-C931-1231-29D7-3CD79F3F5F4D}"/>
              </a:ext>
            </a:extLst>
          </p:cNvPr>
          <p:cNvGrpSpPr/>
          <p:nvPr/>
        </p:nvGrpSpPr>
        <p:grpSpPr>
          <a:xfrm>
            <a:off x="2368701" y="5160562"/>
            <a:ext cx="5890021" cy="399871"/>
            <a:chOff x="3276600" y="3124200"/>
            <a:chExt cx="3505200" cy="399872"/>
          </a:xfrm>
        </p:grpSpPr>
        <p:cxnSp>
          <p:nvCxnSpPr>
            <p:cNvPr id="31" name="Straight Connector 30">
              <a:extLst>
                <a:ext uri="{FF2B5EF4-FFF2-40B4-BE49-F238E27FC236}">
                  <a16:creationId xmlns:a16="http://schemas.microsoft.com/office/drawing/2014/main" id="{59BD2B99-0EA9-9099-AC4D-1B1877A11E87}"/>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464" name="Straight Connector 2463">
              <a:extLst>
                <a:ext uri="{FF2B5EF4-FFF2-40B4-BE49-F238E27FC236}">
                  <a16:creationId xmlns:a16="http://schemas.microsoft.com/office/drawing/2014/main" id="{67EBB672-4881-D6BB-EE3B-62D520E14175}"/>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65" name="Straight Connector 2464">
              <a:extLst>
                <a:ext uri="{FF2B5EF4-FFF2-40B4-BE49-F238E27FC236}">
                  <a16:creationId xmlns:a16="http://schemas.microsoft.com/office/drawing/2014/main" id="{35FE9EF8-DF88-3686-BA34-F84E0BE90E9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2466" name="Straight Connector 2465">
            <a:extLst>
              <a:ext uri="{FF2B5EF4-FFF2-40B4-BE49-F238E27FC236}">
                <a16:creationId xmlns:a16="http://schemas.microsoft.com/office/drawing/2014/main" id="{3C622765-2FEF-2C01-F1C5-127BE77733AF}"/>
              </a:ext>
            </a:extLst>
          </p:cNvPr>
          <p:cNvCxnSpPr>
            <a:cxnSpLocks/>
          </p:cNvCxnSpPr>
          <p:nvPr/>
        </p:nvCxnSpPr>
        <p:spPr>
          <a:xfrm flipV="1">
            <a:off x="4254652" y="4328423"/>
            <a:ext cx="0" cy="1019478"/>
          </a:xfrm>
          <a:prstGeom prst="line">
            <a:avLst/>
          </a:prstGeom>
          <a:noFill/>
          <a:ln w="57150" cap="flat" cmpd="sng" algn="ctr">
            <a:solidFill>
              <a:srgbClr val="FC6E51">
                <a:lumMod val="75000"/>
              </a:srgbClr>
            </a:solidFill>
            <a:prstDash val="sysDot"/>
            <a:miter lim="800000"/>
          </a:ln>
          <a:effectLst/>
        </p:spPr>
      </p:cxnSp>
      <p:sp>
        <p:nvSpPr>
          <p:cNvPr id="2467" name="Right Brace 2466">
            <a:extLst>
              <a:ext uri="{FF2B5EF4-FFF2-40B4-BE49-F238E27FC236}">
                <a16:creationId xmlns:a16="http://schemas.microsoft.com/office/drawing/2014/main" id="{0A2D1201-1EA4-F6C8-691A-FB055E2FF978}"/>
              </a:ext>
            </a:extLst>
          </p:cNvPr>
          <p:cNvSpPr/>
          <p:nvPr/>
        </p:nvSpPr>
        <p:spPr>
          <a:xfrm rot="16200000">
            <a:off x="6084225" y="3143656"/>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68" name="TextBox 2467">
            <a:extLst>
              <a:ext uri="{FF2B5EF4-FFF2-40B4-BE49-F238E27FC236}">
                <a16:creationId xmlns:a16="http://schemas.microsoft.com/office/drawing/2014/main" id="{0A1083EC-7F47-AE36-6F50-AE5D0C1D5D9C}"/>
              </a:ext>
            </a:extLst>
          </p:cNvPr>
          <p:cNvSpPr txBox="1"/>
          <p:nvPr/>
        </p:nvSpPr>
        <p:spPr>
          <a:xfrm>
            <a:off x="6229916" y="4035850"/>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28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69" name="TextBox 2468">
            <a:extLst>
              <a:ext uri="{FF2B5EF4-FFF2-40B4-BE49-F238E27FC236}">
                <a16:creationId xmlns:a16="http://schemas.microsoft.com/office/drawing/2014/main" id="{A77A7A83-BDAD-49C6-DD64-3BF3B4D90139}"/>
              </a:ext>
            </a:extLst>
          </p:cNvPr>
          <p:cNvSpPr txBox="1"/>
          <p:nvPr/>
        </p:nvSpPr>
        <p:spPr>
          <a:xfrm>
            <a:off x="8916750" y="4170003"/>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450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70" name="TextBox 2469">
            <a:extLst>
              <a:ext uri="{FF2B5EF4-FFF2-40B4-BE49-F238E27FC236}">
                <a16:creationId xmlns:a16="http://schemas.microsoft.com/office/drawing/2014/main" id="{8FC63F04-8D25-FEDF-1E81-511927E3AA7B}"/>
              </a:ext>
            </a:extLst>
          </p:cNvPr>
          <p:cNvSpPr txBox="1"/>
          <p:nvPr/>
        </p:nvSpPr>
        <p:spPr>
          <a:xfrm>
            <a:off x="1391235" y="2414767"/>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471" name="Picture 2470">
            <a:extLst>
              <a:ext uri="{FF2B5EF4-FFF2-40B4-BE49-F238E27FC236}">
                <a16:creationId xmlns:a16="http://schemas.microsoft.com/office/drawing/2014/main" id="{AF176F8F-F75E-1A3C-95A7-12769721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5357" flipV="1">
            <a:off x="4406754" y="4091582"/>
            <a:ext cx="2637507" cy="974187"/>
          </a:xfrm>
          <a:prstGeom prst="rect">
            <a:avLst/>
          </a:prstGeom>
          <a:ln>
            <a:noFill/>
          </a:ln>
        </p:spPr>
      </p:pic>
      <p:pic>
        <p:nvPicPr>
          <p:cNvPr id="2472" name="Picture 2471">
            <a:extLst>
              <a:ext uri="{FF2B5EF4-FFF2-40B4-BE49-F238E27FC236}">
                <a16:creationId xmlns:a16="http://schemas.microsoft.com/office/drawing/2014/main" id="{346F06FB-52DC-9297-E706-9CA2CDCECAE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6514" t="19081" r="54495" b="25940"/>
          <a:stretch/>
        </p:blipFill>
        <p:spPr>
          <a:xfrm>
            <a:off x="5772572" y="3371290"/>
            <a:ext cx="794971" cy="848033"/>
          </a:xfrm>
          <a:prstGeom prst="rect">
            <a:avLst/>
          </a:prstGeom>
        </p:spPr>
      </p:pic>
    </p:spTree>
    <p:extLst>
      <p:ext uri="{BB962C8B-B14F-4D97-AF65-F5344CB8AC3E}">
        <p14:creationId xmlns:p14="http://schemas.microsoft.com/office/powerpoint/2010/main" val="21472485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70"/>
                                        </p:tgtEl>
                                        <p:attrNameLst>
                                          <p:attrName>style.visibility</p:attrName>
                                        </p:attrNameLst>
                                      </p:cBhvr>
                                      <p:to>
                                        <p:strVal val="visible"/>
                                      </p:to>
                                    </p:set>
                                    <p:animEffect transition="in" filter="fade">
                                      <p:cBhvr>
                                        <p:cTn id="29" dur="1000"/>
                                        <p:tgtEl>
                                          <p:spTgt spid="2470"/>
                                        </p:tgtEl>
                                      </p:cBhvr>
                                    </p:animEffect>
                                    <p:anim calcmode="lin" valueType="num">
                                      <p:cBhvr>
                                        <p:cTn id="30" dur="1000" fill="hold"/>
                                        <p:tgtEl>
                                          <p:spTgt spid="2470"/>
                                        </p:tgtEl>
                                        <p:attrNameLst>
                                          <p:attrName>ppt_x</p:attrName>
                                        </p:attrNameLst>
                                      </p:cBhvr>
                                      <p:tavLst>
                                        <p:tav tm="0">
                                          <p:val>
                                            <p:strVal val="#ppt_x"/>
                                          </p:val>
                                        </p:tav>
                                        <p:tav tm="100000">
                                          <p:val>
                                            <p:strVal val="#ppt_x"/>
                                          </p:val>
                                        </p:tav>
                                      </p:tavLst>
                                    </p:anim>
                                    <p:anim calcmode="lin" valueType="num">
                                      <p:cBhvr>
                                        <p:cTn id="31" dur="1000" fill="hold"/>
                                        <p:tgtEl>
                                          <p:spTgt spid="24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69"/>
                                        </p:tgtEl>
                                        <p:attrNameLst>
                                          <p:attrName>style.visibility</p:attrName>
                                        </p:attrNameLst>
                                      </p:cBhvr>
                                      <p:to>
                                        <p:strVal val="visible"/>
                                      </p:to>
                                    </p:set>
                                    <p:animEffect transition="in" filter="wipe(down)">
                                      <p:cBhvr>
                                        <p:cTn id="61" dur="500"/>
                                        <p:tgtEl>
                                          <p:spTgt spid="246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66"/>
                                        </p:tgtEl>
                                        <p:attrNameLst>
                                          <p:attrName>style.visibility</p:attrName>
                                        </p:attrNameLst>
                                      </p:cBhvr>
                                      <p:to>
                                        <p:strVal val="visible"/>
                                      </p:to>
                                    </p:set>
                                    <p:animEffect transition="in" filter="fade">
                                      <p:cBhvr>
                                        <p:cTn id="66" dur="1000"/>
                                        <p:tgtEl>
                                          <p:spTgt spid="2466"/>
                                        </p:tgtEl>
                                      </p:cBhvr>
                                    </p:animEffect>
                                    <p:anim calcmode="lin" valueType="num">
                                      <p:cBhvr>
                                        <p:cTn id="67" dur="1000" fill="hold"/>
                                        <p:tgtEl>
                                          <p:spTgt spid="2466"/>
                                        </p:tgtEl>
                                        <p:attrNameLst>
                                          <p:attrName>ppt_x</p:attrName>
                                        </p:attrNameLst>
                                      </p:cBhvr>
                                      <p:tavLst>
                                        <p:tav tm="0">
                                          <p:val>
                                            <p:strVal val="#ppt_x"/>
                                          </p:val>
                                        </p:tav>
                                        <p:tav tm="100000">
                                          <p:val>
                                            <p:strVal val="#ppt_x"/>
                                          </p:val>
                                        </p:tav>
                                      </p:tavLst>
                                    </p:anim>
                                    <p:anim calcmode="lin" valueType="num">
                                      <p:cBhvr>
                                        <p:cTn id="68" dur="1000" fill="hold"/>
                                        <p:tgtEl>
                                          <p:spTgt spid="24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467"/>
                                        </p:tgtEl>
                                        <p:attrNameLst>
                                          <p:attrName>style.visibility</p:attrName>
                                        </p:attrNameLst>
                                      </p:cBhvr>
                                      <p:to>
                                        <p:strVal val="visible"/>
                                      </p:to>
                                    </p:set>
                                    <p:animEffect transition="in" filter="wipe(down)">
                                      <p:cBhvr>
                                        <p:cTn id="73" dur="500"/>
                                        <p:tgtEl>
                                          <p:spTgt spid="246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68"/>
                                        </p:tgtEl>
                                        <p:attrNameLst>
                                          <p:attrName>style.visibility</p:attrName>
                                        </p:attrNameLst>
                                      </p:cBhvr>
                                      <p:to>
                                        <p:strVal val="visible"/>
                                      </p:to>
                                    </p:set>
                                    <p:animEffect transition="in" filter="wipe(down)">
                                      <p:cBhvr>
                                        <p:cTn id="76" dur="500"/>
                                        <p:tgtEl>
                                          <p:spTgt spid="2468"/>
                                        </p:tgtEl>
                                      </p:cBhvr>
                                    </p:animEffect>
                                  </p:childTnLst>
                                </p:cTn>
                              </p:par>
                              <p:par>
                                <p:cTn id="77" presetID="22" presetClass="entr" presetSubtype="4" fill="hold" nodeType="withEffect">
                                  <p:stCondLst>
                                    <p:cond delay="0"/>
                                  </p:stCondLst>
                                  <p:childTnLst>
                                    <p:set>
                                      <p:cBhvr>
                                        <p:cTn id="78" dur="1" fill="hold">
                                          <p:stCondLst>
                                            <p:cond delay="0"/>
                                          </p:stCondLst>
                                        </p:cTn>
                                        <p:tgtEl>
                                          <p:spTgt spid="2471"/>
                                        </p:tgtEl>
                                        <p:attrNameLst>
                                          <p:attrName>style.visibility</p:attrName>
                                        </p:attrNameLst>
                                      </p:cBhvr>
                                      <p:to>
                                        <p:strVal val="visible"/>
                                      </p:to>
                                    </p:set>
                                    <p:animEffect transition="in" filter="wipe(down)">
                                      <p:cBhvr>
                                        <p:cTn id="79" dur="500"/>
                                        <p:tgtEl>
                                          <p:spTgt spid="2471"/>
                                        </p:tgtEl>
                                      </p:cBhvr>
                                    </p:animEffect>
                                  </p:childTnLst>
                                </p:cTn>
                              </p:par>
                              <p:par>
                                <p:cTn id="80" presetID="22" presetClass="entr" presetSubtype="4" fill="hold" nodeType="withEffect">
                                  <p:stCondLst>
                                    <p:cond delay="0"/>
                                  </p:stCondLst>
                                  <p:childTnLst>
                                    <p:set>
                                      <p:cBhvr>
                                        <p:cTn id="81" dur="1" fill="hold">
                                          <p:stCondLst>
                                            <p:cond delay="0"/>
                                          </p:stCondLst>
                                        </p:cTn>
                                        <p:tgtEl>
                                          <p:spTgt spid="2472"/>
                                        </p:tgtEl>
                                        <p:attrNameLst>
                                          <p:attrName>style.visibility</p:attrName>
                                        </p:attrNameLst>
                                      </p:cBhvr>
                                      <p:to>
                                        <p:strVal val="visible"/>
                                      </p:to>
                                    </p:set>
                                    <p:animEffect transition="in" filter="wipe(down)">
                                      <p:cBhvr>
                                        <p:cTn id="82" dur="500"/>
                                        <p:tgtEl>
                                          <p:spTgt spid="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6" grpId="0"/>
      <p:bldP spid="28" grpId="0" animBg="1"/>
      <p:bldP spid="29" grpId="0"/>
      <p:bldP spid="2467" grpId="0" animBg="1"/>
      <p:bldP spid="2468" grpId="0"/>
      <p:bldP spid="2469" grpId="0"/>
      <p:bldP spid="24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818707" y="669851"/>
            <a:ext cx="11100391" cy="477945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giải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Trường Tiểu học Kim Đồng trồng được số cây là</a:t>
            </a:r>
            <a:r>
              <a:rPr lang="en-US" sz="4000" dirty="0">
                <a:solidFill>
                  <a:srgbClr val="000000"/>
                </a:solidFill>
                <a:latin typeface="Cambria" panose="02040503050406030204" pitchFamily="18" charset="0"/>
                <a:ea typeface="Cambria" panose="02040503050406030204" pitchFamily="18" charset="0"/>
              </a:rPr>
              <a:t>:</a:t>
            </a:r>
            <a:r>
              <a:rPr lang="vi-VN" sz="4000" dirty="0">
                <a:solidFill>
                  <a:srgbClr val="000000"/>
                </a:solidFill>
                <a:latin typeface="Cambria" panose="02040503050406030204" pitchFamily="18" charset="0"/>
                <a:ea typeface="Cambria" panose="02040503050406030204" pitchFamily="18" charset="0"/>
              </a:rPr>
              <a:t>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+ 28) : 2 = 239 ( cây)</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Trương Tiểu học Lê Lợi trồng được số cây là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239= 211 ( cây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Đáp số: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Lê </a:t>
            </a:r>
            <a:r>
              <a:rPr lang="en-US" sz="4000" dirty="0" err="1">
                <a:solidFill>
                  <a:srgbClr val="000000"/>
                </a:solidFill>
                <a:latin typeface="Cambria" panose="02040503050406030204" pitchFamily="18" charset="0"/>
                <a:ea typeface="Cambria" panose="02040503050406030204" pitchFamily="18" charset="0"/>
              </a:rPr>
              <a:t>Lợi</a:t>
            </a:r>
            <a:r>
              <a:rPr lang="en-US" sz="4000" dirty="0">
                <a:solidFill>
                  <a:srgbClr val="000000"/>
                </a:solidFill>
                <a:latin typeface="Cambria" panose="02040503050406030204" pitchFamily="18" charset="0"/>
                <a:ea typeface="Cambria" panose="02040503050406030204" pitchFamily="18" charset="0"/>
              </a:rPr>
              <a:t>: 211</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a:p>
            <a:pPr lvl="0" algn="ctr">
              <a:lnSpc>
                <a:spcPct val="110000"/>
              </a:lnSpc>
            </a:pP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Kim </a:t>
            </a:r>
            <a:r>
              <a:rPr lang="en-US" sz="4000" dirty="0" err="1">
                <a:solidFill>
                  <a:srgbClr val="000000"/>
                </a:solidFill>
                <a:latin typeface="Cambria" panose="02040503050406030204" pitchFamily="18" charset="0"/>
                <a:ea typeface="Cambria" panose="02040503050406030204" pitchFamily="18" charset="0"/>
              </a:rPr>
              <a:t>Đồng</a:t>
            </a:r>
            <a:r>
              <a:rPr lang="en-US" sz="4000" dirty="0">
                <a:solidFill>
                  <a:srgbClr val="000000"/>
                </a:solidFill>
                <a:latin typeface="Cambria" panose="02040503050406030204" pitchFamily="18" charset="0"/>
                <a:ea typeface="Cambria" panose="02040503050406030204" pitchFamily="18" charset="0"/>
              </a:rPr>
              <a:t>: 239</a:t>
            </a:r>
            <a:r>
              <a:rPr lang="vi-VN" sz="4000" dirty="0">
                <a:solidFill>
                  <a:srgbClr val="000000"/>
                </a:solidFill>
                <a:latin typeface="Cambria" panose="02040503050406030204" pitchFamily="18" charset="0"/>
                <a:ea typeface="Cambria" panose="02040503050406030204" pitchFamily="18" charset="0"/>
              </a:rPr>
              <a:t> cây</a:t>
            </a:r>
          </a:p>
        </p:txBody>
      </p:sp>
    </p:spTree>
    <p:extLst>
      <p:ext uri="{BB962C8B-B14F-4D97-AF65-F5344CB8AC3E}">
        <p14:creationId xmlns:p14="http://schemas.microsoft.com/office/powerpoint/2010/main" val="33429529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ctrTitle"/>
          </p:nvPr>
        </p:nvSpPr>
        <p:spPr>
          <a:xfrm>
            <a:off x="2261738" y="2499775"/>
            <a:ext cx="7795501" cy="1392800"/>
          </a:xfrm>
          <a:prstGeom prst="rect">
            <a:avLst/>
          </a:prstGeom>
        </p:spPr>
        <p:txBody>
          <a:bodyPr spcFirstLastPara="1" wrap="square" lIns="121900" tIns="121900" rIns="121900" bIns="121900" anchor="b" anchorCtr="0">
            <a:noAutofit/>
          </a:bodyPr>
          <a:lstStyle/>
          <a:p>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Vận</a:t>
            </a:r>
            <a:r>
              <a:rPr lang="en-US" b="1" dirty="0">
                <a:solidFill>
                  <a:schemeClr val="accent5">
                    <a:lumMod val="75000"/>
                  </a:schemeClr>
                </a:solidFill>
                <a:effectLst>
                  <a:outerShdw blurRad="38100" dist="38100" dir="2700000" algn="tl">
                    <a:srgbClr val="000000">
                      <a:alpha val="43137"/>
                    </a:srgbClr>
                  </a:outerShdw>
                </a:effectLst>
                <a:latin typeface="UTM Isadora" pitchFamily="18" charset="0"/>
              </a:rPr>
              <a:t> </a:t>
            </a:r>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dụng</a:t>
            </a:r>
            <a:endParaRPr b="1" dirty="0">
              <a:solidFill>
                <a:schemeClr val="accent5">
                  <a:lumMod val="75000"/>
                </a:schemeClr>
              </a:solidFill>
              <a:effectLst>
                <a:outerShdw blurRad="38100" dist="38100" dir="2700000" algn="tl">
                  <a:srgbClr val="000000">
                    <a:alpha val="43137"/>
                  </a:srgbClr>
                </a:outerShdw>
              </a:effectLst>
              <a:latin typeface="UTM Isadora" pitchFamily="18" charset="0"/>
            </a:endParaRPr>
          </a:p>
        </p:txBody>
      </p:sp>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70127" y="3308133"/>
            <a:ext cx="3873703" cy="2537275"/>
          </a:xfrm>
          <a:prstGeom prst="rect">
            <a:avLst/>
          </a:prstGeom>
        </p:spPr>
      </p:pic>
    </p:spTree>
    <p:extLst>
      <p:ext uri="{BB962C8B-B14F-4D97-AF65-F5344CB8AC3E}">
        <p14:creationId xmlns:p14="http://schemas.microsoft.com/office/powerpoint/2010/main" val="1240748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26"/>
                                        </p:tgtEl>
                                        <p:attrNameLst>
                                          <p:attrName>style.visibility</p:attrName>
                                        </p:attrNameLst>
                                      </p:cBhvr>
                                      <p:to>
                                        <p:strVal val="visible"/>
                                      </p:to>
                                    </p:set>
                                    <p:anim calcmode="lin" valueType="num">
                                      <p:cBhvr>
                                        <p:cTn id="29" dur="500" fill="hold"/>
                                        <p:tgtEl>
                                          <p:spTgt spid="226"/>
                                        </p:tgtEl>
                                        <p:attrNameLst>
                                          <p:attrName>ppt_w</p:attrName>
                                        </p:attrNameLst>
                                      </p:cBhvr>
                                      <p:tavLst>
                                        <p:tav tm="0">
                                          <p:val>
                                            <p:fltVal val="0"/>
                                          </p:val>
                                        </p:tav>
                                        <p:tav tm="100000">
                                          <p:val>
                                            <p:strVal val="#ppt_w"/>
                                          </p:val>
                                        </p:tav>
                                      </p:tavLst>
                                    </p:anim>
                                    <p:anim calcmode="lin" valueType="num">
                                      <p:cBhvr>
                                        <p:cTn id="30" dur="500" fill="hold"/>
                                        <p:tgtEl>
                                          <p:spTgt spid="226"/>
                                        </p:tgtEl>
                                        <p:attrNameLst>
                                          <p:attrName>ppt_h</p:attrName>
                                        </p:attrNameLst>
                                      </p:cBhvr>
                                      <p:tavLst>
                                        <p:tav tm="0">
                                          <p:val>
                                            <p:fltVal val="0"/>
                                          </p:val>
                                        </p:tav>
                                        <p:tav tm="100000">
                                          <p:val>
                                            <p:strVal val="#ppt_h"/>
                                          </p:val>
                                        </p:tav>
                                      </p:tavLst>
                                    </p:anim>
                                    <p:animEffect transition="in" filter="fade">
                                      <p:cBhvr>
                                        <p:cTn id="3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62793" y="73789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2" name="Google Shape;392;p32"/>
          <p:cNvGrpSpPr/>
          <p:nvPr/>
        </p:nvGrpSpPr>
        <p:grpSpPr>
          <a:xfrm rot="2213250">
            <a:off x="-115567" y="5596386"/>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0" name="Google Shape;400;p32"/>
          <p:cNvGrpSpPr/>
          <p:nvPr/>
        </p:nvGrpSpPr>
        <p:grpSpPr>
          <a:xfrm rot="-7926131">
            <a:off x="-1222092" y="-1734169"/>
            <a:ext cx="5033037" cy="2639949"/>
            <a:chOff x="6797960" y="203729"/>
            <a:chExt cx="3774524" cy="1979829"/>
          </a:xfrm>
        </p:grpSpPr>
        <p:sp>
          <p:nvSpPr>
            <p:cNvPr id="401" name="Google Shape;401;p32"/>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32"/>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2"/>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2"/>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2"/>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2"/>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 name="Google Shape;2640;p61"/>
          <p:cNvGrpSpPr/>
          <p:nvPr/>
        </p:nvGrpSpPr>
        <p:grpSpPr>
          <a:xfrm>
            <a:off x="1096473" y="4660352"/>
            <a:ext cx="2645353" cy="1009169"/>
            <a:chOff x="3481935" y="2140100"/>
            <a:chExt cx="996271" cy="380065"/>
          </a:xfrm>
        </p:grpSpPr>
        <p:sp>
          <p:nvSpPr>
            <p:cNvPr id="96"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1" name="Google Shape;2640;p61"/>
          <p:cNvGrpSpPr/>
          <p:nvPr/>
        </p:nvGrpSpPr>
        <p:grpSpPr>
          <a:xfrm>
            <a:off x="3921224" y="4791130"/>
            <a:ext cx="2645353" cy="1009169"/>
            <a:chOff x="3481935" y="2140100"/>
            <a:chExt cx="996271" cy="380065"/>
          </a:xfrm>
        </p:grpSpPr>
        <p:sp>
          <p:nvSpPr>
            <p:cNvPr id="112"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7" name="Google Shape;2640;p61"/>
          <p:cNvGrpSpPr/>
          <p:nvPr/>
        </p:nvGrpSpPr>
        <p:grpSpPr>
          <a:xfrm>
            <a:off x="6745974" y="4738441"/>
            <a:ext cx="2645353" cy="1009169"/>
            <a:chOff x="3481935" y="2140100"/>
            <a:chExt cx="996271" cy="380065"/>
          </a:xfrm>
        </p:grpSpPr>
        <p:sp>
          <p:nvSpPr>
            <p:cNvPr id="128"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 name="Google Shape;2640;p61"/>
          <p:cNvGrpSpPr/>
          <p:nvPr/>
        </p:nvGrpSpPr>
        <p:grpSpPr>
          <a:xfrm>
            <a:off x="9570725" y="5062539"/>
            <a:ext cx="1282008" cy="589012"/>
            <a:chOff x="3481935" y="2140100"/>
            <a:chExt cx="996271" cy="380065"/>
          </a:xfrm>
        </p:grpSpPr>
        <p:sp>
          <p:nvSpPr>
            <p:cNvPr id="144"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9" name="Google Shape;226;p30"/>
          <p:cNvSpPr txBox="1">
            <a:spLocks/>
          </p:cNvSpPr>
          <p:nvPr/>
        </p:nvSpPr>
        <p:spPr>
          <a:xfrm>
            <a:off x="2113371" y="1482652"/>
            <a:ext cx="77955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Ai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nhanh</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hơn</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t>
            </a:r>
          </a:p>
        </p:txBody>
      </p:sp>
      <p:pic>
        <p:nvPicPr>
          <p:cNvPr id="161"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016824" y="3191742"/>
            <a:ext cx="4080185" cy="249262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9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wipe(down)">
                                      <p:cBhvr>
                                        <p:cTn id="14" dur="500"/>
                                        <p:tgtEl>
                                          <p:spTgt spid="127"/>
                                        </p:tgtEl>
                                      </p:cBhvr>
                                    </p:animEffect>
                                  </p:childTnLst>
                                </p:cTn>
                              </p:par>
                              <p:par>
                                <p:cTn id="15" presetID="22" presetClass="entr" presetSubtype="4"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down)">
                                      <p:cBhvr>
                                        <p:cTn id="17" dur="500"/>
                                        <p:tgtEl>
                                          <p:spTgt spid="143"/>
                                        </p:tgtEl>
                                      </p:cBhvr>
                                    </p:animEffect>
                                  </p:childTnLst>
                                </p:cTn>
                              </p:par>
                              <p:par>
                                <p:cTn id="18" presetID="22" presetClass="entr" presetSubtype="4" fill="hold"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wipe(down)">
                                      <p:cBhvr>
                                        <p:cTn id="20" dur="500"/>
                                        <p:tgtEl>
                                          <p:spTgt spid="111"/>
                                        </p:tgtEl>
                                      </p:cBhvr>
                                    </p:animEffect>
                                  </p:childTnLst>
                                </p:cTn>
                              </p:par>
                              <p:par>
                                <p:cTn id="21" presetID="2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down)">
                                      <p:cBhvr>
                                        <p:cTn id="23" dur="500"/>
                                        <p:tgtEl>
                                          <p:spTgt spid="95"/>
                                        </p:tgtEl>
                                      </p:cBhvr>
                                    </p:animEffect>
                                  </p:childTnLst>
                                </p:cTn>
                              </p:par>
                              <p:par>
                                <p:cTn id="24" presetID="2" presetClass="entr" presetSubtype="9" fill="hold" nodeType="withEffect">
                                  <p:stCondLst>
                                    <p:cond delay="250"/>
                                  </p:stCondLst>
                                  <p:childTnLst>
                                    <p:set>
                                      <p:cBhvr>
                                        <p:cTn id="25" dur="1" fill="hold">
                                          <p:stCondLst>
                                            <p:cond delay="0"/>
                                          </p:stCondLst>
                                        </p:cTn>
                                        <p:tgtEl>
                                          <p:spTgt spid="400"/>
                                        </p:tgtEl>
                                        <p:attrNameLst>
                                          <p:attrName>style.visibility</p:attrName>
                                        </p:attrNameLst>
                                      </p:cBhvr>
                                      <p:to>
                                        <p:strVal val="visible"/>
                                      </p:to>
                                    </p:set>
                                    <p:anim calcmode="lin" valueType="num">
                                      <p:cBhvr additive="base">
                                        <p:cTn id="26" dur="500" fill="hold"/>
                                        <p:tgtEl>
                                          <p:spTgt spid="400"/>
                                        </p:tgtEl>
                                        <p:attrNameLst>
                                          <p:attrName>ppt_x</p:attrName>
                                        </p:attrNameLst>
                                      </p:cBhvr>
                                      <p:tavLst>
                                        <p:tav tm="0">
                                          <p:val>
                                            <p:strVal val="0-#ppt_w/2"/>
                                          </p:val>
                                        </p:tav>
                                        <p:tav tm="100000">
                                          <p:val>
                                            <p:strVal val="#ppt_x"/>
                                          </p:val>
                                        </p:tav>
                                      </p:tavLst>
                                    </p:anim>
                                    <p:anim calcmode="lin" valueType="num">
                                      <p:cBhvr additive="base">
                                        <p:cTn id="27" dur="500" fill="hold"/>
                                        <p:tgtEl>
                                          <p:spTgt spid="400"/>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392"/>
                                        </p:tgtEl>
                                        <p:attrNameLst>
                                          <p:attrName>style.visibility</p:attrName>
                                        </p:attrNameLst>
                                      </p:cBhvr>
                                      <p:to>
                                        <p:strVal val="visible"/>
                                      </p:to>
                                    </p:set>
                                    <p:anim calcmode="lin" valueType="num">
                                      <p:cBhvr additive="base">
                                        <p:cTn id="30" dur="500" fill="hold"/>
                                        <p:tgtEl>
                                          <p:spTgt spid="392"/>
                                        </p:tgtEl>
                                        <p:attrNameLst>
                                          <p:attrName>ppt_x</p:attrName>
                                        </p:attrNameLst>
                                      </p:cBhvr>
                                      <p:tavLst>
                                        <p:tav tm="0">
                                          <p:val>
                                            <p:strVal val="#ppt_x"/>
                                          </p:val>
                                        </p:tav>
                                        <p:tav tm="100000">
                                          <p:val>
                                            <p:strVal val="#ppt_x"/>
                                          </p:val>
                                        </p:tav>
                                      </p:tavLst>
                                    </p:anim>
                                    <p:anim calcmode="lin" valueType="num">
                                      <p:cBhvr additive="base">
                                        <p:cTn id="31" dur="500" fill="hold"/>
                                        <p:tgtEl>
                                          <p:spTgt spid="39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500"/>
                                  </p:stCondLst>
                                  <p:childTnLst>
                                    <p:set>
                                      <p:cBhvr>
                                        <p:cTn id="33" dur="1" fill="hold">
                                          <p:stCondLst>
                                            <p:cond delay="0"/>
                                          </p:stCondLst>
                                        </p:cTn>
                                        <p:tgtEl>
                                          <p:spTgt spid="372"/>
                                        </p:tgtEl>
                                        <p:attrNameLst>
                                          <p:attrName>style.visibility</p:attrName>
                                        </p:attrNameLst>
                                      </p:cBhvr>
                                      <p:to>
                                        <p:strVal val="visible"/>
                                      </p:to>
                                    </p:set>
                                    <p:anim calcmode="lin" valueType="num">
                                      <p:cBhvr additive="base">
                                        <p:cTn id="34" dur="500" fill="hold"/>
                                        <p:tgtEl>
                                          <p:spTgt spid="372"/>
                                        </p:tgtEl>
                                        <p:attrNameLst>
                                          <p:attrName>ppt_x</p:attrName>
                                        </p:attrNameLst>
                                      </p:cBhvr>
                                      <p:tavLst>
                                        <p:tav tm="0">
                                          <p:val>
                                            <p:strVal val="#ppt_x"/>
                                          </p:val>
                                        </p:tav>
                                        <p:tav tm="100000">
                                          <p:val>
                                            <p:strVal val="#ppt_x"/>
                                          </p:val>
                                        </p:tav>
                                      </p:tavLst>
                                    </p:anim>
                                    <p:anim calcmode="lin" valueType="num">
                                      <p:cBhvr additive="base">
                                        <p:cTn id="35" dur="500" fill="hold"/>
                                        <p:tgtEl>
                                          <p:spTgt spid="372"/>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7" presetClass="entr" presetSubtype="0" fill="hold"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500"/>
                                        <p:tgtEl>
                                          <p:spTgt spid="161"/>
                                        </p:tgtEl>
                                      </p:cBhvr>
                                    </p:animEffect>
                                    <p:anim calcmode="lin" valueType="num">
                                      <p:cBhvr>
                                        <p:cTn id="40" dur="500" fill="hold"/>
                                        <p:tgtEl>
                                          <p:spTgt spid="161"/>
                                        </p:tgtEl>
                                        <p:attrNameLst>
                                          <p:attrName>ppt_x</p:attrName>
                                        </p:attrNameLst>
                                      </p:cBhvr>
                                      <p:tavLst>
                                        <p:tav tm="0">
                                          <p:val>
                                            <p:strVal val="#ppt_x"/>
                                          </p:val>
                                        </p:tav>
                                        <p:tav tm="100000">
                                          <p:val>
                                            <p:strVal val="#ppt_x"/>
                                          </p:val>
                                        </p:tav>
                                      </p:tavLst>
                                    </p:anim>
                                    <p:anim calcmode="lin" valueType="num">
                                      <p:cBhvr>
                                        <p:cTn id="41"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down)">
                                      <p:cBhvr>
                                        <p:cTn id="46" dur="435">
                                          <p:stCondLst>
                                            <p:cond delay="0"/>
                                          </p:stCondLst>
                                        </p:cTn>
                                        <p:tgtEl>
                                          <p:spTgt spid="159"/>
                                        </p:tgtEl>
                                      </p:cBhvr>
                                    </p:animEffect>
                                    <p:anim calcmode="lin" valueType="num">
                                      <p:cBhvr>
                                        <p:cTn id="47" dur="1367"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159"/>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159"/>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159"/>
                                        </p:tgtEl>
                                        <p:attrNameLst>
                                          <p:attrName>ppt_y</p:attrName>
                                        </p:attrNameLst>
                                      </p:cBhvr>
                                      <p:tavLst>
                                        <p:tav tm="0" fmla="#ppt_y-sin(pi*$)/81">
                                          <p:val>
                                            <p:fltVal val="0"/>
                                          </p:val>
                                        </p:tav>
                                        <p:tav tm="100000">
                                          <p:val>
                                            <p:fltVal val="1"/>
                                          </p:val>
                                        </p:tav>
                                      </p:tavLst>
                                    </p:anim>
                                    <p:animScale>
                                      <p:cBhvr>
                                        <p:cTn id="52" dur="20">
                                          <p:stCondLst>
                                            <p:cond delay="487"/>
                                          </p:stCondLst>
                                        </p:cTn>
                                        <p:tgtEl>
                                          <p:spTgt spid="159"/>
                                        </p:tgtEl>
                                      </p:cBhvr>
                                      <p:to x="100000" y="60000"/>
                                    </p:animScale>
                                    <p:animScale>
                                      <p:cBhvr>
                                        <p:cTn id="53" dur="124" decel="50000">
                                          <p:stCondLst>
                                            <p:cond delay="507"/>
                                          </p:stCondLst>
                                        </p:cTn>
                                        <p:tgtEl>
                                          <p:spTgt spid="159"/>
                                        </p:tgtEl>
                                      </p:cBhvr>
                                      <p:to x="100000" y="100000"/>
                                    </p:animScale>
                                    <p:animScale>
                                      <p:cBhvr>
                                        <p:cTn id="54" dur="20">
                                          <p:stCondLst>
                                            <p:cond delay="984"/>
                                          </p:stCondLst>
                                        </p:cTn>
                                        <p:tgtEl>
                                          <p:spTgt spid="159"/>
                                        </p:tgtEl>
                                      </p:cBhvr>
                                      <p:to x="100000" y="80000"/>
                                    </p:animScale>
                                    <p:animScale>
                                      <p:cBhvr>
                                        <p:cTn id="55" dur="124" decel="50000">
                                          <p:stCondLst>
                                            <p:cond delay="1004"/>
                                          </p:stCondLst>
                                        </p:cTn>
                                        <p:tgtEl>
                                          <p:spTgt spid="159"/>
                                        </p:tgtEl>
                                      </p:cBhvr>
                                      <p:to x="100000" y="100000"/>
                                    </p:animScale>
                                    <p:animScale>
                                      <p:cBhvr>
                                        <p:cTn id="56" dur="20">
                                          <p:stCondLst>
                                            <p:cond delay="1231"/>
                                          </p:stCondLst>
                                        </p:cTn>
                                        <p:tgtEl>
                                          <p:spTgt spid="159"/>
                                        </p:tgtEl>
                                      </p:cBhvr>
                                      <p:to x="100000" y="90000"/>
                                    </p:animScale>
                                    <p:animScale>
                                      <p:cBhvr>
                                        <p:cTn id="57" dur="124" decel="50000">
                                          <p:stCondLst>
                                            <p:cond delay="1251"/>
                                          </p:stCondLst>
                                        </p:cTn>
                                        <p:tgtEl>
                                          <p:spTgt spid="159"/>
                                        </p:tgtEl>
                                      </p:cBhvr>
                                      <p:to x="100000" y="100000"/>
                                    </p:animScale>
                                    <p:animScale>
                                      <p:cBhvr>
                                        <p:cTn id="58" dur="20">
                                          <p:stCondLst>
                                            <p:cond delay="1356"/>
                                          </p:stCondLst>
                                        </p:cTn>
                                        <p:tgtEl>
                                          <p:spTgt spid="159"/>
                                        </p:tgtEl>
                                      </p:cBhvr>
                                      <p:to x="100000" y="95000"/>
                                    </p:animScale>
                                    <p:animScale>
                                      <p:cBhvr>
                                        <p:cTn id="59" dur="124" decel="50000">
                                          <p:stCondLst>
                                            <p:cond delay="1376"/>
                                          </p:stCondLst>
                                        </p:cTn>
                                        <p:tgtEl>
                                          <p:spTgt spid="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22563" y="82838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392" name="Google Shape;392;p32"/>
          <p:cNvGrpSpPr/>
          <p:nvPr/>
        </p:nvGrpSpPr>
        <p:grpSpPr>
          <a:xfrm rot="2213250">
            <a:off x="-18215" y="5007474"/>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
        <p:nvSpPr>
          <p:cNvPr id="165" name="Google Shape;226;p30"/>
          <p:cNvSpPr txBox="1">
            <a:spLocks/>
          </p:cNvSpPr>
          <p:nvPr/>
        </p:nvSpPr>
        <p:spPr>
          <a:xfrm>
            <a:off x="1189190" y="2112762"/>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92681129 = 10 397</a:t>
            </a:r>
          </a:p>
        </p:txBody>
      </p:sp>
      <p:sp>
        <p:nvSpPr>
          <p:cNvPr id="2" name="TextBox 1">
            <a:extLst>
              <a:ext uri="{FF2B5EF4-FFF2-40B4-BE49-F238E27FC236}">
                <a16:creationId xmlns:a16="http://schemas.microsoft.com/office/drawing/2014/main" id="{A08939D2-7978-5DC6-78FB-C5CFB272A4A6}"/>
              </a:ext>
            </a:extLst>
          </p:cNvPr>
          <p:cNvSpPr txBox="1"/>
          <p:nvPr/>
        </p:nvSpPr>
        <p:spPr>
          <a:xfrm>
            <a:off x="1297172" y="1052623"/>
            <a:ext cx="9473609" cy="1477392"/>
          </a:xfrm>
          <a:prstGeom prst="rect">
            <a:avLst/>
          </a:prstGeom>
          <a:noFill/>
        </p:spPr>
        <p:txBody>
          <a:bodyPr wrap="square" rtlCol="0">
            <a:spAutoFit/>
          </a:bodyPr>
          <a:lstStyle/>
          <a:p>
            <a:pPr marL="0" marR="0" algn="just">
              <a:lnSpc>
                <a:spcPct val="110000"/>
              </a:lnSpc>
              <a:spcBef>
                <a:spcPts val="0"/>
              </a:spcBef>
              <a:spcAft>
                <a:spcPts val="0"/>
              </a:spcAft>
            </a:pPr>
            <a:r>
              <a:rPr lang="en-US" sz="2800" b="1" i="1" dirty="0" err="1">
                <a:effectLst/>
                <a:latin typeface="Cambria" panose="02040503050406030204" pitchFamily="18" charset="0"/>
                <a:ea typeface="Cambria" panose="02040503050406030204" pitchFamily="18" charset="0"/>
              </a:rPr>
              <a:t>Đố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em</a:t>
            </a:r>
            <a:r>
              <a:rPr lang="en-US" sz="2800" b="1" i="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err="1">
                <a:effectLst/>
                <a:latin typeface="Cambria" panose="02040503050406030204" pitchFamily="18" charset="0"/>
                <a:ea typeface="Cambria" panose="02040503050406030204" pitchFamily="18" charset="0"/>
              </a:rPr>
              <a:t>Đặt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một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dấu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phép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đúng</a:t>
            </a:r>
            <a:r>
              <a:rPr lang="en-US" sz="2800" b="1"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4" name="Google Shape;226;p30">
            <a:extLst>
              <a:ext uri="{FF2B5EF4-FFF2-40B4-BE49-F238E27FC236}">
                <a16:creationId xmlns:a16="http://schemas.microsoft.com/office/drawing/2014/main" id="{9BBA2C80-10C1-EB82-B60D-5BD19AF5A5F5}"/>
              </a:ext>
            </a:extLst>
          </p:cNvPr>
          <p:cNvSpPr txBox="1">
            <a:spLocks/>
          </p:cNvSpPr>
          <p:nvPr/>
        </p:nvSpPr>
        <p:spPr>
          <a:xfrm>
            <a:off x="1203367" y="2116307"/>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 + 1129 = 10 397</a:t>
            </a:r>
          </a:p>
        </p:txBody>
      </p:sp>
    </p:spTree>
    <p:extLst>
      <p:ext uri="{BB962C8B-B14F-4D97-AF65-F5344CB8AC3E}">
        <p14:creationId xmlns:p14="http://schemas.microsoft.com/office/powerpoint/2010/main" val="3832926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barn(inVertical)">
                                      <p:cBhvr>
                                        <p:cTn id="10" dur="500"/>
                                        <p:tgtEl>
                                          <p:spTgt spid="1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65"/>
                                        </p:tgtEl>
                                      </p:cBhvr>
                                    </p:animEffect>
                                    <p:set>
                                      <p:cBhvr>
                                        <p:cTn id="15" dur="1" fill="hold">
                                          <p:stCondLst>
                                            <p:cond delay="499"/>
                                          </p:stCondLst>
                                        </p:cTn>
                                        <p:tgtEl>
                                          <p:spTgt spid="16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5" grpId="1"/>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277" name="Google Shape;2277;p57"/>
          <p:cNvSpPr txBox="1"/>
          <p:nvPr/>
        </p:nvSpPr>
        <p:spPr>
          <a:xfrm>
            <a:off x="1670388" y="2015209"/>
            <a:ext cx="4658851" cy="2018025"/>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lại nội dung bài học</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sp>
        <p:nvSpPr>
          <p:cNvPr id="2283" name="Google Shape;2283;p57"/>
          <p:cNvSpPr txBox="1"/>
          <p:nvPr/>
        </p:nvSpPr>
        <p:spPr>
          <a:xfrm>
            <a:off x="5403273" y="3341409"/>
            <a:ext cx="5124831" cy="2033673"/>
          </a:xfrm>
          <a:prstGeom prst="rect">
            <a:avLst/>
          </a:prstGeom>
          <a:solidFill>
            <a:schemeClr val="accent4"/>
          </a:solidFill>
          <a:ln>
            <a:noFill/>
          </a:ln>
        </p:spPr>
        <p:txBody>
          <a:bodyPr spcFirstLastPara="1" wrap="square" lIns="121900" tIns="121900" rIns="121900" bIns="121900" anchor="ctr" anchorCtr="0">
            <a:noAutofit/>
          </a:bodyPr>
          <a:lstStyle/>
          <a:p>
            <a:pPr algn="ctr" defTabSz="1219170">
              <a:buClr>
                <a:srgbClr val="000000"/>
              </a:buClr>
            </a:pPr>
            <a:r>
              <a:rPr lang="en" sz="4000" b="1" kern="0" dirty="0">
                <a:solidFill>
                  <a:srgbClr val="FFFFFF"/>
                </a:solidFill>
                <a:latin typeface="Calibri" panose="020F0502020204030204" pitchFamily="34" charset="0"/>
                <a:ea typeface="Handlee"/>
                <a:cs typeface="Calibri" panose="020F0502020204030204" pitchFamily="34" charset="0"/>
                <a:sym typeface="Handlee"/>
              </a:rPr>
              <a:t>Xem trước bài 27</a:t>
            </a:r>
            <a:endParaRPr sz="4000" b="1" kern="0" dirty="0">
              <a:solidFill>
                <a:srgbClr val="FFFFFF"/>
              </a:solidFill>
              <a:latin typeface="Calibri" panose="020F0502020204030204" pitchFamily="34" charset="0"/>
              <a:ea typeface="Handlee"/>
              <a:cs typeface="Calibri" panose="020F0502020204030204" pitchFamily="34" charset="0"/>
              <a:sym typeface="Handlee"/>
            </a:endParaRPr>
          </a:p>
        </p:txBody>
      </p:sp>
      <p:grpSp>
        <p:nvGrpSpPr>
          <p:cNvPr id="2285" name="Google Shape;2285;p57"/>
          <p:cNvGrpSpPr/>
          <p:nvPr/>
        </p:nvGrpSpPr>
        <p:grpSpPr>
          <a:xfrm rot="-6445979">
            <a:off x="-1446291" y="-1607"/>
            <a:ext cx="4108869" cy="2659771"/>
            <a:chOff x="3476322" y="3871854"/>
            <a:chExt cx="3081549" cy="1994761"/>
          </a:xfrm>
        </p:grpSpPr>
        <p:sp>
          <p:nvSpPr>
            <p:cNvPr id="2286" name="Google Shape;2286;p57"/>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57"/>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57"/>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57"/>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57"/>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57"/>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57"/>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57"/>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57"/>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57"/>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57"/>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57"/>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57"/>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57"/>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57"/>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57"/>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57"/>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57"/>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57"/>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5" name="Google Shape;2305;p57"/>
          <p:cNvGrpSpPr/>
          <p:nvPr/>
        </p:nvGrpSpPr>
        <p:grpSpPr>
          <a:xfrm rot="-2968875">
            <a:off x="10062875" y="-389140"/>
            <a:ext cx="2331261" cy="2023735"/>
            <a:chOff x="972034" y="4038077"/>
            <a:chExt cx="1579697" cy="1371393"/>
          </a:xfrm>
        </p:grpSpPr>
        <p:sp>
          <p:nvSpPr>
            <p:cNvPr id="2306" name="Google Shape;2306;p57"/>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57"/>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08" name="Google Shape;2308;p57"/>
            <p:cNvGrpSpPr/>
            <p:nvPr/>
          </p:nvGrpSpPr>
          <p:grpSpPr>
            <a:xfrm>
              <a:off x="972034" y="4038077"/>
              <a:ext cx="1579697" cy="1371393"/>
              <a:chOff x="972034" y="4038077"/>
              <a:chExt cx="1579697" cy="1371393"/>
            </a:xfrm>
          </p:grpSpPr>
          <p:sp>
            <p:nvSpPr>
              <p:cNvPr id="2309" name="Google Shape;2309;p57"/>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57"/>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57"/>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57"/>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F870C77C-B43C-82C7-135B-AEA1DE9D2235}"/>
              </a:ext>
            </a:extLst>
          </p:cNvPr>
          <p:cNvPicPr>
            <a:picLocks noChangeAspect="1"/>
          </p:cNvPicPr>
          <p:nvPr/>
        </p:nvPicPr>
        <p:blipFill>
          <a:blip r:embed="rId3"/>
          <a:stretch>
            <a:fillRect/>
          </a:stretch>
        </p:blipFill>
        <p:spPr>
          <a:xfrm>
            <a:off x="3737371" y="211646"/>
            <a:ext cx="4291956" cy="192650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85"/>
                                        </p:tgtEl>
                                        <p:attrNameLst>
                                          <p:attrName>style.visibility</p:attrName>
                                        </p:attrNameLst>
                                      </p:cBhvr>
                                      <p:to>
                                        <p:strVal val="visible"/>
                                      </p:to>
                                    </p:set>
                                    <p:animEffect transition="in" filter="fade">
                                      <p:cBhvr>
                                        <p:cTn id="7" dur="1000"/>
                                        <p:tgtEl>
                                          <p:spTgt spid="2285"/>
                                        </p:tgtEl>
                                      </p:cBhvr>
                                    </p:animEffect>
                                    <p:anim calcmode="lin" valueType="num">
                                      <p:cBhvr>
                                        <p:cTn id="8" dur="1000" fill="hold"/>
                                        <p:tgtEl>
                                          <p:spTgt spid="2285"/>
                                        </p:tgtEl>
                                        <p:attrNameLst>
                                          <p:attrName>ppt_x</p:attrName>
                                        </p:attrNameLst>
                                      </p:cBhvr>
                                      <p:tavLst>
                                        <p:tav tm="0">
                                          <p:val>
                                            <p:strVal val="#ppt_x"/>
                                          </p:val>
                                        </p:tav>
                                        <p:tav tm="100000">
                                          <p:val>
                                            <p:strVal val="#ppt_x"/>
                                          </p:val>
                                        </p:tav>
                                      </p:tavLst>
                                    </p:anim>
                                    <p:anim calcmode="lin" valueType="num">
                                      <p:cBhvr>
                                        <p:cTn id="9" dur="1000" fill="hold"/>
                                        <p:tgtEl>
                                          <p:spTgt spid="228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05"/>
                                        </p:tgtEl>
                                        <p:attrNameLst>
                                          <p:attrName>style.visibility</p:attrName>
                                        </p:attrNameLst>
                                      </p:cBhvr>
                                      <p:to>
                                        <p:strVal val="visible"/>
                                      </p:to>
                                    </p:set>
                                    <p:animEffect transition="in" filter="fade">
                                      <p:cBhvr>
                                        <p:cTn id="12" dur="1000"/>
                                        <p:tgtEl>
                                          <p:spTgt spid="2305"/>
                                        </p:tgtEl>
                                      </p:cBhvr>
                                    </p:animEffect>
                                    <p:anim calcmode="lin" valueType="num">
                                      <p:cBhvr>
                                        <p:cTn id="13" dur="1000" fill="hold"/>
                                        <p:tgtEl>
                                          <p:spTgt spid="2305"/>
                                        </p:tgtEl>
                                        <p:attrNameLst>
                                          <p:attrName>ppt_x</p:attrName>
                                        </p:attrNameLst>
                                      </p:cBhvr>
                                      <p:tavLst>
                                        <p:tav tm="0">
                                          <p:val>
                                            <p:strVal val="#ppt_x"/>
                                          </p:val>
                                        </p:tav>
                                        <p:tav tm="100000">
                                          <p:val>
                                            <p:strVal val="#ppt_x"/>
                                          </p:val>
                                        </p:tav>
                                      </p:tavLst>
                                    </p:anim>
                                    <p:anim calcmode="lin" valueType="num">
                                      <p:cBhvr>
                                        <p:cTn id="14" dur="1000" fill="hold"/>
                                        <p:tgtEl>
                                          <p:spTgt spid="230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77"/>
                                        </p:tgtEl>
                                        <p:attrNameLst>
                                          <p:attrName>style.visibility</p:attrName>
                                        </p:attrNameLst>
                                      </p:cBhvr>
                                      <p:to>
                                        <p:strVal val="visible"/>
                                      </p:to>
                                    </p:set>
                                    <p:anim calcmode="lin" valueType="num">
                                      <p:cBhvr>
                                        <p:cTn id="19" dur="500" fill="hold"/>
                                        <p:tgtEl>
                                          <p:spTgt spid="2277"/>
                                        </p:tgtEl>
                                        <p:attrNameLst>
                                          <p:attrName>ppt_w</p:attrName>
                                        </p:attrNameLst>
                                      </p:cBhvr>
                                      <p:tavLst>
                                        <p:tav tm="0">
                                          <p:val>
                                            <p:fltVal val="0"/>
                                          </p:val>
                                        </p:tav>
                                        <p:tav tm="100000">
                                          <p:val>
                                            <p:strVal val="#ppt_w"/>
                                          </p:val>
                                        </p:tav>
                                      </p:tavLst>
                                    </p:anim>
                                    <p:anim calcmode="lin" valueType="num">
                                      <p:cBhvr>
                                        <p:cTn id="20" dur="500" fill="hold"/>
                                        <p:tgtEl>
                                          <p:spTgt spid="2277"/>
                                        </p:tgtEl>
                                        <p:attrNameLst>
                                          <p:attrName>ppt_h</p:attrName>
                                        </p:attrNameLst>
                                      </p:cBhvr>
                                      <p:tavLst>
                                        <p:tav tm="0">
                                          <p:val>
                                            <p:fltVal val="0"/>
                                          </p:val>
                                        </p:tav>
                                        <p:tav tm="100000">
                                          <p:val>
                                            <p:strVal val="#ppt_h"/>
                                          </p:val>
                                        </p:tav>
                                      </p:tavLst>
                                    </p:anim>
                                    <p:animEffect transition="in" filter="fade">
                                      <p:cBhvr>
                                        <p:cTn id="21" dur="500"/>
                                        <p:tgtEl>
                                          <p:spTgt spid="227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283"/>
                                        </p:tgtEl>
                                        <p:attrNameLst>
                                          <p:attrName>style.visibility</p:attrName>
                                        </p:attrNameLst>
                                      </p:cBhvr>
                                      <p:to>
                                        <p:strVal val="visible"/>
                                      </p:to>
                                    </p:set>
                                    <p:anim calcmode="lin" valueType="num">
                                      <p:cBhvr>
                                        <p:cTn id="26" dur="500" fill="hold"/>
                                        <p:tgtEl>
                                          <p:spTgt spid="2283"/>
                                        </p:tgtEl>
                                        <p:attrNameLst>
                                          <p:attrName>ppt_w</p:attrName>
                                        </p:attrNameLst>
                                      </p:cBhvr>
                                      <p:tavLst>
                                        <p:tav tm="0">
                                          <p:val>
                                            <p:fltVal val="0"/>
                                          </p:val>
                                        </p:tav>
                                        <p:tav tm="100000">
                                          <p:val>
                                            <p:strVal val="#ppt_w"/>
                                          </p:val>
                                        </p:tav>
                                      </p:tavLst>
                                    </p:anim>
                                    <p:anim calcmode="lin" valueType="num">
                                      <p:cBhvr>
                                        <p:cTn id="27" dur="500" fill="hold"/>
                                        <p:tgtEl>
                                          <p:spTgt spid="2283"/>
                                        </p:tgtEl>
                                        <p:attrNameLst>
                                          <p:attrName>ppt_h</p:attrName>
                                        </p:attrNameLst>
                                      </p:cBhvr>
                                      <p:tavLst>
                                        <p:tav tm="0">
                                          <p:val>
                                            <p:fltVal val="0"/>
                                          </p:val>
                                        </p:tav>
                                        <p:tav tm="100000">
                                          <p:val>
                                            <p:strVal val="#ppt_h"/>
                                          </p:val>
                                        </p:tav>
                                      </p:tavLst>
                                    </p:anim>
                                    <p:animEffect transition="in" filter="fade">
                                      <p:cBhvr>
                                        <p:cTn id="28" dur="500"/>
                                        <p:tgtEl>
                                          <p:spTgt spid="2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 grpId="0" animBg="1"/>
      <p:bldP spid="22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AF37E065-A1E6-9E36-5976-80D7D6A303A3}"/>
              </a:ext>
            </a:extLst>
          </p:cNvPr>
          <p:cNvPicPr>
            <a:picLocks noChangeAspect="1"/>
          </p:cNvPicPr>
          <p:nvPr/>
        </p:nvPicPr>
        <p:blipFill>
          <a:blip r:embed="rId3"/>
          <a:stretch>
            <a:fillRect/>
          </a:stretch>
        </p:blipFill>
        <p:spPr>
          <a:xfrm>
            <a:off x="1839551" y="2135980"/>
            <a:ext cx="8791194" cy="3182388"/>
          </a:xfrm>
          <a:prstGeom prst="rect">
            <a:avLst/>
          </a:prstGeom>
        </p:spPr>
      </p:pic>
    </p:spTree>
    <p:extLst>
      <p:ext uri="{BB962C8B-B14F-4D97-AF65-F5344CB8AC3E}">
        <p14:creationId xmlns:p14="http://schemas.microsoft.com/office/powerpoint/2010/main" val="4226056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1+#ppt_w/2"/>
                                          </p:val>
                                        </p:tav>
                                        <p:tav tm="100000">
                                          <p:val>
                                            <p:strVal val="#ppt_x"/>
                                          </p:val>
                                        </p:tav>
                                      </p:tavLst>
                                    </p:anim>
                                    <p:anim calcmode="lin" valueType="num">
                                      <p:cBhvr additive="base">
                                        <p:cTn id="8" dur="500" fill="hold"/>
                                        <p:tgtEl>
                                          <p:spTgt spid="2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70"/>
                                        </p:tgtEl>
                                        <p:attrNameLst>
                                          <p:attrName>style.visibility</p:attrName>
                                        </p:attrNameLst>
                                      </p:cBhvr>
                                      <p:to>
                                        <p:strVal val="visible"/>
                                      </p:to>
                                    </p:set>
                                    <p:anim calcmode="lin" valueType="num">
                                      <p:cBhvr additive="base">
                                        <p:cTn id="11" dur="500" fill="hold"/>
                                        <p:tgtEl>
                                          <p:spTgt spid="270"/>
                                        </p:tgtEl>
                                        <p:attrNameLst>
                                          <p:attrName>ppt_x</p:attrName>
                                        </p:attrNameLst>
                                      </p:cBhvr>
                                      <p:tavLst>
                                        <p:tav tm="0">
                                          <p:val>
                                            <p:strVal val="#ppt_x"/>
                                          </p:val>
                                        </p:tav>
                                        <p:tav tm="100000">
                                          <p:val>
                                            <p:strVal val="#ppt_x"/>
                                          </p:val>
                                        </p:tav>
                                      </p:tavLst>
                                    </p:anim>
                                    <p:anim calcmode="lin" valueType="num">
                                      <p:cBhvr additive="base">
                                        <p:cTn id="12" dur="500" fill="hold"/>
                                        <p:tgtEl>
                                          <p:spTgt spid="270"/>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35"/>
                                        </p:tgtEl>
                                        <p:attrNameLst>
                                          <p:attrName>style.visibility</p:attrName>
                                        </p:attrNameLst>
                                      </p:cBhvr>
                                      <p:to>
                                        <p:strVal val="visible"/>
                                      </p:to>
                                    </p:set>
                                    <p:anim calcmode="lin" valueType="num">
                                      <p:cBhvr additive="base">
                                        <p:cTn id="15" dur="500" fill="hold"/>
                                        <p:tgtEl>
                                          <p:spTgt spid="235"/>
                                        </p:tgtEl>
                                        <p:attrNameLst>
                                          <p:attrName>ppt_x</p:attrName>
                                        </p:attrNameLst>
                                      </p:cBhvr>
                                      <p:tavLst>
                                        <p:tav tm="0">
                                          <p:val>
                                            <p:strVal val="0-#ppt_w/2"/>
                                          </p:val>
                                        </p:tav>
                                        <p:tav tm="100000">
                                          <p:val>
                                            <p:strVal val="#ppt_x"/>
                                          </p:val>
                                        </p:tav>
                                      </p:tavLst>
                                    </p:anim>
                                    <p:anim calcmode="lin" valueType="num">
                                      <p:cBhvr additive="base">
                                        <p:cTn id="16" dur="500" fill="hold"/>
                                        <p:tgtEl>
                                          <p:spTgt spid="235"/>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1+#ppt_w/2"/>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2921000"/>
            <a:ext cx="1157813"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2616200"/>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6" y="2514601"/>
            <a:ext cx="2075363" cy="1798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2209801"/>
            <a:ext cx="2324284" cy="2203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4" y="5009808"/>
            <a:ext cx="1407525" cy="1467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DMIN\Desktop\Picture1 (2).png">
            <a:hlinkClick r:id="rId6"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4685" y="4971624"/>
            <a:ext cx="1727200" cy="1505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4749801"/>
            <a:ext cx="1683824" cy="1360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8435" y="4445001"/>
            <a:ext cx="1957965" cy="1706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2934527"/>
            <a:ext cx="273926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3763404"/>
            <a:ext cx="2032000" cy="19714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choi.png">
            <a:hlinkClick r:id="rId21" action="ppaction://hlinksldjump"/>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9425062" y="5867400"/>
            <a:ext cx="23306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Huong dan 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508001" y="5867400"/>
            <a:ext cx="2189279" cy="93052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canstock6432558.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994401" y="519573"/>
            <a:ext cx="1783097" cy="169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078" y="922101"/>
            <a:ext cx="1656223" cy="748795"/>
          </a:xfrm>
          <a:prstGeom prst="rect">
            <a:avLst/>
          </a:prstGeom>
          <a:noFill/>
        </p:spPr>
        <p:txBody>
          <a:bodyPr wrap="none" rtlCol="0">
            <a:spAutoFit/>
          </a:bodyPr>
          <a:lstStyle/>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GIẢI CỨU</a:t>
            </a:r>
          </a:p>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THÚ CƯNG</a:t>
            </a:r>
          </a:p>
        </p:txBody>
      </p:sp>
    </p:spTree>
    <p:extLst>
      <p:ext uri="{BB962C8B-B14F-4D97-AF65-F5344CB8AC3E}">
        <p14:creationId xmlns:p14="http://schemas.microsoft.com/office/powerpoint/2010/main" val="3027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3718061"/>
            <a:ext cx="996367" cy="96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3462316"/>
            <a:ext cx="1450824" cy="1264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7" y="3406664"/>
            <a:ext cx="1785972" cy="1548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3158293"/>
            <a:ext cx="2000183" cy="1896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3" y="5519194"/>
            <a:ext cx="1211259" cy="12626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5244318"/>
            <a:ext cx="1449029" cy="1170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94400" y="5089358"/>
            <a:ext cx="1684944" cy="14685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3481941"/>
            <a:ext cx="2357299" cy="1497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4343108"/>
            <a:ext cx="1748656" cy="16965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DMIN\Desktop\Tai nguyen thiet ke tro choi\Bảng gỗ\wooden-blank-sign-clipart-1.jpg"/>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40000" y="-2621363"/>
            <a:ext cx="8675733" cy="5237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62117" y="484267"/>
            <a:ext cx="7404284" cy="1734064"/>
          </a:xfrm>
          <a:prstGeom prst="rect">
            <a:avLst/>
          </a:prstGeom>
          <a:noFill/>
        </p:spPr>
        <p:txBody>
          <a:bodyPr wrap="square" rtlCol="0">
            <a:spAutoFit/>
          </a:bodyPr>
          <a:lstStyle/>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bắt</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cóc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nhốt</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chiếc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chuồng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lúc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kẻ</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xấu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đang</a:t>
            </a:r>
            <a:r>
              <a:rPr lang="en-US" sz="2667" b="1" kern="0" dirty="0">
                <a:solidFill>
                  <a:srgbClr val="FFFFFF"/>
                </a:solidFill>
                <a:latin typeface="Arial"/>
                <a:cs typeface="Arial"/>
                <a:sym typeface="Arial"/>
              </a:rPr>
              <a:t> say </a:t>
            </a:r>
            <a:r>
              <a:rPr lang="en-US" sz="2667" b="1" kern="0" dirty="0" err="1">
                <a:solidFill>
                  <a:srgbClr val="FFFFFF"/>
                </a:solidFill>
                <a:latin typeface="Arial"/>
                <a:cs typeface="Arial"/>
                <a:sym typeface="Arial"/>
              </a:rPr>
              <a:t>ngủ</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hãy</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cố</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lời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đúng</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câu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hỏi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giúp</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trốn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thoát</a:t>
            </a:r>
            <a:r>
              <a:rPr lang="en-US" sz="2667" b="1" kern="0" dirty="0">
                <a:solidFill>
                  <a:srgbClr val="FFFFFF"/>
                </a:solidFill>
                <a:latin typeface="Arial"/>
                <a:cs typeface="Arial"/>
                <a:sym typeface="Arial"/>
              </a:rPr>
              <a:t>.</a:t>
            </a:r>
          </a:p>
        </p:txBody>
      </p:sp>
      <p:pic>
        <p:nvPicPr>
          <p:cNvPr id="1026" name="Picture 2" descr="C:\Users\ADMIN\Desktop\Untitleda (2).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2132211" y="3718061"/>
            <a:ext cx="2372853" cy="21840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6"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44686" y="5384733"/>
            <a:ext cx="1486359" cy="12954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13666" y="5746008"/>
            <a:ext cx="2324100" cy="99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American Eskimo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517270" y="1361951"/>
            <a:ext cx="1006087" cy="971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DMIN\Desktop\Dan cho chay tron\318767-1G20FT61680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856">
                        <a14:foregroundMark x1="12865" y1="6301" x2="38791" y2="41096"/>
                        <a14:foregroundMark x1="27875" y1="10685" x2="26901" y2="18630"/>
                        <a14:foregroundMark x1="18324" y1="7671" x2="21053" y2="13151"/>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947693" y="5338877"/>
            <a:ext cx="2116308" cy="1341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ADMIN\Desktop\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5347" y="4953000"/>
            <a:ext cx="2120253"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ADMIN\Desktop\Picture1 (2).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7358" y="987758"/>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Dan cho chay tron\318767-1G20FT61680 (3).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149601" y="303051"/>
            <a:ext cx="1631951" cy="141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0613" y="107160"/>
            <a:ext cx="1946188"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Untitleda (2).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858920" y="755491"/>
            <a:ext cx="2372853" cy="218406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657600" y="3810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srgbClr val="FFFFFF"/>
                </a:solidFill>
                <a:latin typeface="Arial"/>
                <a:sym typeface="Arial"/>
              </a:rPr>
              <a:t>1</a:t>
            </a:r>
          </a:p>
        </p:txBody>
      </p:sp>
      <p:sp>
        <p:nvSpPr>
          <p:cNvPr id="22" name="Oval 21"/>
          <p:cNvSpPr/>
          <p:nvPr/>
        </p:nvSpPr>
        <p:spPr>
          <a:xfrm>
            <a:off x="6891867" y="1287895"/>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2</a:t>
            </a:r>
          </a:p>
        </p:txBody>
      </p:sp>
      <p:sp>
        <p:nvSpPr>
          <p:cNvPr id="28" name="Oval 27"/>
          <p:cNvSpPr/>
          <p:nvPr/>
        </p:nvSpPr>
        <p:spPr>
          <a:xfrm>
            <a:off x="2844800" y="49306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3</a:t>
            </a:r>
          </a:p>
        </p:txBody>
      </p:sp>
      <p:pic>
        <p:nvPicPr>
          <p:cNvPr id="15" name="Picture 5"/>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2844800" y="1847522"/>
            <a:ext cx="3493053" cy="2977828"/>
          </a:xfrm>
          <a:prstGeom prst="rect">
            <a:avLst/>
          </a:prstGeom>
        </p:spPr>
      </p:pic>
      <p:pic>
        <p:nvPicPr>
          <p:cNvPr id="20" name="Picture 2">
            <a:hlinkClick r:id="rId21" action="ppaction://hlinksldjump"/>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12821" y="5973069"/>
            <a:ext cx="884931" cy="884931"/>
          </a:xfrm>
          <a:prstGeom prst="rect">
            <a:avLst/>
          </a:prstGeom>
        </p:spPr>
      </p:pic>
      <p:pic>
        <p:nvPicPr>
          <p:cNvPr id="23" name="Picture 10"/>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91850" y="6232271"/>
            <a:ext cx="567071" cy="583107"/>
          </a:xfrm>
          <a:prstGeom prst="rect">
            <a:avLst/>
          </a:prstGeom>
        </p:spPr>
      </p:pic>
    </p:spTree>
    <p:extLst>
      <p:ext uri="{BB962C8B-B14F-4D97-AF65-F5344CB8AC3E}">
        <p14:creationId xmlns:p14="http://schemas.microsoft.com/office/powerpoint/2010/main" val="17865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3"/>
                                        </p:tgtEl>
                                        <p:attrNameLst>
                                          <p:attrName>r</p:attrName>
                                        </p:attrNameLst>
                                      </p:cBhvr>
                                    </p:animRot>
                                    <p:animRot by="-240000">
                                      <p:cBhvr>
                                        <p:cTn id="7" dur="600" fill="hold">
                                          <p:stCondLst>
                                            <p:cond delay="600"/>
                                          </p:stCondLst>
                                        </p:cTn>
                                        <p:tgtEl>
                                          <p:spTgt spid="13"/>
                                        </p:tgtEl>
                                        <p:attrNameLst>
                                          <p:attrName>r</p:attrName>
                                        </p:attrNameLst>
                                      </p:cBhvr>
                                    </p:animRot>
                                    <p:animRot by="240000">
                                      <p:cBhvr>
                                        <p:cTn id="8" dur="600" fill="hold">
                                          <p:stCondLst>
                                            <p:cond delay="1200"/>
                                          </p:stCondLst>
                                        </p:cTn>
                                        <p:tgtEl>
                                          <p:spTgt spid="13"/>
                                        </p:tgtEl>
                                        <p:attrNameLst>
                                          <p:attrName>r</p:attrName>
                                        </p:attrNameLst>
                                      </p:cBhvr>
                                    </p:animRot>
                                    <p:animRot by="-240000">
                                      <p:cBhvr>
                                        <p:cTn id="9" dur="600" fill="hold">
                                          <p:stCondLst>
                                            <p:cond delay="1800"/>
                                          </p:stCondLst>
                                        </p:cTn>
                                        <p:tgtEl>
                                          <p:spTgt spid="13"/>
                                        </p:tgtEl>
                                        <p:attrNameLst>
                                          <p:attrName>r</p:attrName>
                                        </p:attrNameLst>
                                      </p:cBhvr>
                                    </p:animRot>
                                    <p:animRot by="120000">
                                      <p:cBhvr>
                                        <p:cTn id="10" dur="600" fill="hold">
                                          <p:stCondLst>
                                            <p:cond delay="24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7"/>
                                        </p:tgtEl>
                                        <p:attrNameLst>
                                          <p:attrName>r</p:attrName>
                                        </p:attrNameLst>
                                      </p:cBhvr>
                                    </p:animRot>
                                    <p:animRot by="-240000">
                                      <p:cBhvr>
                                        <p:cTn id="19" dur="600" fill="hold">
                                          <p:stCondLst>
                                            <p:cond delay="600"/>
                                          </p:stCondLst>
                                        </p:cTn>
                                        <p:tgtEl>
                                          <p:spTgt spid="17"/>
                                        </p:tgtEl>
                                        <p:attrNameLst>
                                          <p:attrName>r</p:attrName>
                                        </p:attrNameLst>
                                      </p:cBhvr>
                                    </p:animRot>
                                    <p:animRot by="240000">
                                      <p:cBhvr>
                                        <p:cTn id="20" dur="600" fill="hold">
                                          <p:stCondLst>
                                            <p:cond delay="1200"/>
                                          </p:stCondLst>
                                        </p:cTn>
                                        <p:tgtEl>
                                          <p:spTgt spid="17"/>
                                        </p:tgtEl>
                                        <p:attrNameLst>
                                          <p:attrName>r</p:attrName>
                                        </p:attrNameLst>
                                      </p:cBhvr>
                                    </p:animRot>
                                    <p:animRot by="-240000">
                                      <p:cBhvr>
                                        <p:cTn id="21" dur="600" fill="hold">
                                          <p:stCondLst>
                                            <p:cond delay="1800"/>
                                          </p:stCondLst>
                                        </p:cTn>
                                        <p:tgtEl>
                                          <p:spTgt spid="17"/>
                                        </p:tgtEl>
                                        <p:attrNameLst>
                                          <p:attrName>r</p:attrName>
                                        </p:attrNameLst>
                                      </p:cBhvr>
                                    </p:animRot>
                                    <p:animRot by="120000">
                                      <p:cBhvr>
                                        <p:cTn id="22"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with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63" presetClass="path" presetSubtype="0" accel="50000" decel="50000" fill="hold" nodeType="withEffect">
                                  <p:stCondLst>
                                    <p:cond delay="0"/>
                                  </p:stCondLst>
                                  <p:childTnLst>
                                    <p:animMotion origin="layout" path="M 0.00834 -0.00277 L 0.3941 -0.00586 " pathEditMode="relative" rAng="0" ptsTypes="AA">
                                      <p:cBhvr>
                                        <p:cTn id="33" dur="2000" fill="hold"/>
                                        <p:tgtEl>
                                          <p:spTgt spid="13"/>
                                        </p:tgtEl>
                                        <p:attrNameLst>
                                          <p:attrName>ppt_x</p:attrName>
                                          <p:attrName>ppt_y</p:attrName>
                                        </p:attrNameLst>
                                      </p:cBhvr>
                                      <p:rCtr x="19288" y="-154"/>
                                    </p:animMotion>
                                  </p:childTnLst>
                                </p:cTn>
                              </p:par>
                            </p:childTnLst>
                          </p:cTn>
                        </p:par>
                        <p:par>
                          <p:cTn id="34" fill="hold">
                            <p:stCondLst>
                              <p:cond delay="2000"/>
                            </p:stCondLst>
                            <p:childTnLst>
                              <p:par>
                                <p:cTn id="35" presetID="44" presetClass="path" presetSubtype="0" accel="50000" decel="50000" fill="hold" nodeType="afterEffect">
                                  <p:stCondLst>
                                    <p:cond delay="0"/>
                                  </p:stCondLst>
                                  <p:childTnLst>
                                    <p:animMotion origin="layout" path="M 0.38576 -0.00308 L 0.45712 -0.14876 C 0.47222 -0.18117 0.49462 -0.19876 0.51788 -0.19876 C 0.54462 -0.19876 0.5658 -0.18117 0.5809 -0.14876 L 0.65243 -0.00308 " pathEditMode="relative" rAng="0" ptsTypes="FffFF">
                                      <p:cBhvr>
                                        <p:cTn id="36" dur="500" fill="hold"/>
                                        <p:tgtEl>
                                          <p:spTgt spid="13"/>
                                        </p:tgtEl>
                                        <p:attrNameLst>
                                          <p:attrName>ppt_x</p:attrName>
                                          <p:attrName>ppt_y</p:attrName>
                                        </p:attrNameLst>
                                      </p:cBhvr>
                                      <p:rCtr x="13333" y="-9784"/>
                                    </p:animMotion>
                                  </p:childTnLst>
                                </p:cTn>
                              </p:par>
                            </p:childTnLst>
                          </p:cTn>
                        </p:par>
                        <p:par>
                          <p:cTn id="37" fill="hold">
                            <p:stCondLst>
                              <p:cond delay="2500"/>
                            </p:stCondLst>
                            <p:childTnLst>
                              <p:par>
                                <p:cTn id="38" presetID="63" presetClass="path" presetSubtype="0" accel="50000" decel="50000" fill="hold" nodeType="afterEffect">
                                  <p:stCondLst>
                                    <p:cond delay="0"/>
                                  </p:stCondLst>
                                  <p:childTnLst>
                                    <p:animMotion origin="layout" path="M 0.6441 -4.5679E-6 L 0.8941 -4.5679E-6 " pathEditMode="relative" rAng="0" ptsTypes="AA">
                                      <p:cBhvr>
                                        <p:cTn id="39" dur="2000" fill="hold"/>
                                        <p:tgtEl>
                                          <p:spTgt spid="13"/>
                                        </p:tgtEl>
                                        <p:attrNameLst>
                                          <p:attrName>ppt_x</p:attrName>
                                          <p:attrName>ppt_y</p:attrName>
                                        </p:attrNameLst>
                                      </p:cBhvr>
                                      <p:rCtr x="12500" y="0"/>
                                    </p:animMotion>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withEffect">
                                  <p:stCondLst>
                                    <p:cond delay="0"/>
                                  </p:stCondLst>
                                  <p:childTnLst>
                                    <p:anim calcmode="lin" valueType="num">
                                      <p:cBhvr additive="base">
                                        <p:cTn id="44" dur="1000"/>
                                        <p:tgtEl>
                                          <p:spTgt spid="16"/>
                                        </p:tgtEl>
                                        <p:attrNameLst>
                                          <p:attrName>ppt_x</p:attrName>
                                        </p:attrNameLst>
                                      </p:cBhvr>
                                      <p:tavLst>
                                        <p:tav tm="0">
                                          <p:val>
                                            <p:strVal val="ppt_x"/>
                                          </p:val>
                                        </p:tav>
                                        <p:tav tm="100000">
                                          <p:val>
                                            <p:strVal val="ppt_x"/>
                                          </p:val>
                                        </p:tav>
                                      </p:tavLst>
                                    </p:anim>
                                    <p:anim calcmode="lin" valueType="num">
                                      <p:cBhvr additive="base">
                                        <p:cTn id="45" dur="1000"/>
                                        <p:tgtEl>
                                          <p:spTgt spid="16"/>
                                        </p:tgtEl>
                                        <p:attrNameLst>
                                          <p:attrName>ppt_y</p:attrName>
                                        </p:attrNameLst>
                                      </p:cBhvr>
                                      <p:tavLst>
                                        <p:tav tm="0">
                                          <p:val>
                                            <p:strVal val="ppt_y"/>
                                          </p:val>
                                        </p:tav>
                                        <p:tav tm="100000">
                                          <p:val>
                                            <p:strVal val="1+ppt_h/2"/>
                                          </p:val>
                                        </p:tav>
                                      </p:tavLst>
                                    </p:anim>
                                    <p:set>
                                      <p:cBhvr>
                                        <p:cTn id="46" dur="1" fill="hold">
                                          <p:stCondLst>
                                            <p:cond delay="999"/>
                                          </p:stCondLst>
                                        </p:cTn>
                                        <p:tgtEl>
                                          <p:spTgt spid="1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44" presetClass="path" presetSubtype="0" accel="50000" decel="50000" fill="hold" nodeType="withEffect">
                                  <p:stCondLst>
                                    <p:cond delay="0"/>
                                  </p:stCondLst>
                                  <p:childTnLst>
                                    <p:animMotion origin="layout" path="M 1.11022E-16 7.40741E-7 L 0.0599 -0.15617 C 0.0724 -0.18982 0.09149 -0.20957 0.11094 -0.20957 C 0.13351 -0.20957 0.15139 -0.18982 0.16406 -0.15617 L 0.225 7.40741E-7 " pathEditMode="relative" rAng="0" ptsTypes="FffFF">
                                      <p:cBhvr>
                                        <p:cTn id="50" dur="1000" fill="hold"/>
                                        <p:tgtEl>
                                          <p:spTgt spid="1030"/>
                                        </p:tgtEl>
                                        <p:attrNameLst>
                                          <p:attrName>ppt_x</p:attrName>
                                          <p:attrName>ppt_y</p:attrName>
                                        </p:attrNameLst>
                                      </p:cBhvr>
                                      <p:rCtr x="11250" y="-10494"/>
                                    </p:animMotion>
                                  </p:childTnLst>
                                </p:cTn>
                              </p:par>
                            </p:childTnLst>
                          </p:cTn>
                        </p:par>
                        <p:par>
                          <p:cTn id="51" fill="hold">
                            <p:stCondLst>
                              <p:cond delay="1000"/>
                            </p:stCondLst>
                            <p:childTnLst>
                              <p:par>
                                <p:cTn id="52" presetID="63" presetClass="path" presetSubtype="0" accel="50000" decel="50000" fill="hold" nodeType="afterEffect">
                                  <p:stCondLst>
                                    <p:cond delay="0"/>
                                  </p:stCondLst>
                                  <p:childTnLst>
                                    <p:animMotion origin="layout" path="M 0.225 -4.44444E-6 L 0.50834 -4.44444E-6 " pathEditMode="relative" rAng="0" ptsTypes="AA">
                                      <p:cBhvr>
                                        <p:cTn id="53" dur="2000" fill="hold"/>
                                        <p:tgtEl>
                                          <p:spTgt spid="1030"/>
                                        </p:tgtEl>
                                        <p:attrNameLst>
                                          <p:attrName>ppt_x</p:attrName>
                                          <p:attrName>ppt_y</p:attrName>
                                        </p:attrNameLst>
                                      </p:cBhvr>
                                      <p:rCtr x="14167" y="0"/>
                                    </p:animMotion>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withEffect">
                                  <p:stCondLst>
                                    <p:cond delay="0"/>
                                  </p:stCondLst>
                                  <p:childTnLst>
                                    <p:anim calcmode="lin" valueType="num">
                                      <p:cBhvr additive="base">
                                        <p:cTn id="58" dur="1000"/>
                                        <p:tgtEl>
                                          <p:spTgt spid="18"/>
                                        </p:tgtEl>
                                        <p:attrNameLst>
                                          <p:attrName>ppt_x</p:attrName>
                                        </p:attrNameLst>
                                      </p:cBhvr>
                                      <p:tavLst>
                                        <p:tav tm="0">
                                          <p:val>
                                            <p:strVal val="ppt_x"/>
                                          </p:val>
                                        </p:tav>
                                        <p:tav tm="100000">
                                          <p:val>
                                            <p:strVal val="ppt_x"/>
                                          </p:val>
                                        </p:tav>
                                      </p:tavLst>
                                    </p:anim>
                                    <p:anim calcmode="lin" valueType="num">
                                      <p:cBhvr additive="base">
                                        <p:cTn id="59" dur="1000"/>
                                        <p:tgtEl>
                                          <p:spTgt spid="18"/>
                                        </p:tgtEl>
                                        <p:attrNameLst>
                                          <p:attrName>ppt_y</p:attrName>
                                        </p:attrNameLst>
                                      </p:cBhvr>
                                      <p:tavLst>
                                        <p:tav tm="0">
                                          <p:val>
                                            <p:strVal val="ppt_y"/>
                                          </p:val>
                                        </p:tav>
                                        <p:tav tm="100000">
                                          <p:val>
                                            <p:strVal val="1+ppt_h/2"/>
                                          </p:val>
                                        </p:tav>
                                      </p:tavLst>
                                    </p:anim>
                                    <p:set>
                                      <p:cBhvr>
                                        <p:cTn id="60" dur="1" fill="hold">
                                          <p:stCondLst>
                                            <p:cond delay="999"/>
                                          </p:stCondLst>
                                        </p:cTn>
                                        <p:tgtEl>
                                          <p:spTgt spid="18"/>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3.61111E-6 -2.22222E-6 L 0.32483 0.01204 " pathEditMode="relative" rAng="0" ptsTypes="AA">
                                      <p:cBhvr>
                                        <p:cTn id="64" dur="2000" fill="hold"/>
                                        <p:tgtEl>
                                          <p:spTgt spid="17"/>
                                        </p:tgtEl>
                                        <p:attrNameLst>
                                          <p:attrName>ppt_x</p:attrName>
                                          <p:attrName>ppt_y</p:attrName>
                                        </p:attrNameLst>
                                      </p:cBhvr>
                                      <p:rCtr x="16233" y="586"/>
                                    </p:animMotion>
                                  </p:childTnLst>
                                </p:cTn>
                              </p:par>
                            </p:childTnLst>
                          </p:cTn>
                        </p:par>
                        <p:par>
                          <p:cTn id="65" fill="hold">
                            <p:stCondLst>
                              <p:cond delay="2000"/>
                            </p:stCondLst>
                            <p:childTnLst>
                              <p:par>
                                <p:cTn id="66" presetID="44" presetClass="path" presetSubtype="0" accel="50000" decel="50000" fill="hold" nodeType="afterEffect">
                                  <p:stCondLst>
                                    <p:cond delay="0"/>
                                  </p:stCondLst>
                                  <p:childTnLst>
                                    <p:animMotion origin="layout" path="M 0.32483 0.01204 L 0.37605 -0.11975 C 0.38698 -0.14907 0.40296 -0.16481 0.4198 -0.16481 C 0.43889 -0.16481 0.45417 -0.14907 0.46511 -0.11975 L 0.5165 0.01204 " pathEditMode="relative" rAng="0" ptsTypes="FffFF">
                                      <p:cBhvr>
                                        <p:cTn id="67" dur="500" fill="hold"/>
                                        <p:tgtEl>
                                          <p:spTgt spid="17"/>
                                        </p:tgtEl>
                                        <p:attrNameLst>
                                          <p:attrName>ppt_x</p:attrName>
                                          <p:attrName>ppt_y</p:attrName>
                                        </p:attrNameLst>
                                      </p:cBhvr>
                                      <p:rCtr x="9583" y="-8858"/>
                                    </p:animMotion>
                                  </p:childTnLst>
                                </p:cTn>
                              </p:par>
                            </p:childTnLst>
                          </p:cTn>
                        </p:par>
                        <p:par>
                          <p:cTn id="68" fill="hold">
                            <p:stCondLst>
                              <p:cond delay="2500"/>
                            </p:stCondLst>
                            <p:childTnLst>
                              <p:par>
                                <p:cTn id="69" presetID="63" presetClass="path" presetSubtype="0" accel="50000" decel="50000" fill="hold" nodeType="afterEffect">
                                  <p:stCondLst>
                                    <p:cond delay="0"/>
                                  </p:stCondLst>
                                  <p:childTnLst>
                                    <p:animMotion origin="layout" path="M 0.50816 -2.22222E-6 L 0.75816 -2.22222E-6 " pathEditMode="relative" rAng="0" ptsTypes="AA">
                                      <p:cBhvr>
                                        <p:cTn id="70" dur="2000" fill="hold"/>
                                        <p:tgtEl>
                                          <p:spTgt spid="17"/>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250" fill="hold"/>
                                        <p:tgtEl>
                                          <p:spTgt spid="15"/>
                                        </p:tgtEl>
                                        <p:attrNameLst>
                                          <p:attrName>ppt_w</p:attrName>
                                        </p:attrNameLst>
                                      </p:cBhvr>
                                      <p:tavLst>
                                        <p:tav tm="0">
                                          <p:val>
                                            <p:fltVal val="0"/>
                                          </p:val>
                                        </p:tav>
                                        <p:tav tm="100000">
                                          <p:val>
                                            <p:strVal val="#ppt_w"/>
                                          </p:val>
                                        </p:tav>
                                      </p:tavLst>
                                    </p:anim>
                                    <p:anim calcmode="lin" valueType="num">
                                      <p:cBhvr>
                                        <p:cTn id="77" dur="250" fill="hold"/>
                                        <p:tgtEl>
                                          <p:spTgt spid="15"/>
                                        </p:tgtEl>
                                        <p:attrNameLst>
                                          <p:attrName>ppt_h</p:attrName>
                                        </p:attrNameLst>
                                      </p:cBhvr>
                                      <p:tavLst>
                                        <p:tav tm="0">
                                          <p:val>
                                            <p:fltVal val="0"/>
                                          </p:val>
                                        </p:tav>
                                        <p:tav tm="100000">
                                          <p:val>
                                            <p:strVal val="#ppt_h"/>
                                          </p:val>
                                        </p:tav>
                                      </p:tavLst>
                                    </p:anim>
                                    <p:animEffect transition="in" filter="fade">
                                      <p:cBhvr>
                                        <p:cTn id="78" dur="25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21" grpId="0" animBg="1"/>
      <p:bldP spid="2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38400"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12 000 + 39 000 + 24 000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892059" y="4241114"/>
            <a:ext cx="6393712" cy="2743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64021" y="5189300"/>
            <a:ext cx="7099963"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75 000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7054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72 000 + 43 000 + 52 000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167 000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9708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an cho chay tron\PoolnoFog.jpg">
            <a:extLst>
              <a:ext uri="{FF2B5EF4-FFF2-40B4-BE49-F238E27FC236}">
                <a16:creationId xmlns:a16="http://schemas.microsoft.com/office/drawing/2014/main" id="{DA8FE435-AAFA-EB95-6383-5499D212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ình ảnh có liên quan">
            <a:extLst>
              <a:ext uri="{FF2B5EF4-FFF2-40B4-BE49-F238E27FC236}">
                <a16:creationId xmlns:a16="http://schemas.microsoft.com/office/drawing/2014/main" id="{53F5C3BA-1F5C-1914-9C1C-3A10E0EBAF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D68BBC-0DA9-E9DB-57BB-DC59733BDFB1}"/>
              </a:ext>
            </a:extLst>
          </p:cNvPr>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30 000 + 20 000 + 12 000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5" name="Picture 3" descr="C:\Users\ADMIN\Desktop\Tai nguyen thiet ke tro choi\Bảng gỗ\1a.png">
            <a:hlinkClick r:id="rId6" action="ppaction://hlinksldjump"/>
            <a:extLst>
              <a:ext uri="{FF2B5EF4-FFF2-40B4-BE49-F238E27FC236}">
                <a16:creationId xmlns:a16="http://schemas.microsoft.com/office/drawing/2014/main" id="{89C791EC-6CD5-3ED3-5830-B06072176EE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có liên quan">
            <a:extLst>
              <a:ext uri="{FF2B5EF4-FFF2-40B4-BE49-F238E27FC236}">
                <a16:creationId xmlns:a16="http://schemas.microsoft.com/office/drawing/2014/main" id="{7C569BF8-CC6F-AF1D-AA45-176A2023AFEF}"/>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375036-CA3E-D488-EFF4-9471DD079374}"/>
              </a:ext>
            </a:extLst>
          </p:cNvPr>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62  000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1858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46887" y="2962784"/>
            <a:ext cx="3018284" cy="2991875"/>
          </a:xfrm>
          <a:prstGeom prst="rect">
            <a:avLst/>
          </a:prstGeom>
        </p:spPr>
      </p:pic>
      <p:pic>
        <p:nvPicPr>
          <p:cNvPr id="4" name="Picture 3">
            <a:extLst>
              <a:ext uri="{FF2B5EF4-FFF2-40B4-BE49-F238E27FC236}">
                <a16:creationId xmlns:a16="http://schemas.microsoft.com/office/drawing/2014/main" id="{4A4B56BB-2B0C-7578-6273-A3F53AA33F6E}"/>
              </a:ext>
            </a:extLst>
          </p:cNvPr>
          <p:cNvPicPr>
            <a:picLocks noChangeAspect="1"/>
          </p:cNvPicPr>
          <p:nvPr/>
        </p:nvPicPr>
        <p:blipFill>
          <a:blip r:embed="rId5"/>
          <a:stretch>
            <a:fillRect/>
          </a:stretch>
        </p:blipFill>
        <p:spPr>
          <a:xfrm>
            <a:off x="2548499" y="1575048"/>
            <a:ext cx="8419306" cy="3182388"/>
          </a:xfrm>
          <a:prstGeom prst="rect">
            <a:avLst/>
          </a:prstGeom>
        </p:spPr>
      </p:pic>
    </p:spTree>
    <p:extLst>
      <p:ext uri="{BB962C8B-B14F-4D97-AF65-F5344CB8AC3E}">
        <p14:creationId xmlns:p14="http://schemas.microsoft.com/office/powerpoint/2010/main" val="3464171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393</Words>
  <Application>Microsoft Office PowerPoint</Application>
  <PresentationFormat>Widescreen</PresentationFormat>
  <Paragraphs>58</Paragraphs>
  <Slides>18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#9Slide02 Noi dung dai</vt:lpstr>
      <vt:lpstr>Arial</vt:lpstr>
      <vt:lpstr>Baloo 2</vt:lpstr>
      <vt:lpstr>Calibri</vt:lpstr>
      <vt:lpstr>Cambria</vt:lpstr>
      <vt:lpstr>Handlee</vt:lpstr>
      <vt:lpstr>Tahoma</vt:lpstr>
      <vt:lpstr>Times New Roman</vt:lpstr>
      <vt:lpstr>UTM Isadora</vt:lpstr>
      <vt:lpstr>Trity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Đề-ca-mét vuông Héc-tô-mét vuông</dc:title>
  <dc:creator>Thao Tran</dc:creator>
  <cp:lastModifiedBy>Admin</cp:lastModifiedBy>
  <cp:revision>31</cp:revision>
  <dcterms:created xsi:type="dcterms:W3CDTF">2023-10-04T07:23:39Z</dcterms:created>
  <dcterms:modified xsi:type="dcterms:W3CDTF">2025-01-11T22:13:43Z</dcterms:modified>
</cp:coreProperties>
</file>