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26" r:id="rId7"/>
    <p:sldMasterId id="2147483774" r:id="rId8"/>
    <p:sldMasterId id="2147483786" r:id="rId9"/>
    <p:sldMasterId id="2147483798" r:id="rId10"/>
    <p:sldMasterId id="2147483810" r:id="rId11"/>
    <p:sldMasterId id="2147483822" r:id="rId12"/>
  </p:sldMasterIdLst>
  <p:notesMasterIdLst>
    <p:notesMasterId r:id="rId30"/>
  </p:notesMasterIdLst>
  <p:sldIdLst>
    <p:sldId id="282" r:id="rId13"/>
    <p:sldId id="283" r:id="rId14"/>
    <p:sldId id="284" r:id="rId15"/>
    <p:sldId id="293" r:id="rId16"/>
    <p:sldId id="291" r:id="rId17"/>
    <p:sldId id="290" r:id="rId18"/>
    <p:sldId id="278" r:id="rId19"/>
    <p:sldId id="277" r:id="rId20"/>
    <p:sldId id="299" r:id="rId21"/>
    <p:sldId id="296" r:id="rId22"/>
    <p:sldId id="298" r:id="rId23"/>
    <p:sldId id="259" r:id="rId24"/>
    <p:sldId id="260" r:id="rId25"/>
    <p:sldId id="261" r:id="rId26"/>
    <p:sldId id="266" r:id="rId27"/>
    <p:sldId id="294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3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102" d="100"/>
          <a:sy n="102" d="100"/>
        </p:scale>
        <p:origin x="-104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5743B-CF5A-4C5F-8AB4-8F886A57EC8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FA50A-DB24-4927-9C2A-C4EC60C30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7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3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5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06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4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667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0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542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3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3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338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96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67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55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6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66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71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821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652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334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554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923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595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04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36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8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697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128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89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729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573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33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945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0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1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32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32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2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8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2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8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83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0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09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19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73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4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4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98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87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93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6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88" indent="0" algn="ctr">
              <a:buNone/>
              <a:defRPr sz="1800"/>
            </a:lvl3pPr>
            <a:lvl4pPr marL="1371424" indent="0" algn="ctr">
              <a:buNone/>
              <a:defRPr sz="1600"/>
            </a:lvl4pPr>
            <a:lvl5pPr marL="1828574" indent="0" algn="ctr">
              <a:buNone/>
              <a:defRPr sz="1600"/>
            </a:lvl5pPr>
            <a:lvl6pPr marL="2285705" indent="0" algn="ctr">
              <a:buNone/>
              <a:defRPr sz="1600"/>
            </a:lvl6pPr>
            <a:lvl7pPr marL="2742848" indent="0" algn="ctr">
              <a:buNone/>
              <a:defRPr sz="1600"/>
            </a:lvl7pPr>
            <a:lvl8pPr marL="3199988" indent="0" algn="ctr">
              <a:buNone/>
              <a:defRPr sz="1600"/>
            </a:lvl8pPr>
            <a:lvl9pPr marL="36571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74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59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9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1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1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08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88" indent="0">
              <a:buNone/>
              <a:defRPr sz="1200"/>
            </a:lvl3pPr>
            <a:lvl4pPr marL="1371424" indent="0">
              <a:buNone/>
              <a:defRPr sz="1000"/>
            </a:lvl4pPr>
            <a:lvl5pPr marL="1828574" indent="0">
              <a:buNone/>
              <a:defRPr sz="1000"/>
            </a:lvl5pPr>
            <a:lvl6pPr marL="2285705" indent="0">
              <a:buNone/>
              <a:defRPr sz="1000"/>
            </a:lvl6pPr>
            <a:lvl7pPr marL="2742848" indent="0">
              <a:buNone/>
              <a:defRPr sz="1000"/>
            </a:lvl7pPr>
            <a:lvl8pPr marL="3199988" indent="0">
              <a:buNone/>
              <a:defRPr sz="1000"/>
            </a:lvl8pPr>
            <a:lvl9pPr marL="36571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3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88" indent="0">
              <a:buNone/>
              <a:defRPr sz="1200"/>
            </a:lvl3pPr>
            <a:lvl4pPr marL="1371424" indent="0">
              <a:buNone/>
              <a:defRPr sz="1000"/>
            </a:lvl4pPr>
            <a:lvl5pPr marL="1828574" indent="0">
              <a:buNone/>
              <a:defRPr sz="1000"/>
            </a:lvl5pPr>
            <a:lvl6pPr marL="2285705" indent="0">
              <a:buNone/>
              <a:defRPr sz="1000"/>
            </a:lvl6pPr>
            <a:lvl7pPr marL="2742848" indent="0">
              <a:buNone/>
              <a:defRPr sz="1000"/>
            </a:lvl7pPr>
            <a:lvl8pPr marL="3199988" indent="0">
              <a:buNone/>
              <a:defRPr sz="1000"/>
            </a:lvl8pPr>
            <a:lvl9pPr marL="36571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58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93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65126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4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6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23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30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9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18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18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31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4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05" indent="0">
              <a:buNone/>
              <a:defRPr sz="1600" b="1"/>
            </a:lvl6pPr>
            <a:lvl7pPr marL="2742848" indent="0">
              <a:buNone/>
              <a:defRPr sz="1600" b="1"/>
            </a:lvl7pPr>
            <a:lvl8pPr marL="3199988" indent="0">
              <a:buNone/>
              <a:defRPr sz="1600" b="1"/>
            </a:lvl8pPr>
            <a:lvl9pPr marL="36571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46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23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87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17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44" y="182061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17" y="956761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27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0" indent="0">
              <a:buNone/>
              <a:defRPr sz="1600"/>
            </a:lvl2pPr>
            <a:lvl3pPr marL="512020" indent="0">
              <a:buNone/>
              <a:defRPr sz="1300"/>
            </a:lvl3pPr>
            <a:lvl4pPr marL="768030" indent="0">
              <a:buNone/>
              <a:defRPr sz="1100"/>
            </a:lvl4pPr>
            <a:lvl5pPr marL="1024040" indent="0">
              <a:buNone/>
              <a:defRPr sz="1100"/>
            </a:lvl5pPr>
            <a:lvl6pPr marL="1280050" indent="0">
              <a:buNone/>
              <a:defRPr sz="1100"/>
            </a:lvl6pPr>
            <a:lvl7pPr marL="1536058" indent="0">
              <a:buNone/>
              <a:defRPr sz="1100"/>
            </a:lvl7pPr>
            <a:lvl8pPr marL="1792069" indent="0">
              <a:buNone/>
              <a:defRPr sz="1100"/>
            </a:lvl8pPr>
            <a:lvl9pPr marL="20480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4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3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20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19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19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94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38" tIns="25571" rIns="51138" bIns="25571" rtlCol="0" anchor="ctr"/>
          <a:lstStyle/>
          <a:p>
            <a:pPr algn="ctr" defTabSz="511336"/>
            <a:endParaRPr lang="zh-CN" altLang="en-US" sz="20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78" y="-1014748"/>
            <a:ext cx="14765967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4" y="-1004239"/>
            <a:ext cx="14758635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9" y="2477745"/>
            <a:ext cx="89727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5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69" y="260688"/>
            <a:ext cx="2154667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7" y="191032"/>
            <a:ext cx="373778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7" y="1019679"/>
            <a:ext cx="6883557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02"/>
            <a:ext cx="9144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79" y="3034546"/>
            <a:ext cx="675555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63" y="4965224"/>
            <a:ext cx="8251299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20" y="7845508"/>
            <a:ext cx="1038339" cy="359418"/>
          </a:xfrm>
          <a:prstGeom prst="rect">
            <a:avLst/>
          </a:prstGeom>
          <a:noFill/>
        </p:spPr>
        <p:txBody>
          <a:bodyPr wrap="none" lIns="51138" tIns="25571" rIns="51138" bIns="25571" rtlCol="0">
            <a:spAutoFit/>
          </a:bodyPr>
          <a:lstStyle/>
          <a:p>
            <a:pPr defTabSz="511336"/>
            <a:r>
              <a:rPr lang="en-US" altLang="zh-CN" sz="2000" dirty="0">
                <a:solidFill>
                  <a:prstClr val="white"/>
                </a:solidFill>
              </a:rPr>
              <a:t>Contents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69" y="260688"/>
            <a:ext cx="2154667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7" y="191032"/>
            <a:ext cx="373778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7" y="1019679"/>
            <a:ext cx="6883557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02"/>
            <a:ext cx="9144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63" y="4965224"/>
            <a:ext cx="8251299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26" y="7845508"/>
            <a:ext cx="1331688" cy="359418"/>
          </a:xfrm>
          <a:prstGeom prst="rect">
            <a:avLst/>
          </a:prstGeom>
          <a:noFill/>
        </p:spPr>
        <p:txBody>
          <a:bodyPr wrap="none" lIns="51138" tIns="25571" rIns="51138" bIns="25571" rtlCol="0">
            <a:spAutoFit/>
          </a:bodyPr>
          <a:lstStyle/>
          <a:p>
            <a:pPr defTabSz="511336"/>
            <a:r>
              <a:rPr lang="en-US" altLang="zh-CN" sz="2000" dirty="0" err="1">
                <a:solidFill>
                  <a:prstClr val="white"/>
                </a:solidFill>
              </a:rPr>
              <a:t>Contents_N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7" y="-1580104"/>
            <a:ext cx="4356279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336"/>
              <a:endParaRPr lang="zh-CN" altLang="en-US" sz="2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7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6" y="34210"/>
            <a:ext cx="485692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77" y="6008211"/>
            <a:ext cx="4143621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4" y="39553"/>
            <a:ext cx="3352229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01" y="125607"/>
            <a:ext cx="4154097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64" y="6"/>
            <a:ext cx="1858964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9" y="423063"/>
            <a:ext cx="417124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4" y="263973"/>
            <a:ext cx="2239899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319" y="6083563"/>
            <a:ext cx="5400708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498717" y="6231751"/>
            <a:ext cx="85791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64" y="5389702"/>
            <a:ext cx="537809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581685" y="-621140"/>
            <a:ext cx="889605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706092" y="6109541"/>
            <a:ext cx="851004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135295" y="-416784"/>
            <a:ext cx="889605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374637" y="151411"/>
            <a:ext cx="889971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89" y="476868"/>
            <a:ext cx="537809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749008" y="130426"/>
            <a:ext cx="811676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52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72" y="423057"/>
            <a:ext cx="198087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72" y="54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311" y="6557784"/>
            <a:ext cx="8605581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53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4030" indent="0" algn="ctr">
              <a:buNone/>
              <a:defRPr sz="1700"/>
            </a:lvl2pPr>
            <a:lvl3pPr marL="768060" indent="0" algn="ctr">
              <a:buNone/>
              <a:defRPr sz="1500"/>
            </a:lvl3pPr>
            <a:lvl4pPr marL="1152090" indent="0" algn="ctr">
              <a:buNone/>
              <a:defRPr sz="1300"/>
            </a:lvl4pPr>
            <a:lvl5pPr marL="1536120" indent="0" algn="ctr">
              <a:buNone/>
              <a:defRPr sz="1300"/>
            </a:lvl5pPr>
            <a:lvl6pPr marL="1920149" indent="0" algn="ctr">
              <a:buNone/>
              <a:defRPr sz="1300"/>
            </a:lvl6pPr>
            <a:lvl7pPr marL="2304179" indent="0" algn="ctr">
              <a:buNone/>
              <a:defRPr sz="1300"/>
            </a:lvl7pPr>
            <a:lvl8pPr marL="2688207" indent="0" algn="ctr">
              <a:buNone/>
              <a:defRPr sz="1300"/>
            </a:lvl8pPr>
            <a:lvl9pPr marL="3072236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93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44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40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1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1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1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2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2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7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487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681163"/>
            <a:ext cx="3868341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2505075"/>
            <a:ext cx="386834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67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86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44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466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30" indent="0">
              <a:buNone/>
              <a:defRPr sz="2400"/>
            </a:lvl2pPr>
            <a:lvl3pPr marL="768060" indent="0">
              <a:buNone/>
              <a:defRPr sz="2000"/>
            </a:lvl3pPr>
            <a:lvl4pPr marL="1152090" indent="0">
              <a:buNone/>
              <a:defRPr sz="1700"/>
            </a:lvl4pPr>
            <a:lvl5pPr marL="1536120" indent="0">
              <a:buNone/>
              <a:defRPr sz="1700"/>
            </a:lvl5pPr>
            <a:lvl6pPr marL="1920149" indent="0">
              <a:buNone/>
              <a:defRPr sz="1700"/>
            </a:lvl6pPr>
            <a:lvl7pPr marL="2304179" indent="0">
              <a:buNone/>
              <a:defRPr sz="1700"/>
            </a:lvl7pPr>
            <a:lvl8pPr marL="2688207" indent="0">
              <a:buNone/>
              <a:defRPr sz="1700"/>
            </a:lvl8pPr>
            <a:lvl9pPr marL="3072236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92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22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67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770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8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103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58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2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130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42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4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9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022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1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37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868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5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38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45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516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3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88" indent="0">
              <a:buNone/>
              <a:defRPr sz="2400"/>
            </a:lvl3pPr>
            <a:lvl4pPr marL="1371424" indent="0">
              <a:buNone/>
              <a:defRPr sz="2000"/>
            </a:lvl4pPr>
            <a:lvl5pPr marL="1828574" indent="0">
              <a:buNone/>
              <a:defRPr sz="2000"/>
            </a:lvl5pPr>
            <a:lvl6pPr marL="2285705" indent="0">
              <a:buNone/>
              <a:defRPr sz="2000"/>
            </a:lvl6pPr>
            <a:lvl7pPr marL="2742848" indent="0">
              <a:buNone/>
              <a:defRPr sz="2000"/>
            </a:lvl7pPr>
            <a:lvl8pPr marL="3199988" indent="0">
              <a:buNone/>
              <a:defRPr sz="2000"/>
            </a:lvl8pPr>
            <a:lvl9pPr marL="36571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88" indent="0">
              <a:buNone/>
              <a:defRPr sz="1000"/>
            </a:lvl3pPr>
            <a:lvl4pPr marL="1371424" indent="0">
              <a:buNone/>
              <a:defRPr sz="900"/>
            </a:lvl4pPr>
            <a:lvl5pPr marL="1828574" indent="0">
              <a:buNone/>
              <a:defRPr sz="900"/>
            </a:lvl5pPr>
            <a:lvl6pPr marL="2285705" indent="0">
              <a:buNone/>
              <a:defRPr sz="900"/>
            </a:lvl6pPr>
            <a:lvl7pPr marL="2742848" indent="0">
              <a:buNone/>
              <a:defRPr sz="900"/>
            </a:lvl7pPr>
            <a:lvl8pPr marL="3199988" indent="0">
              <a:buNone/>
              <a:defRPr sz="900"/>
            </a:lvl8pPr>
            <a:lvl9pPr marL="36571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66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471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752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73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790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00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32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66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11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7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7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3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4" y="274638"/>
            <a:ext cx="82285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4" y="1600216"/>
            <a:ext cx="82285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4" y="6245226"/>
            <a:ext cx="2132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4" y="6245226"/>
            <a:ext cx="2894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4" y="6245226"/>
            <a:ext cx="2132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5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5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5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2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4C98-D3F9-4BE3-A6E7-F570215E2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5B5B-96BF-4A7D-A337-BC3BD49A3C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3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4" indent="-285714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D55A7-BC86-4C14-AB04-7BDBA57FC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5F75E-A33D-4136-8EE3-CCB2F36E4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7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2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2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5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6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2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4" indent="-228568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18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90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90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90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6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51202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4" indent="-160008" algn="l" defTabSz="512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3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4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54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58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73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80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4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58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69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77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73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02268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04" indent="-383504" algn="l" defTabSz="1022681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30920" indent="-319584" algn="l" defTabSz="102268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48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684" indent="-255670" algn="l" defTabSz="1022681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01015" indent="-255670" algn="l" defTabSz="1022681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347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690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5032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363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336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681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022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352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690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8026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9367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698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76810" tIns="38405" rIns="76810" bIns="384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76810" tIns="38405" rIns="76810" bIns="384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68060">
                <a:defRPr/>
              </a:pPr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8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76806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6" indent="-192016" algn="l" defTabSz="76806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45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03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13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16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19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2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25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3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6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9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2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14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17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207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236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9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2.svg"/><Relationship Id="rId5" Type="http://schemas.openxmlformats.org/officeDocument/2006/relationships/image" Target="../media/image54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72.jpg"/><Relationship Id="rId9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10" Type="http://schemas.openxmlformats.org/officeDocument/2006/relationships/image" Target="../media/image32.svg"/><Relationship Id="rId4" Type="http://schemas.openxmlformats.org/officeDocument/2006/relationships/image" Target="../media/image47.jp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21057" y="-1763183"/>
            <a:ext cx="9930130" cy="10225136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=""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2117080" y="1159520"/>
            <a:ext cx="4763983" cy="494904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 YÊN</a:t>
            </a:r>
            <a:endParaRPr lang="vi-VN" altLang="en-US" sz="2400" b="1" dirty="0"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1140814" y="2720909"/>
            <a:ext cx="7234467" cy="1085835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defTabSz="512016">
              <a:lnSpc>
                <a:spcPct val="120000"/>
              </a:lnSpc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</a:t>
            </a:r>
            <a:r>
              <a:rPr lang="en-US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2800" b="1" dirty="0">
              <a:solidFill>
                <a:srgbClr val="040ECB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=""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5364100" y="4967435"/>
            <a:ext cx="2705664" cy="347172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LOAN</a:t>
            </a:r>
            <a:endParaRPr lang="vi-VN" alt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20486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0000"/>
                </a:solidFill>
              </a:rPr>
              <a:t>    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câu nhạc sau và trả lời: Đó là câu nhạc của bài tập đọc nhạc nào chúng ta đã được học?.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0160"/>
          </a:xfrm>
          <a:prstGeom prst="rect">
            <a:avLst/>
          </a:prstGeom>
        </p:spPr>
      </p:pic>
      <p:pic>
        <p:nvPicPr>
          <p:cNvPr id="3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1256704"/>
            <a:ext cx="864096" cy="8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1" y="-99392"/>
            <a:ext cx="911979" cy="9119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41325" y="285276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3" y="6201602"/>
            <a:ext cx="369654" cy="2963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5223" y="188640"/>
            <a:ext cx="64892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Thứ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hai, ngày 25 tháng 11 năm 2024</a:t>
            </a:r>
          </a:p>
          <a:p>
            <a:pPr lvl="0" algn="ctr"/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ÔN TẬP: HÁT VÀ ĐỌC NHẠC</a:t>
            </a:r>
          </a:p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VẬN DỤNG, SÁNG TẠO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440160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" y="1700808"/>
            <a:ext cx="9140186" cy="5040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2204864"/>
            <a:ext cx="4771431" cy="95410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/>
                <a:ea typeface="Calibri"/>
              </a:rPr>
              <a:t>Ôn đọc cao độ 6 nốt </a:t>
            </a:r>
            <a:endParaRPr lang="en-US" sz="2800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Đồ - Rê – Mi – Pha – Sol - La 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0291" y="5517232"/>
            <a:ext cx="5660504" cy="646331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pPr lvl="1">
              <a:tabLst>
                <a:tab pos="279368" algn="l"/>
              </a:tabLst>
            </a:pP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số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2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 dirty="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3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3429000"/>
            <a:ext cx="1123172" cy="969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116650"/>
            <a:ext cx="7128792" cy="95410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Thứ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hai, ngày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 11 năm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4355" y="1084907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440160" cy="98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7884368" y="6205"/>
            <a:ext cx="1187624" cy="1418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5435254"/>
            <a:ext cx="2771800" cy="14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0" y="1316968"/>
            <a:ext cx="8128001" cy="5541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3868" y="5747491"/>
            <a:ext cx="3533319" cy="584775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/>
              </a:rPr>
              <a:t>Ôn ký hiệu bàn tay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2204864"/>
            <a:ext cx="1152128" cy="1113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839913"/>
            <a:ext cx="5040560" cy="95410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  Ôn lại 6 thế tay của 6 </a:t>
            </a:r>
            <a:r>
              <a:rPr lang="en-US" sz="2800" dirty="0">
                <a:solidFill>
                  <a:srgbClr val="002060"/>
                </a:solidFill>
                <a:latin typeface="Times New Roman"/>
                <a:ea typeface="Calibri"/>
              </a:rPr>
              <a:t>nốt </a:t>
            </a:r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nhạc</a:t>
            </a: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/>
                <a:ea typeface="Calibri"/>
              </a:rPr>
              <a:t>Đồ - Rê – Mi – Pha – Sol - La 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5774318"/>
            <a:ext cx="2483768" cy="109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440160" cy="980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7884368" y="6205"/>
            <a:ext cx="1187624" cy="1418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8385" y="5229201"/>
            <a:ext cx="1041538" cy="16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98125"/>
            <a:ext cx="8424936" cy="58477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ký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/>
                <a:ea typeface="Calibri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" y="1037012"/>
            <a:ext cx="8983495" cy="3184076"/>
          </a:xfrm>
          <a:prstGeom prst="rect">
            <a:avLst/>
          </a:prstGeom>
        </p:spPr>
      </p:pic>
      <p:pic>
        <p:nvPicPr>
          <p:cNvPr id="6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4509120"/>
            <a:ext cx="1224136" cy="897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5435254"/>
            <a:ext cx="3254660" cy="1431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8385" y="5229201"/>
            <a:ext cx="1041538" cy="16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9001000" cy="4493301"/>
          </a:xfrm>
          <a:prstGeom prst="rect">
            <a:avLst/>
          </a:prstGeom>
        </p:spPr>
      </p:pic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790075"/>
            <a:ext cx="1008112" cy="100811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83768" y="82189"/>
            <a:ext cx="46805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20" rIns="9143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Ôn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 tác cơ thể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10679"/>
            <a:ext cx="5472608" cy="572143"/>
          </a:xfrm>
          <a:prstGeom prst="rect">
            <a:avLst/>
          </a:prstGeom>
        </p:spPr>
      </p:pic>
      <p:pic>
        <p:nvPicPr>
          <p:cNvPr id="9" name="Picture 8" descr="F:\未标题-1.png">
            <a:extLst>
              <a:ext uri="{FF2B5EF4-FFF2-40B4-BE49-F238E27FC236}">
                <a16:creationId xmlns=""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6200314"/>
            <a:ext cx="9144000" cy="65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35496" y="22664"/>
            <a:ext cx="1872208" cy="11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defTabSz="914400"/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8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36" y="5715000"/>
            <a:ext cx="21338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038616" y="1379538"/>
            <a:ext cx="5181864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5715000"/>
            <a:ext cx="21338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333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4" y="2565454"/>
            <a:ext cx="353397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11" y="1244654"/>
            <a:ext cx="353397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8" y="1905054"/>
            <a:ext cx="353397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0" y="3276628"/>
            <a:ext cx="353397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xmlns="" id="{EBC95741-E362-4DD0-9615-461088164BE5}"/>
              </a:ext>
            </a:extLst>
          </p:cNvPr>
          <p:cNvSpPr/>
          <p:nvPr/>
        </p:nvSpPr>
        <p:spPr>
          <a:xfrm>
            <a:off x="1970010" y="2376238"/>
            <a:ext cx="5257800" cy="1090387"/>
          </a:xfrm>
          <a:prstGeom prst="rect">
            <a:avLst/>
          </a:prstGeom>
          <a:noFill/>
        </p:spPr>
        <p:txBody>
          <a:bodyPr wrap="square" lIns="51138" tIns="25571" rIns="51138" bIns="25571">
            <a:spAutoFit/>
          </a:bodyPr>
          <a:lstStyle/>
          <a:p>
            <a:pPr algn="ctr" defTabSz="511332">
              <a:lnSpc>
                <a:spcPct val="150000"/>
              </a:lnSpc>
            </a:pPr>
            <a:r>
              <a:rPr lang="en-US" sz="45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748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xmlns="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0"/>
            <a:ext cx="91821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35" y="6619664"/>
            <a:ext cx="297285" cy="238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6" y="188653"/>
            <a:ext cx="7704856" cy="1384995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Thứ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hai, ngày 25 tháng 11 năm 2024</a:t>
            </a:r>
          </a:p>
          <a:p>
            <a:pPr algn="ctr"/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4507021"/>
            <a:ext cx="4032448" cy="2350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" y="5229200"/>
            <a:ext cx="1907704" cy="172565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22758" y="24340"/>
            <a:ext cx="1570422" cy="17093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4853" y="1916832"/>
            <a:ext cx="7677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Trò 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chơi: Nghe giai điệu đoán tên bài hát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2" y="251688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- Câu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 điệu sau là của bài hát, tác giả nào?</a:t>
            </a:r>
          </a:p>
        </p:txBody>
      </p:sp>
      <p:pic>
        <p:nvPicPr>
          <p:cNvPr id="13" name="C1+2 nghe giai dieu hs l 2 cham ngoan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2884" y="3284984"/>
            <a:ext cx="1175683" cy="1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35" y="6619664"/>
            <a:ext cx="297285" cy="238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6" y="188650"/>
            <a:ext cx="7704856" cy="1754326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Thứ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hai, ngày 25 tháng 11 năm 2024</a:t>
            </a:r>
          </a:p>
          <a:p>
            <a:pPr algn="ctr"/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ÔN TẬP: HÁT VÀ 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Arial"/>
              </a:rPr>
              <a:t>ĐỌC NHẠC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VẬN DỤNG, SÁNG TẠO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4507021"/>
            <a:ext cx="4032448" cy="2350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" y="5229200"/>
            <a:ext cx="1907704" cy="172565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22758" y="-20162"/>
            <a:ext cx="1647220" cy="17929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7704" y="2132856"/>
            <a:ext cx="6192688" cy="1785104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*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Calibri"/>
              </a:rPr>
              <a:t>Ôn tập bài hát Học sinh lớp Hai chăm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ngoan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Ôn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 bài hát với các hình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                  -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Hát Gõ đệm, </a:t>
            </a:r>
          </a:p>
          <a:p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                   -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Hát Đối đáp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                   - Hát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kết hợp vận động phụ họa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en-US" sz="20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739" y="3610184"/>
            <a:ext cx="1090377" cy="11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7" y="5229200"/>
            <a:ext cx="936104" cy="969640"/>
          </a:xfrm>
          <a:prstGeom prst="rect">
            <a:avLst/>
          </a:prstGeom>
        </p:spPr>
      </p:pic>
      <p:pic>
        <p:nvPicPr>
          <p:cNvPr id="5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2242" y="5013176"/>
            <a:ext cx="1128435" cy="969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33265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 đệm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1277817654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9D300D14-EBC4-426C-981E-9FD286DB074F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523" y="405210"/>
            <a:ext cx="381000" cy="3898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40153" y="4594889"/>
            <a:ext cx="3203848" cy="22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7" y="4941177"/>
            <a:ext cx="446449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0" tIns="45720" rIns="91430" bIns="45720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Hát đối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2" y="404696"/>
            <a:ext cx="2016224" cy="646331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8" y="404696"/>
            <a:ext cx="2016224" cy="646331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8024" y="2617284"/>
            <a:ext cx="4536504" cy="203132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i="1" u="sng" dirty="0" smtClean="0">
                <a:solidFill>
                  <a:schemeClr val="bg1"/>
                </a:solidFill>
                <a:latin typeface="Times New Roman"/>
                <a:ea typeface="Times New Roman"/>
              </a:rPr>
              <a:t>Câu</a:t>
            </a:r>
            <a:r>
              <a:rPr lang="fr-FR" sz="2800" b="1" i="1" u="sng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fr-FR" sz="2800" b="1" i="1" u="sng" dirty="0" smtClean="0">
                <a:solidFill>
                  <a:schemeClr val="bg1"/>
                </a:solidFill>
                <a:latin typeface="Times New Roman"/>
                <a:ea typeface="Times New Roman"/>
              </a:rPr>
              <a:t>4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: Mỗi ngày </a:t>
            </a:r>
            <a:r>
              <a:rPr lang="fr-FR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đến trường 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đến lớp, là em có thêm bao niềm vui.</a:t>
            </a:r>
            <a:endParaRPr lang="en-US" sz="2800" b="1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209" y="1412791"/>
            <a:ext cx="4084775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 algn="just"/>
            <a:r>
              <a:rPr lang="fr-FR" sz="2800" i="1" u="sng" dirty="0">
                <a:solidFill>
                  <a:schemeClr val="bg1"/>
                </a:solidFill>
                <a:latin typeface="Times New Roman"/>
                <a:ea typeface="Times New Roman"/>
              </a:rPr>
              <a:t>Câu 1</a:t>
            </a:r>
            <a:r>
              <a:rPr lang="fr-FR" sz="2800" dirty="0">
                <a:solidFill>
                  <a:schemeClr val="bg1"/>
                </a:solidFill>
                <a:latin typeface="Times New Roman"/>
                <a:ea typeface="Times New Roman"/>
              </a:rPr>
              <a:t>: Em là học sinh lớp </a:t>
            </a:r>
            <a:r>
              <a:rPr lang="fr-FR" sz="2800" dirty="0" smtClean="0">
                <a:solidFill>
                  <a:schemeClr val="bg1"/>
                </a:solidFill>
                <a:latin typeface="Times New Roman"/>
                <a:ea typeface="Times New Roman"/>
              </a:rPr>
              <a:t>Hai, </a:t>
            </a:r>
            <a:r>
              <a:rPr lang="fr-FR" sz="2800" dirty="0">
                <a:solidFill>
                  <a:schemeClr val="bg1"/>
                </a:solidFill>
                <a:latin typeface="Times New Roman"/>
                <a:ea typeface="Times New Roman"/>
              </a:rPr>
              <a:t>em là một cậu con </a:t>
            </a:r>
            <a:r>
              <a:rPr lang="fr-FR" sz="2800" dirty="0" smtClean="0">
                <a:solidFill>
                  <a:schemeClr val="bg1"/>
                </a:solidFill>
                <a:latin typeface="Times New Roman"/>
                <a:ea typeface="Times New Roman"/>
              </a:rPr>
              <a:t>trai.</a:t>
            </a:r>
            <a:endParaRPr lang="en-US" sz="28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4605" y="1257698"/>
            <a:ext cx="3993326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fr-FR" sz="2800" b="1" i="1" u="sng" dirty="0">
                <a:solidFill>
                  <a:schemeClr val="bg1"/>
                </a:solidFill>
                <a:latin typeface="Times New Roman"/>
                <a:ea typeface="Times New Roman"/>
              </a:rPr>
              <a:t>Câu 2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: Em là học lớp </a:t>
            </a:r>
            <a:r>
              <a:rPr lang="fr-FR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Hai, 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em là một cô bé </a:t>
            </a:r>
            <a:r>
              <a:rPr lang="fr-FR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gái. </a:t>
            </a:r>
            <a:endParaRPr lang="en-US" sz="2800" b="1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209" y="2642711"/>
            <a:ext cx="4084775" cy="203132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2800" b="1" i="1" u="sng" dirty="0">
                <a:solidFill>
                  <a:schemeClr val="bg1"/>
                </a:solidFill>
                <a:latin typeface="Times New Roman"/>
                <a:ea typeface="Times New Roman"/>
              </a:rPr>
              <a:t>Câu 3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: Ai là học sinh lớp </a:t>
            </a:r>
            <a:r>
              <a:rPr lang="fr-FR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Hai </a:t>
            </a:r>
            <a:r>
              <a:rPr lang="fr-FR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chăm ngoan học giỏi mới tài</a:t>
            </a:r>
            <a:endParaRPr lang="en-US" sz="2800" b="1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1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4941192"/>
            <a:ext cx="1053972" cy="9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38133" y="1196752"/>
            <a:ext cx="1996889" cy="1087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HÁT 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6" y="965204"/>
            <a:ext cx="1964531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2255" y="965209"/>
            <a:ext cx="1678218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2182043"/>
            <a:ext cx="1577564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2182042"/>
            <a:ext cx="1505196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4272671" y="2534379"/>
            <a:ext cx="1667489" cy="984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HÁT </a:t>
            </a:r>
            <a:r>
              <a:rPr lang="en-US" dirty="0" smtClean="0">
                <a:solidFill>
                  <a:srgbClr val="FF0000"/>
                </a:solidFill>
              </a:rPr>
              <a:t>NHỎ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4" y="3821760"/>
            <a:ext cx="1343235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141" y="3739932"/>
            <a:ext cx="1124159" cy="1157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4171644" y="3784518"/>
            <a:ext cx="1435120" cy="1112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HÁT THẦM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6"/>
            <a:ext cx="8064897" cy="1138773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r>
              <a:rPr lang="en-US" sz="2000" dirty="0" smtClean="0">
                <a:latin typeface="Times New Roman"/>
                <a:ea typeface="Times New Roman"/>
              </a:rPr>
              <a:t>                         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/>
                <a:ea typeface="Times New Roman"/>
              </a:rPr>
              <a:t>Trò chơi</a:t>
            </a:r>
            <a:r>
              <a:rPr lang="en-US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: HÁT TO, HÁT NHỎ</a:t>
            </a:r>
          </a:p>
          <a:p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smtClean="0">
                <a:latin typeface="Times New Roman"/>
                <a:ea typeface="Times New Roman"/>
              </a:rPr>
              <a:t>H</a:t>
            </a:r>
            <a:r>
              <a:rPr lang="en-US" sz="2000" dirty="0" smtClean="0">
                <a:latin typeface="Times New Roman"/>
                <a:ea typeface="Times New Roman"/>
              </a:rPr>
              <a:t>át </a:t>
            </a:r>
            <a:r>
              <a:rPr lang="en-US" sz="2000" dirty="0">
                <a:latin typeface="Times New Roman"/>
                <a:ea typeface="Times New Roman"/>
              </a:rPr>
              <a:t>to nhỏ theo chỉ huy</a:t>
            </a:r>
            <a:r>
              <a:rPr lang="en-US" sz="2000" dirty="0" smtClean="0">
                <a:latin typeface="Times New Roman"/>
                <a:ea typeface="Times New Roman"/>
              </a:rPr>
              <a:t>: giơ </a:t>
            </a:r>
            <a:r>
              <a:rPr lang="en-US" sz="2000" dirty="0">
                <a:latin typeface="Times New Roman"/>
                <a:ea typeface="Times New Roman"/>
              </a:rPr>
              <a:t>hai tay cách xa thì học sinh hát to, hai tay gần nhau thì hát nhỏ hơn, khi hai tay gần sát thì hát thầm</a:t>
            </a:r>
            <a:r>
              <a:rPr lang="en-US" dirty="0">
                <a:latin typeface="Times New Roman"/>
                <a:ea typeface="Times New Roman"/>
              </a:rPr>
              <a:t>.</a:t>
            </a:r>
            <a:endParaRPr lang="en-US" dirty="0"/>
          </a:p>
        </p:txBody>
      </p:sp>
      <p:pic>
        <p:nvPicPr>
          <p:cNvPr id="16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660" y="3053567"/>
            <a:ext cx="900100" cy="985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0" y="34522"/>
            <a:ext cx="1440160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5 -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5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5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2" y="1700808"/>
            <a:ext cx="7488832" cy="2123658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–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ngoan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phụ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hoạ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</a:rPr>
              <a:t>nhâ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672" y="831015"/>
            <a:ext cx="4752528" cy="83099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ctr"/>
            <a:r>
              <a:rPr lang="en-US" sz="2400" b="1" dirty="0">
                <a:solidFill>
                  <a:srgbClr val="FC330E"/>
                </a:solidFill>
                <a:latin typeface="Times New Roman"/>
                <a:ea typeface="Arial"/>
              </a:rPr>
              <a:t>VẬN DỤNG – SÁNG TẠO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/>
                <a:ea typeface="Arial"/>
              </a:rPr>
              <a:t>2.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Arial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Arial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Arial"/>
              </a:rPr>
              <a:t> –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Arial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/>
                <a:ea typeface="Arial"/>
              </a:rPr>
              <a:t>tạo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hs l2 cham ngoan b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983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38" y="6211866"/>
            <a:ext cx="750289" cy="601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1" y="17"/>
            <a:ext cx="6192688" cy="83099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hai, ngày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 11 năm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473</Words>
  <Application>Microsoft Office PowerPoint</Application>
  <PresentationFormat>On-screen Show (4:3)</PresentationFormat>
  <Paragraphs>56</Paragraphs>
  <Slides>17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Office Theme</vt:lpstr>
      <vt:lpstr>1_Office Theme</vt:lpstr>
      <vt:lpstr>2_Office Theme</vt:lpstr>
      <vt:lpstr>3_Office Theme</vt:lpstr>
      <vt:lpstr>5_Office Theme</vt:lpstr>
      <vt:lpstr>1_Office 主题​​</vt:lpstr>
      <vt:lpstr>6_Office Theme</vt:lpstr>
      <vt:lpstr>8_Office Theme</vt:lpstr>
      <vt:lpstr>4_Office Theme</vt:lpstr>
      <vt:lpstr>2_Default Design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58</cp:revision>
  <dcterms:created xsi:type="dcterms:W3CDTF">2021-06-19T11:12:44Z</dcterms:created>
  <dcterms:modified xsi:type="dcterms:W3CDTF">2024-11-25T02:15:33Z</dcterms:modified>
</cp:coreProperties>
</file>