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</p:sldMasterIdLst>
  <p:sldIdLst>
    <p:sldId id="274" r:id="rId7"/>
    <p:sldId id="276" r:id="rId8"/>
    <p:sldId id="258" r:id="rId9"/>
    <p:sldId id="273" r:id="rId10"/>
    <p:sldId id="259" r:id="rId11"/>
    <p:sldId id="260" r:id="rId12"/>
    <p:sldId id="261" r:id="rId13"/>
    <p:sldId id="265" r:id="rId14"/>
    <p:sldId id="266" r:id="rId15"/>
    <p:sldId id="268" r:id="rId16"/>
    <p:sldId id="271" r:id="rId17"/>
    <p:sldId id="269" r:id="rId18"/>
    <p:sldId id="270" r:id="rId19"/>
    <p:sldId id="272" r:id="rId20"/>
    <p:sldId id="275" r:id="rId21"/>
    <p:sldId id="26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6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69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3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1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5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26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0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73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6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62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89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83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30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900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7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2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4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78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79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28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299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0011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8879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861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61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38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72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34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0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12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0592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456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39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197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264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23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582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39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569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36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469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47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94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451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32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352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766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00"/>
            </a:lvl1pPr>
            <a:lvl2pPr marL="427939" indent="0" algn="ctr">
              <a:buNone/>
              <a:defRPr sz="1900"/>
            </a:lvl2pPr>
            <a:lvl3pPr marL="855878" indent="0" algn="ctr">
              <a:buNone/>
              <a:defRPr sz="1700"/>
            </a:lvl3pPr>
            <a:lvl4pPr marL="1283818" indent="0" algn="ctr">
              <a:buNone/>
              <a:defRPr sz="1500"/>
            </a:lvl4pPr>
            <a:lvl5pPr marL="1711757" indent="0" algn="ctr">
              <a:buNone/>
              <a:defRPr sz="1500"/>
            </a:lvl5pPr>
            <a:lvl6pPr marL="2139696" indent="0" algn="ctr">
              <a:buNone/>
              <a:defRPr sz="1500"/>
            </a:lvl6pPr>
            <a:lvl7pPr marL="2567635" indent="0" algn="ctr">
              <a:buNone/>
              <a:defRPr sz="1500"/>
            </a:lvl7pPr>
            <a:lvl8pPr marL="2995574" indent="0" algn="ctr">
              <a:buNone/>
              <a:defRPr sz="1500"/>
            </a:lvl8pPr>
            <a:lvl9pPr marL="3423514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76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692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56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2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52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1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7939" indent="0">
              <a:buNone/>
              <a:defRPr sz="1900" b="1"/>
            </a:lvl2pPr>
            <a:lvl3pPr marL="855878" indent="0">
              <a:buNone/>
              <a:defRPr sz="1700" b="1"/>
            </a:lvl3pPr>
            <a:lvl4pPr marL="1283818" indent="0">
              <a:buNone/>
              <a:defRPr sz="1500" b="1"/>
            </a:lvl4pPr>
            <a:lvl5pPr marL="1711757" indent="0">
              <a:buNone/>
              <a:defRPr sz="1500" b="1"/>
            </a:lvl5pPr>
            <a:lvl6pPr marL="2139696" indent="0">
              <a:buNone/>
              <a:defRPr sz="1500" b="1"/>
            </a:lvl6pPr>
            <a:lvl7pPr marL="2567635" indent="0">
              <a:buNone/>
              <a:defRPr sz="1500" b="1"/>
            </a:lvl7pPr>
            <a:lvl8pPr marL="2995574" indent="0">
              <a:buNone/>
              <a:defRPr sz="1500" b="1"/>
            </a:lvl8pPr>
            <a:lvl9pPr marL="3423514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7939" indent="0">
              <a:buNone/>
              <a:defRPr sz="1900" b="1"/>
            </a:lvl2pPr>
            <a:lvl3pPr marL="855878" indent="0">
              <a:buNone/>
              <a:defRPr sz="1700" b="1"/>
            </a:lvl3pPr>
            <a:lvl4pPr marL="1283818" indent="0">
              <a:buNone/>
              <a:defRPr sz="1500" b="1"/>
            </a:lvl4pPr>
            <a:lvl5pPr marL="1711757" indent="0">
              <a:buNone/>
              <a:defRPr sz="1500" b="1"/>
            </a:lvl5pPr>
            <a:lvl6pPr marL="2139696" indent="0">
              <a:buNone/>
              <a:defRPr sz="1500" b="1"/>
            </a:lvl6pPr>
            <a:lvl7pPr marL="2567635" indent="0">
              <a:buNone/>
              <a:defRPr sz="1500" b="1"/>
            </a:lvl7pPr>
            <a:lvl8pPr marL="2995574" indent="0">
              <a:buNone/>
              <a:defRPr sz="1500" b="1"/>
            </a:lvl8pPr>
            <a:lvl9pPr marL="3423514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584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907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72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7939" indent="0">
              <a:buNone/>
              <a:defRPr sz="1300"/>
            </a:lvl2pPr>
            <a:lvl3pPr marL="855878" indent="0">
              <a:buNone/>
              <a:defRPr sz="1100"/>
            </a:lvl3pPr>
            <a:lvl4pPr marL="1283818" indent="0">
              <a:buNone/>
              <a:defRPr sz="900"/>
            </a:lvl4pPr>
            <a:lvl5pPr marL="1711757" indent="0">
              <a:buNone/>
              <a:defRPr sz="900"/>
            </a:lvl5pPr>
            <a:lvl6pPr marL="2139696" indent="0">
              <a:buNone/>
              <a:defRPr sz="900"/>
            </a:lvl6pPr>
            <a:lvl7pPr marL="2567635" indent="0">
              <a:buNone/>
              <a:defRPr sz="900"/>
            </a:lvl7pPr>
            <a:lvl8pPr marL="2995574" indent="0">
              <a:buNone/>
              <a:defRPr sz="900"/>
            </a:lvl8pPr>
            <a:lvl9pPr marL="342351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922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9" cy="1600200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00"/>
            </a:lvl2pPr>
            <a:lvl3pPr marL="855878" indent="0">
              <a:buNone/>
              <a:defRPr sz="2200"/>
            </a:lvl3pPr>
            <a:lvl4pPr marL="1283818" indent="0">
              <a:buNone/>
              <a:defRPr sz="1900"/>
            </a:lvl4pPr>
            <a:lvl5pPr marL="1711757" indent="0">
              <a:buNone/>
              <a:defRPr sz="1900"/>
            </a:lvl5pPr>
            <a:lvl6pPr marL="2139696" indent="0">
              <a:buNone/>
              <a:defRPr sz="1900"/>
            </a:lvl6pPr>
            <a:lvl7pPr marL="2567635" indent="0">
              <a:buNone/>
              <a:defRPr sz="1900"/>
            </a:lvl7pPr>
            <a:lvl8pPr marL="2995574" indent="0">
              <a:buNone/>
              <a:defRPr sz="1900"/>
            </a:lvl8pPr>
            <a:lvl9pPr marL="3423514" indent="0">
              <a:buNone/>
              <a:defRPr sz="19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27939" indent="0">
              <a:buNone/>
              <a:defRPr sz="1300"/>
            </a:lvl2pPr>
            <a:lvl3pPr marL="855878" indent="0">
              <a:buNone/>
              <a:defRPr sz="1100"/>
            </a:lvl3pPr>
            <a:lvl4pPr marL="1283818" indent="0">
              <a:buNone/>
              <a:defRPr sz="900"/>
            </a:lvl4pPr>
            <a:lvl5pPr marL="1711757" indent="0">
              <a:buNone/>
              <a:defRPr sz="900"/>
            </a:lvl5pPr>
            <a:lvl6pPr marL="2139696" indent="0">
              <a:buNone/>
              <a:defRPr sz="900"/>
            </a:lvl6pPr>
            <a:lvl7pPr marL="2567635" indent="0">
              <a:buNone/>
              <a:defRPr sz="900"/>
            </a:lvl7pPr>
            <a:lvl8pPr marL="2995574" indent="0">
              <a:buNone/>
              <a:defRPr sz="900"/>
            </a:lvl8pPr>
            <a:lvl9pPr marL="342351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67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130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4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7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2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2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41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8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E29CD-CF13-4584-8CD7-08B1064F13D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DD33-4D96-4080-B0C2-B322769F46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6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57059" tIns="28529" rIns="57059" bIns="2852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57059" tIns="28529" rIns="57059" bIns="2852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57059" tIns="28529" rIns="57059" bIns="28529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0586"/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70586"/>
              <a:t>CN 17/11/2024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57059" tIns="28529" rIns="57059" bIns="28529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058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57059" tIns="28529" rIns="57059" bIns="2852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0586"/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57058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46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855878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970" indent="-213970" algn="l" defTabSz="855878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1909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gif"/><Relationship Id="rId5" Type="http://schemas.openxmlformats.org/officeDocument/2006/relationships/image" Target="../media/image21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5.png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24744"/>
            <a:ext cx="6624736" cy="38164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Chào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mừng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quý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thầy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cô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sinh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đến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với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tiết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âm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nhạc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31840" y="256491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2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8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533" y="583655"/>
            <a:ext cx="2280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156210" algn="l"/>
              </a:tabLst>
            </a:pPr>
            <a:r>
              <a:rPr lang="en-US" sz="2400" b="1" dirty="0" err="1" smtClean="0">
                <a:latin typeface="Times New Roman" pitchFamily="18" charset="0"/>
                <a:ea typeface="Arial"/>
                <a:cs typeface="Times New Roman" pitchFamily="18" charset="0"/>
              </a:rPr>
              <a:t>Nghe</a:t>
            </a:r>
            <a:r>
              <a:rPr lang="en-US" sz="2400" b="1" dirty="0" smtClean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Arial"/>
                <a:cs typeface="Times New Roman" pitchFamily="18" charset="0"/>
              </a:rPr>
              <a:t>nhạc</a:t>
            </a:r>
            <a:r>
              <a:rPr lang="en-US" sz="2400" b="1" dirty="0" smtClean="0">
                <a:latin typeface="Times New Roman" pitchFamily="18" charset="0"/>
                <a:ea typeface="Arial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ea typeface="Arial"/>
                <a:cs typeface="Times New Roman" pitchFamily="18" charset="0"/>
              </a:rPr>
              <a:t>bài</a:t>
            </a:r>
            <a:r>
              <a:rPr lang="en-US" sz="2400" b="1" dirty="0" smtClean="0">
                <a:latin typeface="Times New Roman" pitchFamily="18" charset="0"/>
                <a:ea typeface="Arial"/>
                <a:cs typeface="Times New Roman" pitchFamily="18" charset="0"/>
              </a:rPr>
              <a:t>:</a:t>
            </a:r>
            <a:endParaRPr lang="en-US" sz="2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03537" y="-155020"/>
            <a:ext cx="219226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 lvl="0">
              <a:lnSpc>
                <a:spcPct val="150000"/>
              </a:lnSpc>
            </a:pPr>
            <a:r>
              <a:rPr lang="en-US" sz="2800" b="1" dirty="0">
                <a:solidFill>
                  <a:srgbClr val="FC330E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KHÁM PHÁ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1685" y="4437112"/>
            <a:ext cx="55845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>
                <a:solidFill>
                  <a:srgbClr val="000000"/>
                </a:solidFill>
                <a:latin typeface="Times New Roman"/>
                <a:ea typeface="Times New Roman"/>
              </a:rPr>
              <a:t>Giới thiệu </a:t>
            </a:r>
            <a:r>
              <a:rPr lang="en-US" sz="2000" b="1">
                <a:solidFill>
                  <a:prstClr val="black"/>
                </a:solidFill>
                <a:latin typeface="Times New Roman"/>
                <a:ea typeface="Times New Roman"/>
              </a:rPr>
              <a:t>nội dung bài</a:t>
            </a:r>
            <a:r>
              <a:rPr lang="vi-VN" sz="2000" b="1">
                <a:solidFill>
                  <a:prstClr val="black"/>
                </a:solidFill>
                <a:latin typeface="Times New Roman"/>
                <a:ea typeface="Times New Roman"/>
              </a:rPr>
              <a:t> nghe nhạc</a:t>
            </a:r>
            <a:endParaRPr lang="en-US" sz="2000" b="1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39952" y="44624"/>
            <a:ext cx="5004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Bài </a:t>
            </a:r>
            <a:r>
              <a:rPr lang="vi-VN" sz="2000" b="1" i="1" dirty="0">
                <a:solidFill>
                  <a:srgbClr val="333333"/>
                </a:solidFill>
                <a:latin typeface="Times New Roman"/>
                <a:ea typeface="Calibri"/>
              </a:rPr>
              <a:t>Vui đến trường</a:t>
            </a: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 nói về nội dung hân hoan chào các bạn học sinh với vẻ đẹp đa dạng của thiên nhiên. Lời ân của của thầy cô.</a:t>
            </a:r>
            <a:endParaRPr lang="en-US" sz="2000" dirty="0">
              <a:effectLst/>
              <a:latin typeface="Times New Roman"/>
              <a:ea typeface="Calibri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90" y="6115871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4509120"/>
            <a:ext cx="432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escription: Tieu Su Nhac Si - Tiểu Sử Nhạc S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62" y="50781"/>
            <a:ext cx="4744679" cy="400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32040" y="75894"/>
            <a:ext cx="4211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333333"/>
                </a:solidFill>
                <a:latin typeface="Times New Roman"/>
                <a:ea typeface="Calibri"/>
              </a:rPr>
              <a:t>     </a:t>
            </a:r>
            <a:r>
              <a:rPr lang="vi-VN" sz="2000" dirty="0" smtClean="0">
                <a:solidFill>
                  <a:srgbClr val="333333"/>
                </a:solidFill>
                <a:latin typeface="Times New Roman"/>
                <a:ea typeface="Calibri"/>
              </a:rPr>
              <a:t>Nhạc </a:t>
            </a: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sĩ Lê Quốc Thắng (bút danh: Nguyên Thanh) sinh ngày 7 tháng 9 năm1962 tại Trà Vinh, hiện sống tại thành phố Hồ Chí Minh. Một số tác phẩm chính: </a:t>
            </a:r>
            <a:r>
              <a:rPr lang="vi-VN" sz="2000" i="1" dirty="0">
                <a:solidFill>
                  <a:srgbClr val="333333"/>
                </a:solidFill>
                <a:latin typeface="Times New Roman"/>
                <a:ea typeface="Calibri"/>
              </a:rPr>
              <a:t>Phố xa, Tình xanh, Búp bê bằng bông, Nụ cười hồng, Mái trường mến yêu</a:t>
            </a:r>
            <a:r>
              <a:rPr lang="vi-VN" sz="2000" dirty="0">
                <a:solidFill>
                  <a:srgbClr val="333333"/>
                </a:solidFill>
                <a:latin typeface="Times New Roman"/>
                <a:ea typeface="Calibri"/>
              </a:rPr>
              <a:t>…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95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1520" y="332666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Calibri"/>
              </a:rPr>
              <a:t>Nghe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Calibri"/>
              </a:rPr>
              <a:t>Vui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Calibri"/>
              </a:rPr>
              <a:t>đến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/>
                <a:ea typeface="Calibri"/>
              </a:rPr>
              <a:t>trường</a:t>
            </a:r>
            <a:r>
              <a:rPr lang="en-US" sz="32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1 </a:t>
            </a:r>
          </a:p>
        </p:txBody>
      </p:sp>
      <p:sp>
        <p:nvSpPr>
          <p:cNvPr id="8" name="Rectangle 7"/>
          <p:cNvSpPr/>
          <p:nvPr/>
        </p:nvSpPr>
        <p:spPr>
          <a:xfrm>
            <a:off x="-2557" y="1543636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nghe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nhạc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sắc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/>
                <a:ea typeface="Calibri"/>
              </a:rPr>
              <a:t>thái</a:t>
            </a:r>
            <a:r>
              <a:rPr lang="en-US" sz="3200" dirty="0">
                <a:solidFill>
                  <a:prstClr val="black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Calibri"/>
              </a:rPr>
              <a:t>tốc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/>
                <a:ea typeface="Calibri"/>
              </a:rPr>
              <a:t>độ</a:t>
            </a:r>
            <a:r>
              <a:rPr lang="en-US" sz="3200" dirty="0" smtClean="0">
                <a:solidFill>
                  <a:prstClr val="black"/>
                </a:solidFill>
                <a:latin typeface="Times New Roman"/>
                <a:ea typeface="Calibri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1" name="nghe nhac vui den t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9692" y="2686173"/>
            <a:ext cx="1440160" cy="11181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226" y="6171289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9" y="260653"/>
            <a:ext cx="8712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    Nghe lần 2 kết 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vận động trái phải theo nhịp bài hát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nghe nhac vui den t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3467" y="2708920"/>
            <a:ext cx="1276489" cy="1296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081" y="609329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751" y="116632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HD 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889" y="4509130"/>
            <a:ext cx="4191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 HÀNH − LUYỆN TẬP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54575"/>
            <a:ext cx="8784976" cy="1205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6" y="2048732"/>
            <a:ext cx="377343" cy="3773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8" y="2060536"/>
            <a:ext cx="377343" cy="3773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85889"/>
            <a:ext cx="377343" cy="3773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21" y="2061175"/>
            <a:ext cx="377343" cy="377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40" y="2085888"/>
            <a:ext cx="377343" cy="3773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696" y="1996823"/>
            <a:ext cx="377343" cy="3773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08" y="1939361"/>
            <a:ext cx="377343" cy="377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28" y="1951646"/>
            <a:ext cx="377343" cy="377343"/>
          </a:xfrm>
          <a:prstGeom prst="rect">
            <a:avLst/>
          </a:prstGeom>
        </p:spPr>
      </p:pic>
      <p:pic>
        <p:nvPicPr>
          <p:cNvPr id="20" name="nghe nhac vui den tr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1074" y="2636912"/>
            <a:ext cx="1507161" cy="13681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73" y="6093296"/>
            <a:ext cx="750289" cy="6015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03" y="1966298"/>
            <a:ext cx="377343" cy="3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3134" y="198121"/>
            <a:ext cx="6503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- 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</a:rPr>
              <a:t>Củng cố:</a:t>
            </a:r>
            <a:r>
              <a:rPr lang="en-US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 Tập đọc nhạc kết hợp bàn tay</a:t>
            </a:r>
            <a:endParaRPr lang="en-US" sz="2400" dirty="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" y="1037012"/>
            <a:ext cx="8983495" cy="3184076"/>
          </a:xfrm>
          <a:prstGeom prst="rect">
            <a:avLst/>
          </a:prstGeom>
        </p:spPr>
      </p:pic>
      <p:pic>
        <p:nvPicPr>
          <p:cNvPr id="6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4437112"/>
            <a:ext cx="1080120" cy="96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6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6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7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58" y="6369604"/>
            <a:ext cx="617942" cy="495410"/>
          </a:xfrm>
          <a:prstGeom prst="rect">
            <a:avLst/>
          </a:prstGeom>
        </p:spPr>
      </p:pic>
      <p:pic>
        <p:nvPicPr>
          <p:cNvPr id="7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4725144"/>
            <a:ext cx="936104" cy="101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 truong noi hoc bao dieu hay">
            <a:hlinkClick r:id="" action="ppaction://media"/>
            <a:extLst>
              <a:ext uri="{FF2B5EF4-FFF2-40B4-BE49-F238E27FC236}">
                <a16:creationId xmlns:a16="http://schemas.microsoft.com/office/drawing/2014/main" xmlns="" id="{AD742CEE-A6E3-4ADD-873D-A3E3CAEA6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507" y="1142668"/>
            <a:ext cx="8940993" cy="5681424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" y="-126900"/>
            <a:ext cx="9072500" cy="126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15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 dirty="0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70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4" y="1279342"/>
            <a:ext cx="28803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C330E"/>
                </a:solidFill>
                <a:latin typeface="Times New Roman"/>
                <a:ea typeface="Arial"/>
              </a:rPr>
              <a:t>KHỞI ĐỘNG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188" y="6294994"/>
            <a:ext cx="617942" cy="4954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478" y="1970847"/>
            <a:ext cx="8191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Times New Roman"/>
                <a:ea typeface="Times New Roman"/>
              </a:rPr>
              <a:t>      </a:t>
            </a:r>
            <a:r>
              <a:rPr lang="vi-VN" sz="2800" dirty="0" smtClean="0">
                <a:solidFill>
                  <a:prstClr val="white"/>
                </a:solidFill>
                <a:latin typeface="Times New Roman"/>
                <a:ea typeface="Times New Roman"/>
              </a:rPr>
              <a:t>GV </a:t>
            </a:r>
            <a:r>
              <a:rPr lang="vi-VN" sz="2800" dirty="0">
                <a:solidFill>
                  <a:prstClr val="white"/>
                </a:solidFill>
                <a:latin typeface="Times New Roman"/>
                <a:ea typeface="Times New Roman"/>
              </a:rPr>
              <a:t>đàn âm thanh các nốt nhạc cho HS nhắc lại tên nốt rồi đọc lại cao độ nốt nhạc đó 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6994" y="1286763"/>
            <a:ext cx="4915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solidFill>
                  <a:srgbClr val="FFFF00"/>
                </a:solidFill>
                <a:latin typeface="Times New Roman"/>
                <a:ea typeface="Times New Roman"/>
              </a:rPr>
              <a:t>Trò </a:t>
            </a:r>
            <a:r>
              <a:rPr lang="vi-VN" sz="3200" dirty="0">
                <a:solidFill>
                  <a:srgbClr val="FFFF00"/>
                </a:solidFill>
                <a:latin typeface="Times New Roman"/>
                <a:ea typeface="Times New Roman"/>
              </a:rPr>
              <a:t>chơi Tai ai tinh</a:t>
            </a:r>
            <a:r>
              <a:rPr lang="vi-VN" sz="4000" dirty="0">
                <a:solidFill>
                  <a:srgbClr val="FFFF00"/>
                </a:solidFill>
                <a:latin typeface="Times New Roman"/>
                <a:ea typeface="Times New Roman"/>
              </a:rPr>
              <a:t>: </a:t>
            </a:r>
            <a:endParaRPr lang="en-US" sz="4000" dirty="0">
              <a:solidFill>
                <a:srgbClr val="FFFF00"/>
              </a:solidFill>
              <a:latin typeface="Times New Roman"/>
              <a:ea typeface="Times New Roman"/>
            </a:endParaRPr>
          </a:p>
        </p:txBody>
      </p:sp>
      <p:pic>
        <p:nvPicPr>
          <p:cNvPr id="2" name="1NOT DO-HS BIEU D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0050" y="2924944"/>
            <a:ext cx="609600" cy="609600"/>
          </a:xfrm>
          <a:prstGeom prst="rect">
            <a:avLst/>
          </a:prstGeom>
        </p:spPr>
      </p:pic>
      <p:pic>
        <p:nvPicPr>
          <p:cNvPr id="4" name="3NOT MI-HS BIEU DA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7990" y="3861048"/>
            <a:ext cx="609600" cy="609600"/>
          </a:xfrm>
          <a:prstGeom prst="rect">
            <a:avLst/>
          </a:prstGeom>
        </p:spPr>
      </p:pic>
      <p:pic>
        <p:nvPicPr>
          <p:cNvPr id="8" name="5NOT SOL-HS BIEU DAT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45024" y="4941168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45024" y="416298"/>
            <a:ext cx="5225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 2 ngày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tháng 11 năm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8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7" y="1067897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1706724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36" y="6381328"/>
            <a:ext cx="594569" cy="476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9" y="116642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ngày 18 tháng 11 năm 2024</a:t>
            </a:r>
          </a:p>
          <a:p>
            <a:pPr algn="ctr"/>
            <a:r>
              <a:rPr lang="en-US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nhạc:</a:t>
            </a:r>
            <a:endParaRPr lang="en-US" sz="2800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789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" y="1618142"/>
            <a:ext cx="8930479" cy="51679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513556"/>
            <a:ext cx="8378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Ôn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đọc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độ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 6 </a:t>
            </a:r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nốt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Đồ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-</a:t>
            </a:r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rê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-mi-</a:t>
            </a:r>
            <a:r>
              <a:rPr lang="en-US" sz="3600" dirty="0" err="1">
                <a:solidFill>
                  <a:srgbClr val="00B0F0"/>
                </a:solidFill>
                <a:latin typeface="Times New Roman"/>
                <a:ea typeface="Calibri"/>
              </a:rPr>
              <a:t>pha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-sol-la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6001" y="5733266"/>
            <a:ext cx="6122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tabLst>
                <a:tab pos="279400" algn="l"/>
              </a:tabLst>
            </a:pP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nhạc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số</a:t>
            </a:r>
            <a:r>
              <a:rPr lang="en-US" sz="3600" b="1" i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2</a:t>
            </a:r>
            <a:r>
              <a:rPr lang="en-US" sz="3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sz="3600" dirty="0">
              <a:solidFill>
                <a:srgbClr val="002060"/>
              </a:solidFill>
              <a:ea typeface="Calibri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6" y="6211866"/>
            <a:ext cx="750289" cy="601514"/>
          </a:xfrm>
          <a:prstGeom prst="rect">
            <a:avLst/>
          </a:prstGeom>
        </p:spPr>
      </p:pic>
      <p:pic>
        <p:nvPicPr>
          <p:cNvPr id="3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5997" y="1988840"/>
            <a:ext cx="1435844" cy="13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4" y="1700808"/>
            <a:ext cx="8128001" cy="47525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2433" y="439807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Calibri"/>
              </a:rPr>
              <a:t>     </a:t>
            </a:r>
            <a:r>
              <a:rPr lang="en-US" sz="3600" dirty="0" smtClean="0">
                <a:solidFill>
                  <a:srgbClr val="00B0F0"/>
                </a:solidFill>
                <a:latin typeface="Times New Roman"/>
                <a:ea typeface="Calibri"/>
              </a:rPr>
              <a:t>Ôn </a:t>
            </a:r>
            <a:r>
              <a:rPr lang="en-US" sz="3600" dirty="0">
                <a:solidFill>
                  <a:srgbClr val="00B0F0"/>
                </a:solidFill>
                <a:latin typeface="Times New Roman"/>
                <a:ea typeface="Calibri"/>
              </a:rPr>
              <a:t>lại thế tay của 6 </a:t>
            </a:r>
            <a:r>
              <a:rPr lang="en-US" sz="3600" dirty="0" smtClean="0">
                <a:solidFill>
                  <a:srgbClr val="00B0F0"/>
                </a:solidFill>
                <a:latin typeface="Times New Roman"/>
                <a:ea typeface="Calibri"/>
              </a:rPr>
              <a:t>nốt </a:t>
            </a:r>
            <a:r>
              <a:rPr lang="en-US" sz="3600" dirty="0" smtClean="0">
                <a:solidFill>
                  <a:srgbClr val="002060"/>
                </a:solidFill>
                <a:latin typeface="Times New Roman"/>
                <a:ea typeface="Calibri"/>
              </a:rPr>
              <a:t>Đô-rê-mi-sol-la</a:t>
            </a:r>
            <a:endParaRPr lang="en-US" sz="3600" dirty="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3848" y="5455091"/>
            <a:ext cx="35333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/>
              </a:rPr>
              <a:t>Ôn ký hiệu bàn tay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688" y="2060848"/>
            <a:ext cx="1224136" cy="125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3134" y="198121"/>
            <a:ext cx="6503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/>
                <a:ea typeface="Calibri"/>
              </a:rPr>
              <a:t>- Ôn đọc nhạc ký hiệu bàn tay với các hình thức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" y="1037012"/>
            <a:ext cx="8983495" cy="3184076"/>
          </a:xfrm>
          <a:prstGeom prst="rect">
            <a:avLst/>
          </a:prstGeom>
        </p:spPr>
      </p:pic>
      <p:pic>
        <p:nvPicPr>
          <p:cNvPr id="6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9" y="4437112"/>
            <a:ext cx="1368152" cy="969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6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9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4580" y="1916842"/>
            <a:ext cx="810497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L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àm mẫu</a:t>
            </a:r>
            <a:r>
              <a:rPr kumimoji="0" lang="en-US" sz="4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 HD học sinh tập thuần thức các động tác cơ thể.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01554"/>
            <a:ext cx="5688632" cy="11092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905" y="188640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"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SVN-Times New Roman" pitchFamily="18" charset="0"/>
                <a:ea typeface="Arial"/>
              </a:rPr>
              <a:t>VẬN DỤNG – SÁNG TẠO</a:t>
            </a:r>
            <a:endParaRPr lang="en-US" sz="3200" dirty="0">
              <a:solidFill>
                <a:srgbClr val="002060"/>
              </a:solidFill>
              <a:latin typeface="SVN-Times New Roman" pitchFamily="18" charset="0"/>
              <a:ea typeface="Calibri"/>
            </a:endParaRPr>
          </a:p>
          <a:p>
            <a:pPr algn="ctr">
              <a:lnSpc>
                <a:spcPct val="150000"/>
              </a:lnSpc>
              <a:tabLst>
                <a:tab pos="283210" algn="l"/>
              </a:tabLst>
            </a:pPr>
            <a:r>
              <a:rPr lang="en-US" sz="3200" b="1" dirty="0" err="1">
                <a:latin typeface="Times New Roman"/>
                <a:ea typeface="Times New Roman"/>
                <a:cs typeface="Arial"/>
              </a:rPr>
              <a:t>Đọc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bài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nhạc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số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2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kết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hợp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vận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động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cơ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>
                <a:latin typeface="Times New Roman"/>
                <a:ea typeface="Times New Roman"/>
                <a:cs typeface="Arial"/>
              </a:rPr>
              <a:t>thể</a:t>
            </a:r>
            <a:r>
              <a:rPr lang="en-US" sz="3200" b="1" dirty="0">
                <a:latin typeface="Times New Roman"/>
                <a:ea typeface="Times New Roman"/>
                <a:cs typeface="Arial"/>
              </a:rPr>
              <a:t>.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716" y="6211866"/>
            <a:ext cx="750289" cy="60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5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" y="1628800"/>
            <a:ext cx="9144000" cy="51845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1" y="260658"/>
            <a:ext cx="8496944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        Đọc nhạc 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kết hợp làm động tác cơ 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</a:rPr>
              <a:t>thể.</a:t>
            </a:r>
            <a:endParaRPr lang="en-US" sz="2800" dirty="0">
              <a:effectLst/>
              <a:latin typeface="Times New Roman"/>
              <a:ea typeface="Calibri"/>
            </a:endParaRPr>
          </a:p>
        </p:txBody>
      </p:sp>
      <p:pic>
        <p:nvPicPr>
          <p:cNvPr id="8" name="DOC NHAC 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202486"/>
            <a:ext cx="1152128" cy="129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336</Words>
  <Application>Microsoft Office PowerPoint</Application>
  <PresentationFormat>On-screen Show (4:3)</PresentationFormat>
  <Paragraphs>35</Paragraphs>
  <Slides>16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1_Office Theme</vt:lpstr>
      <vt:lpstr>4_Office Theme</vt:lpstr>
      <vt:lpstr>2_Office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27</cp:revision>
  <dcterms:created xsi:type="dcterms:W3CDTF">2021-06-19T11:12:44Z</dcterms:created>
  <dcterms:modified xsi:type="dcterms:W3CDTF">2024-11-17T15:10:45Z</dcterms:modified>
</cp:coreProperties>
</file>