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media2.wav" ContentType="audio/wav"/>
  <Override PartName="/ppt/media/media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87" r:id="rId3"/>
    <p:sldId id="296" r:id="rId4"/>
    <p:sldId id="297" r:id="rId5"/>
    <p:sldId id="300" r:id="rId6"/>
    <p:sldId id="301" r:id="rId7"/>
    <p:sldId id="303" r:id="rId8"/>
    <p:sldId id="304" r:id="rId9"/>
    <p:sldId id="305" r:id="rId10"/>
    <p:sldId id="283" r:id="rId11"/>
    <p:sldId id="306" r:id="rId12"/>
    <p:sldId id="307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3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4A2E0-2119-4E08-94AD-7867C9E9FBF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8E3FD-88AA-44B0-B767-81F42A89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2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19A61-ECC4-4714-968B-D9B87091E0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2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6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1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1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4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8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4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95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8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DBCE0-30EA-4DB5-95D7-E79649D557C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3C56A-30CA-4CD6-BED6-95BBBCAE8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audio" Target="../media/audio1.wav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4.wdp"/><Relationship Id="rId3" Type="http://schemas.openxmlformats.org/officeDocument/2006/relationships/image" Target="../media/image41.jpg"/><Relationship Id="rId7" Type="http://schemas.openxmlformats.org/officeDocument/2006/relationships/image" Target="../media/image30.png"/><Relationship Id="rId12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jpeg"/><Relationship Id="rId4" Type="http://schemas.openxmlformats.org/officeDocument/2006/relationships/image" Target="../media/image42.jpg"/><Relationship Id="rId9" Type="http://schemas.openxmlformats.org/officeDocument/2006/relationships/image" Target="../media/image46.jpe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0.png"/><Relationship Id="rId5" Type="http://schemas.openxmlformats.org/officeDocument/2006/relationships/image" Target="../media/image30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audio" Target="../media/audio3.wav"/><Relationship Id="rId3" Type="http://schemas.openxmlformats.org/officeDocument/2006/relationships/image" Target="../media/image5.gif"/><Relationship Id="rId7" Type="http://schemas.microsoft.com/office/2007/relationships/hdphoto" Target="../media/hdphoto5.wdp"/><Relationship Id="rId12" Type="http://schemas.openxmlformats.org/officeDocument/2006/relationships/image" Target="../media/image6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4.jpg"/><Relationship Id="rId5" Type="http://schemas.openxmlformats.org/officeDocument/2006/relationships/image" Target="../media/image7.gif"/><Relationship Id="rId10" Type="http://schemas.microsoft.com/office/2007/relationships/hdphoto" Target="../media/hdphoto6.wdp"/><Relationship Id="rId4" Type="http://schemas.openxmlformats.org/officeDocument/2006/relationships/image" Target="../media/image6.gif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gif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gif"/><Relationship Id="rId11" Type="http://schemas.openxmlformats.org/officeDocument/2006/relationships/image" Target="../media/image20.jpg"/><Relationship Id="rId5" Type="http://schemas.openxmlformats.org/officeDocument/2006/relationships/image" Target="../media/image17.gif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7.tmp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gif"/><Relationship Id="rId7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12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gif"/><Relationship Id="rId11" Type="http://schemas.openxmlformats.org/officeDocument/2006/relationships/image" Target="../media/image30.png"/><Relationship Id="rId5" Type="http://schemas.openxmlformats.org/officeDocument/2006/relationships/image" Target="../media/image17.gif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0.gif"/><Relationship Id="rId3" Type="http://schemas.openxmlformats.org/officeDocument/2006/relationships/image" Target="../media/image32.jpg"/><Relationship Id="rId7" Type="http://schemas.openxmlformats.org/officeDocument/2006/relationships/image" Target="../media/image36.gif"/><Relationship Id="rId12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11" Type="http://schemas.openxmlformats.org/officeDocument/2006/relationships/image" Target="../media/image5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9" descr="Pict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043238"/>
            <a:ext cx="60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" descr="Pict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3094038"/>
            <a:ext cx="533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4" descr="musi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72" y="5680905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5" descr="musi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763" y="5686698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0"/>
            <a:ext cx="581025" cy="58102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1" y="288113"/>
            <a:ext cx="304800" cy="3048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5293"/>
            <a:ext cx="581025" cy="58102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3" y="6204753"/>
            <a:ext cx="304800" cy="3048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177" y="6276975"/>
            <a:ext cx="581025" cy="58102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471" y="6246957"/>
            <a:ext cx="304800" cy="3048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975" y="-18155"/>
            <a:ext cx="581025" cy="58102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263" y="236912"/>
            <a:ext cx="304800" cy="3048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78" y="672361"/>
            <a:ext cx="3790950" cy="18859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1" y="645615"/>
            <a:ext cx="3790950" cy="1885950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994063" y="472784"/>
            <a:ext cx="10127673" cy="6781800"/>
            <a:chOff x="994063" y="472784"/>
            <a:chExt cx="10127673" cy="6781800"/>
          </a:xfrm>
        </p:grpSpPr>
        <p:sp>
          <p:nvSpPr>
            <p:cNvPr id="96" name="Rectangle 5"/>
            <p:cNvSpPr>
              <a:spLocks noChangeArrowheads="1"/>
            </p:cNvSpPr>
            <p:nvPr/>
          </p:nvSpPr>
          <p:spPr bwMode="auto">
            <a:xfrm>
              <a:off x="2127919" y="3567653"/>
              <a:ext cx="79248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altLang="vi-VN" sz="2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WordArt 8"/>
            <p:cNvSpPr>
              <a:spLocks noChangeArrowheads="1" noChangeShapeType="1" noTextEdit="1"/>
            </p:cNvSpPr>
            <p:nvPr/>
          </p:nvSpPr>
          <p:spPr bwMode="auto">
            <a:xfrm>
              <a:off x="994063" y="472784"/>
              <a:ext cx="10127673" cy="67818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/>
              </a:prstTxWarp>
            </a:bodyPr>
            <a:lstStyle/>
            <a:p>
              <a:pPr algn="ctr">
                <a:defRPr/>
              </a:pPr>
              <a:r>
                <a:rPr lang="vi-VN" sz="3600" b="1" kern="1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400" b="1" kern="1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CHÀO MỪNG </a:t>
              </a:r>
              <a:r>
                <a:rPr lang="en-US" sz="2400" b="1" kern="1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EM ĐẾN VỚI GIỜ ÂM NHẠC</a:t>
              </a:r>
              <a:endParaRPr lang="vi-VN" sz="2400" b="1" kern="1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Rectangle 5"/>
            <p:cNvSpPr>
              <a:spLocks noChangeArrowheads="1"/>
            </p:cNvSpPr>
            <p:nvPr/>
          </p:nvSpPr>
          <p:spPr bwMode="auto">
            <a:xfrm>
              <a:off x="4103652" y="6137419"/>
              <a:ext cx="3908494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2800" b="1" dirty="0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2400" b="1" dirty="0" err="1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Năm</a:t>
              </a:r>
              <a:r>
                <a:rPr lang="en-US" altLang="vi-VN" sz="2400" b="1" dirty="0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2400" b="1" dirty="0" err="1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altLang="vi-VN" sz="2400" b="1" dirty="0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2400" b="1" dirty="0" smtClean="0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2022 </a:t>
              </a:r>
              <a:r>
                <a:rPr lang="en-US" altLang="vi-VN" sz="2400" b="1" dirty="0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vi-VN" sz="2400" b="1" dirty="0" smtClean="0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2023</a:t>
              </a:r>
              <a:endParaRPr lang="en-US" altLang="vi-VN" sz="2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Rectangle 5"/>
            <p:cNvSpPr>
              <a:spLocks noChangeArrowheads="1"/>
            </p:cNvSpPr>
            <p:nvPr/>
          </p:nvSpPr>
          <p:spPr bwMode="auto">
            <a:xfrm>
              <a:off x="3684338" y="4665296"/>
              <a:ext cx="503973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32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altLang="vi-VN" sz="1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9220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VO TAY.wav"/>
          </p:stSnd>
        </p:sndAc>
      </p:transition>
    </mc:Choice>
    <mc:Fallback xmlns="">
      <p:transition spd="slow">
        <p:fade/>
        <p:sndAc>
          <p:stSnd>
            <p:snd r:embed="rId11" name="VO TAY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43604"/>
            <a:ext cx="5300833" cy="2828763"/>
            <a:chOff x="3979027" y="33303"/>
            <a:chExt cx="7043226" cy="3790456"/>
          </a:xfrm>
        </p:grpSpPr>
        <p:grpSp>
          <p:nvGrpSpPr>
            <p:cNvPr id="16" name="Group 15"/>
            <p:cNvGrpSpPr/>
            <p:nvPr/>
          </p:nvGrpSpPr>
          <p:grpSpPr>
            <a:xfrm>
              <a:off x="5796563" y="33303"/>
              <a:ext cx="5225690" cy="1981688"/>
              <a:chOff x="5920421" y="-78975"/>
              <a:chExt cx="5225690" cy="1981688"/>
            </a:xfrm>
          </p:grpSpPr>
          <p:sp>
            <p:nvSpPr>
              <p:cNvPr id="18" name="Cloud Callout 17"/>
              <p:cNvSpPr/>
              <p:nvPr/>
            </p:nvSpPr>
            <p:spPr>
              <a:xfrm rot="443242">
                <a:off x="5920421" y="-78975"/>
                <a:ext cx="5225690" cy="1981688"/>
              </a:xfrm>
              <a:prstGeom prst="cloudCallout">
                <a:avLst/>
              </a:prstGeom>
              <a:solidFill>
                <a:srgbClr val="FFFF00"/>
              </a:solidFill>
              <a:ln>
                <a:solidFill>
                  <a:srgbClr val="00B0F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11126" y="236911"/>
                <a:ext cx="4324463" cy="1113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 đọc tên các nhạc cụ mà em biết</a:t>
                </a: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027" y="1057708"/>
              <a:ext cx="2757579" cy="2766051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86" y="3111435"/>
            <a:ext cx="2848390" cy="1140941"/>
          </a:xfrm>
          <a:prstGeom prst="rect">
            <a:avLst/>
          </a:prstGeom>
        </p:spPr>
      </p:pic>
      <p:pic>
        <p:nvPicPr>
          <p:cNvPr id="1030" name="Picture 6" descr="Guitar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555" y="963604"/>
            <a:ext cx="1249468" cy="20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454" y="1532329"/>
            <a:ext cx="1370280" cy="13702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85" y="4461202"/>
            <a:ext cx="911881" cy="7821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73" y="4445053"/>
            <a:ext cx="1002503" cy="1002503"/>
          </a:xfrm>
          <a:prstGeom prst="rect">
            <a:avLst/>
          </a:prstGeom>
        </p:spPr>
      </p:pic>
      <p:pic>
        <p:nvPicPr>
          <p:cNvPr id="1032" name="Picture 8" descr="Đàn violin Kapok MV005 1/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01" y="1312705"/>
            <a:ext cx="1563948" cy="163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[RẺ VÔ ĐỊCH] Đàn T&amp;#39;rưng mini hay đàn Tơ rưng đàn cho bé | Shopee Việt Nam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96" y="1312705"/>
            <a:ext cx="1960271" cy="196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46" y="3442851"/>
            <a:ext cx="1947927" cy="1947927"/>
          </a:xfrm>
          <a:prstGeom prst="rect">
            <a:avLst/>
          </a:prstGeom>
        </p:spPr>
      </p:pic>
      <p:pic>
        <p:nvPicPr>
          <p:cNvPr id="1038" name="Picture 14" descr="Kèn Saxophone - Giá mua bán Kèn Saxophone 2013 | Nhạc Cụ Tiến Mạn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6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491" y="2836561"/>
            <a:ext cx="2015726" cy="201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pik.vn/20144d12a15c-2785-48ae-8d3e-4ddd84a644f5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4637" y="3996458"/>
            <a:ext cx="1873163" cy="145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549680" y="4237136"/>
            <a:ext cx="2422119" cy="2246740"/>
            <a:chOff x="549680" y="4237136"/>
            <a:chExt cx="2422119" cy="2246740"/>
          </a:xfrm>
        </p:grpSpPr>
        <p:sp>
          <p:nvSpPr>
            <p:cNvPr id="31" name="Rounded Rectangle 30">
              <a:hlinkClick r:id="" action="ppaction://hlinkshowjump?jump=nextslide"/>
            </p:cNvPr>
            <p:cNvSpPr/>
            <p:nvPr/>
          </p:nvSpPr>
          <p:spPr>
            <a:xfrm>
              <a:off x="549680" y="5577840"/>
              <a:ext cx="2422119" cy="90603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 xem tên của các nhạc cụ này nhé!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91944" y="4534342"/>
              <a:ext cx="1372934" cy="778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014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72" y="3105498"/>
            <a:ext cx="3261466" cy="1306401"/>
          </a:xfrm>
          <a:prstGeom prst="rect">
            <a:avLst/>
          </a:prstGeom>
        </p:spPr>
      </p:pic>
      <p:pic>
        <p:nvPicPr>
          <p:cNvPr id="4" name="Picture 6" descr="Guitar – Wikipedia tiếng Việ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134" y="117384"/>
            <a:ext cx="1722401" cy="281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58" y="750626"/>
            <a:ext cx="1888942" cy="1888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54" y="5077113"/>
            <a:ext cx="1257035" cy="1078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06" y="4925250"/>
            <a:ext cx="1381958" cy="1381958"/>
          </a:xfrm>
          <a:prstGeom prst="rect">
            <a:avLst/>
          </a:prstGeom>
        </p:spPr>
      </p:pic>
      <p:pic>
        <p:nvPicPr>
          <p:cNvPr id="8" name="Picture 8" descr="Đàn violin Kapok MV005 1/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04" y="327616"/>
            <a:ext cx="2155915" cy="225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[RẺ VÔ ĐỊCH] Đàn T&amp;#39;rưng mini hay đàn Tơ rưng đàn cho bé | Shopee Việt Nam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72" y="0"/>
            <a:ext cx="2702249" cy="27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55" y="3917742"/>
            <a:ext cx="2259180" cy="2259180"/>
          </a:xfrm>
          <a:prstGeom prst="rect">
            <a:avLst/>
          </a:prstGeom>
        </p:spPr>
      </p:pic>
      <p:pic>
        <p:nvPicPr>
          <p:cNvPr id="11" name="Picture 14" descr="Kèn Saxophone - Giá mua bán Kèn Saxophone 2013 | Nhạc Cụ Tiến Mạ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81" y="2357806"/>
            <a:ext cx="2574818" cy="25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83169" y="4338919"/>
            <a:ext cx="4751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Kèn trumpet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6408" y="6287210"/>
            <a:ext cx="1668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 Lia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23912" y="2937033"/>
            <a:ext cx="1668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 Guita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60382" y="2585771"/>
            <a:ext cx="202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Ma–ra-cát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4774" y="2632003"/>
            <a:ext cx="235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 Vi – ô - Lông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71490" y="2579943"/>
            <a:ext cx="235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 Tơ - rưng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22291" y="3917742"/>
            <a:ext cx="3260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Kèn sắc-xô-phôn</a:t>
            </a:r>
          </a:p>
        </p:txBody>
      </p:sp>
      <p:pic>
        <p:nvPicPr>
          <p:cNvPr id="2050" name="Picture 2" descr="http://pik.vn/20144d12a15c-2785-48ae-8d3e-4ddd84a644f5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07952" y="4594450"/>
            <a:ext cx="2083499" cy="161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56592" y="6293374"/>
            <a:ext cx="2702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 nhỏ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64742" y="6307208"/>
            <a:ext cx="2702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Tam-bơ-rin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7188" y="6251332"/>
            <a:ext cx="2702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Kèn cor</a:t>
            </a:r>
          </a:p>
        </p:txBody>
      </p:sp>
    </p:spTree>
    <p:extLst>
      <p:ext uri="{BB962C8B-B14F-4D97-AF65-F5344CB8AC3E}">
        <p14:creationId xmlns:p14="http://schemas.microsoft.com/office/powerpoint/2010/main" val="177482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6115" y="0"/>
            <a:ext cx="2833090" cy="6858000"/>
            <a:chOff x="-116115" y="0"/>
            <a:chExt cx="283309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16115" y="1640114"/>
              <a:ext cx="2833090" cy="521788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47900" cy="21717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30880" y="1615961"/>
            <a:ext cx="6416040" cy="3179755"/>
            <a:chOff x="3230880" y="1615961"/>
            <a:chExt cx="6416040" cy="3179755"/>
          </a:xfrm>
        </p:grpSpPr>
        <p:sp>
          <p:nvSpPr>
            <p:cNvPr id="8" name="TextBox 7"/>
            <p:cNvSpPr txBox="1"/>
            <p:nvPr/>
          </p:nvSpPr>
          <p:spPr>
            <a:xfrm>
              <a:off x="3230880" y="2766060"/>
              <a:ext cx="3124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Ước mơ sau này </a:t>
              </a:r>
            </a:p>
            <a:p>
              <a:pPr algn="ctr"/>
              <a:r>
                <a:rPr lang="en-US" sz="28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 em là gì?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22720" y="2819399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……………….………..…..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22720" y="2354579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……………….………..…..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2720" y="3304132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……………….………..…..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22720" y="3849869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……………….………..…..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720" y="4395606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……………….………..…..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83280" y="1615961"/>
              <a:ext cx="5669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 KẾT CHỦ ĐỀ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9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" y="18155"/>
            <a:ext cx="581025" cy="581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9" y="306268"/>
            <a:ext cx="304800" cy="30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02" y="6313448"/>
            <a:ext cx="581025" cy="581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1" y="6222908"/>
            <a:ext cx="304800" cy="30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975" y="6295130"/>
            <a:ext cx="581025" cy="581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269" y="6265112"/>
            <a:ext cx="304800" cy="30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773" y="0"/>
            <a:ext cx="581025" cy="581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061" y="255067"/>
            <a:ext cx="304800" cy="30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04" y="947073"/>
            <a:ext cx="3790950" cy="1885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99" y="903534"/>
            <a:ext cx="3790950" cy="18859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23840" y="559867"/>
            <a:ext cx="9209283" cy="6081494"/>
            <a:chOff x="1946030" y="776506"/>
            <a:chExt cx="9209283" cy="6081494"/>
          </a:xfrm>
        </p:grpSpPr>
        <p:sp>
          <p:nvSpPr>
            <p:cNvPr id="13" name="Rectangle 12"/>
            <p:cNvSpPr/>
            <p:nvPr/>
          </p:nvSpPr>
          <p:spPr>
            <a:xfrm>
              <a:off x="1946030" y="776506"/>
              <a:ext cx="9209283" cy="6081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/>
              <a:r>
                <a:rPr lang="en-US" sz="4400" b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 ƠN VÀ HẸN GẶP LẠI CÁC EM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36408" y="2350634"/>
              <a:ext cx="7561384" cy="9284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các em</a:t>
              </a:r>
            </a:p>
            <a:p>
              <a:pPr algn="ctr"/>
              <a:r>
                <a:rPr lang="en-US" sz="32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 tươi– Chăm ngoan– Học tốt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06" b="89894" l="4965" r="962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558" y="2814868"/>
              <a:ext cx="3922285" cy="336782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46" y="5440488"/>
            <a:ext cx="1295400" cy="12954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828506" y="4637074"/>
            <a:ext cx="4238223" cy="737452"/>
            <a:chOff x="7611503" y="4912811"/>
            <a:chExt cx="4238223" cy="737452"/>
          </a:xfrm>
        </p:grpSpPr>
        <p:sp>
          <p:nvSpPr>
            <p:cNvPr id="18" name="TextBox 17"/>
            <p:cNvSpPr txBox="1"/>
            <p:nvPr/>
          </p:nvSpPr>
          <p:spPr>
            <a:xfrm rot="19918025">
              <a:off x="7944041" y="4912811"/>
              <a:ext cx="3905685" cy="4001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84" b="99324" l="0" r="100000"/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4539">
              <a:off x="7611503" y="4983326"/>
              <a:ext cx="1176152" cy="666937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657">
            <a:off x="-1120366" y="1855510"/>
            <a:ext cx="5050205" cy="50502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36" y="5430158"/>
            <a:ext cx="10668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nhac ket thuc bai hoc.wav"/>
          </p:stSnd>
        </p:sndAc>
      </p:transition>
    </mc:Choice>
    <mc:Fallback xmlns="">
      <p:transition spd="slow">
        <p:fade/>
        <p:sndAc>
          <p:stSnd>
            <p:snd r:embed="rId13" name="nhac ket thuc bai ho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71089" y="2269671"/>
            <a:ext cx="5646808" cy="3138714"/>
            <a:chOff x="710102" y="369264"/>
            <a:chExt cx="6418774" cy="3248838"/>
          </a:xfrm>
        </p:grpSpPr>
        <p:grpSp>
          <p:nvGrpSpPr>
            <p:cNvPr id="3" name="Group 2"/>
            <p:cNvGrpSpPr/>
            <p:nvPr/>
          </p:nvGrpSpPr>
          <p:grpSpPr>
            <a:xfrm>
              <a:off x="710102" y="369264"/>
              <a:ext cx="6418774" cy="3248838"/>
              <a:chOff x="710102" y="369264"/>
              <a:chExt cx="6418774" cy="324883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10102" y="825615"/>
                <a:ext cx="6418774" cy="2792487"/>
                <a:chOff x="392667" y="858831"/>
                <a:chExt cx="6418774" cy="2792487"/>
              </a:xfrm>
            </p:grpSpPr>
            <p:pic>
              <p:nvPicPr>
                <p:cNvPr id="7" name="Picture 6" descr="Screen Clipping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67" y="858831"/>
                  <a:ext cx="6418774" cy="2336135"/>
                </a:xfrm>
                <a:prstGeom prst="rect">
                  <a:avLst/>
                </a:prstGeom>
              </p:spPr>
            </p:pic>
            <p:grpSp>
              <p:nvGrpSpPr>
                <p:cNvPr id="8" name="Group 7"/>
                <p:cNvGrpSpPr/>
                <p:nvPr/>
              </p:nvGrpSpPr>
              <p:grpSpPr>
                <a:xfrm>
                  <a:off x="1931070" y="1740354"/>
                  <a:ext cx="4700304" cy="543903"/>
                  <a:chOff x="6872607" y="3917841"/>
                  <a:chExt cx="4700304" cy="543903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09166" y="3955236"/>
                    <a:ext cx="682811" cy="481626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2154" y="3951539"/>
                    <a:ext cx="780356" cy="481626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72607" y="3917841"/>
                    <a:ext cx="688908" cy="481626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301615" y="3966053"/>
                    <a:ext cx="688908" cy="481626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070711" y="3966053"/>
                    <a:ext cx="688908" cy="481626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884003" y="3980118"/>
                    <a:ext cx="688908" cy="48162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 8"/>
                <p:cNvGrpSpPr/>
                <p:nvPr/>
              </p:nvGrpSpPr>
              <p:grpSpPr>
                <a:xfrm>
                  <a:off x="958571" y="3151748"/>
                  <a:ext cx="5631260" cy="499570"/>
                  <a:chOff x="682805" y="3340430"/>
                  <a:chExt cx="5631260" cy="499570"/>
                </a:xfrm>
              </p:grpSpPr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82282" y="3344877"/>
                    <a:ext cx="676715" cy="487722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2805" y="3340430"/>
                    <a:ext cx="688908" cy="481626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54460" y="3340430"/>
                    <a:ext cx="688908" cy="481626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84749" y="3350973"/>
                    <a:ext cx="682811" cy="481626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40150" y="3351365"/>
                    <a:ext cx="682811" cy="481626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55927" y="3358374"/>
                    <a:ext cx="688908" cy="481626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sharpenSoften amount="-500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61736" y="3358374"/>
                    <a:ext cx="652329" cy="481626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" name="TextBox 5"/>
              <p:cNvSpPr txBox="1"/>
              <p:nvPr/>
            </p:nvSpPr>
            <p:spPr>
              <a:xfrm>
                <a:off x="3252051" y="369264"/>
                <a:ext cx="1952354" cy="565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số 1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051" y="1707138"/>
              <a:ext cx="652329" cy="481626"/>
            </a:xfrm>
            <a:prstGeom prst="rect">
              <a:avLst/>
            </a:prstGeom>
          </p:spPr>
        </p:pic>
      </p:grpSp>
      <p:sp>
        <p:nvSpPr>
          <p:cNvPr id="23" name="Rounded Rectangle 22"/>
          <p:cNvSpPr/>
          <p:nvPr/>
        </p:nvSpPr>
        <p:spPr>
          <a:xfrm>
            <a:off x="1332926" y="60320"/>
            <a:ext cx="10276326" cy="152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9pPr>
          </a:lstStyle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dirty="0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000" b="1" dirty="0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000" b="1" dirty="0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000" b="1" dirty="0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nhạc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dirty="0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1 - </a:t>
            </a:r>
            <a:r>
              <a:rPr lang="en-US" sz="2000" b="1" dirty="0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0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4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nhạc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tạo</a:t>
            </a:r>
            <a:endParaRPr lang="en-US" sz="20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7" y="2060900"/>
            <a:ext cx="6212089" cy="40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95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59158" y="248743"/>
            <a:ext cx="3008995" cy="3941123"/>
            <a:chOff x="-59158" y="248743"/>
            <a:chExt cx="3008995" cy="3941123"/>
          </a:xfrm>
        </p:grpSpPr>
        <p:grpSp>
          <p:nvGrpSpPr>
            <p:cNvPr id="3" name="Group 2"/>
            <p:cNvGrpSpPr/>
            <p:nvPr/>
          </p:nvGrpSpPr>
          <p:grpSpPr>
            <a:xfrm>
              <a:off x="-59158" y="277021"/>
              <a:ext cx="3008995" cy="3912845"/>
              <a:chOff x="-59158" y="-11077"/>
              <a:chExt cx="3008995" cy="391284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-59158" y="-11077"/>
                <a:ext cx="3008995" cy="3912845"/>
                <a:chOff x="-62820" y="180319"/>
                <a:chExt cx="3008995" cy="3912845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396079" y="2265978"/>
                  <a:ext cx="1983205" cy="182718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>
                  <a:off x="1351662" y="1109782"/>
                  <a:ext cx="65014" cy="1272808"/>
                </a:xfrm>
                <a:custGeom>
                  <a:avLst/>
                  <a:gdLst>
                    <a:gd name="connsiteX0" fmla="*/ 1238 w 14116"/>
                    <a:gd name="connsiteY0" fmla="*/ 0 h 1294998"/>
                    <a:gd name="connsiteX1" fmla="*/ 1238 w 14116"/>
                    <a:gd name="connsiteY1" fmla="*/ 1133341 h 1294998"/>
                    <a:gd name="connsiteX2" fmla="*/ 14116 w 14116"/>
                    <a:gd name="connsiteY2" fmla="*/ 1262129 h 129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16" h="1294998">
                      <a:moveTo>
                        <a:pt x="1238" y="0"/>
                      </a:moveTo>
                      <a:cubicBezTo>
                        <a:pt x="165" y="461493"/>
                        <a:pt x="-908" y="922986"/>
                        <a:pt x="1238" y="1133341"/>
                      </a:cubicBezTo>
                      <a:cubicBezTo>
                        <a:pt x="3384" y="1343696"/>
                        <a:pt x="8750" y="1302912"/>
                        <a:pt x="14116" y="1262129"/>
                      </a:cubicBez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31560" flipH="1">
                  <a:off x="-62820" y="180319"/>
                  <a:ext cx="3008995" cy="1743802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/>
              <p:cNvSpPr/>
              <p:nvPr/>
            </p:nvSpPr>
            <p:spPr>
              <a:xfrm>
                <a:off x="530904" y="2303324"/>
                <a:ext cx="171385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Ôn tập bài hát “Dàn nhạc trong vườn”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698" y="423199"/>
              <a:ext cx="649661" cy="7324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167" y="248743"/>
              <a:ext cx="864736" cy="6917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529" y="586522"/>
              <a:ext cx="852671" cy="67680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316686" y="31282"/>
            <a:ext cx="3751529" cy="1942446"/>
            <a:chOff x="8360229" y="764433"/>
            <a:chExt cx="3751529" cy="194244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6795" flipH="1">
              <a:off x="10512291" y="764433"/>
              <a:ext cx="1599467" cy="1942446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8360229" y="1027618"/>
              <a:ext cx="2043894" cy="1132298"/>
              <a:chOff x="8432799" y="940534"/>
              <a:chExt cx="2043894" cy="1132298"/>
            </a:xfrm>
          </p:grpSpPr>
          <p:sp>
            <p:nvSpPr>
              <p:cNvPr id="18" name="Rounded Rectangular Callout 17"/>
              <p:cNvSpPr/>
              <p:nvPr/>
            </p:nvSpPr>
            <p:spPr>
              <a:xfrm rot="16200000" flipH="1">
                <a:off x="8888597" y="484736"/>
                <a:ext cx="1132298" cy="2043894"/>
              </a:xfrm>
              <a:prstGeom prst="wedgeRoundRectCallo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575548" y="1078052"/>
                <a:ext cx="19011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Hát kết hợp gõ đệm</a:t>
                </a: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48" y="1494873"/>
            <a:ext cx="7896545" cy="51526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393" y="3412782"/>
            <a:ext cx="1908213" cy="13168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05" y="2063064"/>
            <a:ext cx="1414395" cy="12132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622358" y="4729632"/>
            <a:ext cx="1420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(Trống gõ vào phách mạnh, thanh phách gõ vào phách nhẹ)</a:t>
            </a:r>
          </a:p>
        </p:txBody>
      </p:sp>
    </p:spTree>
    <p:extLst>
      <p:ext uri="{BB962C8B-B14F-4D97-AF65-F5344CB8AC3E}">
        <p14:creationId xmlns:p14="http://schemas.microsoft.com/office/powerpoint/2010/main" val="1994263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59158" y="248743"/>
            <a:ext cx="3008995" cy="3941123"/>
            <a:chOff x="-59158" y="248743"/>
            <a:chExt cx="3008995" cy="3941123"/>
          </a:xfrm>
        </p:grpSpPr>
        <p:grpSp>
          <p:nvGrpSpPr>
            <p:cNvPr id="3" name="Group 2"/>
            <p:cNvGrpSpPr/>
            <p:nvPr/>
          </p:nvGrpSpPr>
          <p:grpSpPr>
            <a:xfrm>
              <a:off x="-59158" y="277021"/>
              <a:ext cx="3008995" cy="3912845"/>
              <a:chOff x="-59158" y="-11077"/>
              <a:chExt cx="3008995" cy="391284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-59158" y="-11077"/>
                <a:ext cx="3008995" cy="3912845"/>
                <a:chOff x="-62820" y="180319"/>
                <a:chExt cx="3008995" cy="3912845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396079" y="2265978"/>
                  <a:ext cx="1983205" cy="182718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>
                  <a:off x="1351662" y="1109782"/>
                  <a:ext cx="65014" cy="1272808"/>
                </a:xfrm>
                <a:custGeom>
                  <a:avLst/>
                  <a:gdLst>
                    <a:gd name="connsiteX0" fmla="*/ 1238 w 14116"/>
                    <a:gd name="connsiteY0" fmla="*/ 0 h 1294998"/>
                    <a:gd name="connsiteX1" fmla="*/ 1238 w 14116"/>
                    <a:gd name="connsiteY1" fmla="*/ 1133341 h 1294998"/>
                    <a:gd name="connsiteX2" fmla="*/ 14116 w 14116"/>
                    <a:gd name="connsiteY2" fmla="*/ 1262129 h 129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16" h="1294998">
                      <a:moveTo>
                        <a:pt x="1238" y="0"/>
                      </a:moveTo>
                      <a:cubicBezTo>
                        <a:pt x="165" y="461493"/>
                        <a:pt x="-908" y="922986"/>
                        <a:pt x="1238" y="1133341"/>
                      </a:cubicBezTo>
                      <a:cubicBezTo>
                        <a:pt x="3384" y="1343696"/>
                        <a:pt x="8750" y="1302912"/>
                        <a:pt x="14116" y="1262129"/>
                      </a:cubicBez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31560" flipH="1">
                  <a:off x="-62820" y="180319"/>
                  <a:ext cx="3008995" cy="1743802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/>
              <p:cNvSpPr/>
              <p:nvPr/>
            </p:nvSpPr>
            <p:spPr>
              <a:xfrm>
                <a:off x="530904" y="2446316"/>
                <a:ext cx="171385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Ôn tập đọc nhạc Bài số 1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698" y="423199"/>
              <a:ext cx="649661" cy="7324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167" y="248743"/>
              <a:ext cx="864736" cy="6917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529" y="586522"/>
              <a:ext cx="852671" cy="67680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565253" y="-73020"/>
            <a:ext cx="6593263" cy="1346712"/>
            <a:chOff x="3087766" y="-43992"/>
            <a:chExt cx="6593263" cy="1346712"/>
          </a:xfrm>
        </p:grpSpPr>
        <p:grpSp>
          <p:nvGrpSpPr>
            <p:cNvPr id="13" name="Group 12"/>
            <p:cNvGrpSpPr/>
            <p:nvPr/>
          </p:nvGrpSpPr>
          <p:grpSpPr>
            <a:xfrm>
              <a:off x="3087766" y="-43992"/>
              <a:ext cx="6593263" cy="1346712"/>
              <a:chOff x="3087766" y="-43992"/>
              <a:chExt cx="6593263" cy="134671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087766" y="194724"/>
                <a:ext cx="659326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>
                    <a:solidFill>
                      <a:srgbClr val="0070C0"/>
                    </a:solidFill>
                    <a:latin typeface="MusiQwik" panose="02000000000000000000" pitchFamily="2" charset="0"/>
                  </a:rPr>
                  <a:t>&amp;==========================!</a:t>
                </a:r>
              </a:p>
            </p:txBody>
          </p:sp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5364" y="-43992"/>
                <a:ext cx="1186442" cy="1102084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382619" y="324912"/>
              <a:ext cx="49211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 hành – luyện tập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17159" y="1818758"/>
            <a:ext cx="7680144" cy="5032496"/>
            <a:chOff x="4614202" y="438746"/>
            <a:chExt cx="7221037" cy="5261804"/>
          </a:xfrm>
        </p:grpSpPr>
        <p:sp>
          <p:nvSpPr>
            <p:cNvPr id="26" name="Flowchart: Merge 25"/>
            <p:cNvSpPr/>
            <p:nvPr/>
          </p:nvSpPr>
          <p:spPr>
            <a:xfrm rot="10800000">
              <a:off x="7031542" y="4734635"/>
              <a:ext cx="2382592" cy="965915"/>
            </a:xfrm>
            <a:prstGeom prst="flowChartMerge">
              <a:avLst/>
            </a:prstGeom>
            <a:solidFill>
              <a:srgbClr val="00B050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02" y="438746"/>
              <a:ext cx="7221037" cy="466050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011889" y="667587"/>
            <a:ext cx="4137063" cy="1942446"/>
            <a:chOff x="7974695" y="764433"/>
            <a:chExt cx="4137063" cy="194244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6795" flipH="1">
              <a:off x="10512291" y="764433"/>
              <a:ext cx="1599467" cy="1942446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7974695" y="1027618"/>
              <a:ext cx="2429428" cy="1132298"/>
              <a:chOff x="8047265" y="940534"/>
              <a:chExt cx="2429428" cy="1132298"/>
            </a:xfrm>
          </p:grpSpPr>
          <p:sp>
            <p:nvSpPr>
              <p:cNvPr id="31" name="Rounded Rectangular Callout 30"/>
              <p:cNvSpPr/>
              <p:nvPr/>
            </p:nvSpPr>
            <p:spPr>
              <a:xfrm rot="16200000" flipH="1">
                <a:off x="8695830" y="291969"/>
                <a:ext cx="1132298" cy="2429428"/>
              </a:xfrm>
              <a:prstGeom prst="wedgeRoundRectCallo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227380" y="1144764"/>
                <a:ext cx="22493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Ôn bài đọc nhạc với nhạc đệm</a:t>
                </a:r>
              </a:p>
            </p:txBody>
          </p:sp>
        </p:grpSp>
      </p:grpSp>
      <p:pic>
        <p:nvPicPr>
          <p:cNvPr id="33" name="ĐỌC NHẠC BÀI SÔ 1 VỚI NHẠC ĐỆ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48145" y="2218175"/>
            <a:ext cx="6614166" cy="35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59158" y="248743"/>
            <a:ext cx="3008995" cy="3331523"/>
            <a:chOff x="-59158" y="248743"/>
            <a:chExt cx="3008995" cy="3331523"/>
          </a:xfrm>
        </p:grpSpPr>
        <p:grpSp>
          <p:nvGrpSpPr>
            <p:cNvPr id="3" name="Group 2"/>
            <p:cNvGrpSpPr/>
            <p:nvPr/>
          </p:nvGrpSpPr>
          <p:grpSpPr>
            <a:xfrm>
              <a:off x="-59158" y="277021"/>
              <a:ext cx="3008995" cy="3303245"/>
              <a:chOff x="-59158" y="-11077"/>
              <a:chExt cx="3008995" cy="330324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-59158" y="-11077"/>
                <a:ext cx="3008995" cy="3303245"/>
                <a:chOff x="-62820" y="180319"/>
                <a:chExt cx="3008995" cy="3303245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310937" y="1656378"/>
                  <a:ext cx="1983205" cy="182718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>
                  <a:off x="1241162" y="1109782"/>
                  <a:ext cx="73916" cy="715647"/>
                </a:xfrm>
                <a:custGeom>
                  <a:avLst/>
                  <a:gdLst>
                    <a:gd name="connsiteX0" fmla="*/ 1238 w 14116"/>
                    <a:gd name="connsiteY0" fmla="*/ 0 h 1294998"/>
                    <a:gd name="connsiteX1" fmla="*/ 1238 w 14116"/>
                    <a:gd name="connsiteY1" fmla="*/ 1133341 h 1294998"/>
                    <a:gd name="connsiteX2" fmla="*/ 14116 w 14116"/>
                    <a:gd name="connsiteY2" fmla="*/ 1262129 h 129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16" h="1294998">
                      <a:moveTo>
                        <a:pt x="1238" y="0"/>
                      </a:moveTo>
                      <a:cubicBezTo>
                        <a:pt x="165" y="461493"/>
                        <a:pt x="-908" y="922986"/>
                        <a:pt x="1238" y="1133341"/>
                      </a:cubicBezTo>
                      <a:cubicBezTo>
                        <a:pt x="3384" y="1343696"/>
                        <a:pt x="8750" y="1302912"/>
                        <a:pt x="14116" y="1262129"/>
                      </a:cubicBez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31560" flipH="1">
                  <a:off x="-62820" y="180319"/>
                  <a:ext cx="3008995" cy="1743802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/>
              <p:cNvSpPr/>
              <p:nvPr/>
            </p:nvSpPr>
            <p:spPr>
              <a:xfrm>
                <a:off x="327907" y="1835956"/>
                <a:ext cx="188454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 chơi “Tiếng kèn âm vang”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698" y="423199"/>
              <a:ext cx="649661" cy="7324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167" y="248743"/>
              <a:ext cx="864736" cy="6917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529" y="586522"/>
              <a:ext cx="852671" cy="67680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014025" y="218639"/>
            <a:ext cx="5009834" cy="1107996"/>
            <a:chOff x="3087767" y="194724"/>
            <a:chExt cx="5009834" cy="1107996"/>
          </a:xfrm>
        </p:grpSpPr>
        <p:sp>
          <p:nvSpPr>
            <p:cNvPr id="15" name="TextBox 14"/>
            <p:cNvSpPr txBox="1"/>
            <p:nvPr/>
          </p:nvSpPr>
          <p:spPr>
            <a:xfrm>
              <a:off x="3087767" y="194724"/>
              <a:ext cx="50098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&amp;====================!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82619" y="324912"/>
              <a:ext cx="44260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 – Sáng tạo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91767" y="828844"/>
            <a:ext cx="4137063" cy="1942446"/>
            <a:chOff x="7974695" y="764433"/>
            <a:chExt cx="4137063" cy="194244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6795" flipH="1">
              <a:off x="10512291" y="764433"/>
              <a:ext cx="1599467" cy="194244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7974695" y="1027618"/>
              <a:ext cx="2429428" cy="1132298"/>
              <a:chOff x="8047265" y="940534"/>
              <a:chExt cx="2429428" cy="1132298"/>
            </a:xfrm>
          </p:grpSpPr>
          <p:sp>
            <p:nvSpPr>
              <p:cNvPr id="23" name="Rounded Rectangular Callout 22"/>
              <p:cNvSpPr/>
              <p:nvPr/>
            </p:nvSpPr>
            <p:spPr>
              <a:xfrm rot="16200000" flipH="1">
                <a:off x="8695830" y="291969"/>
                <a:ext cx="1132298" cy="2429428"/>
              </a:xfrm>
              <a:prstGeom prst="wedgeRoundRectCallo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196480" y="1272362"/>
                <a:ext cx="22493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Nghe mẫu tiết tấu</a:t>
                </a:r>
              </a:p>
              <a:p>
                <a:pPr algn="ctr"/>
                <a:r>
                  <a:rPr lang="en-US" sz="160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(Bấm biểu tượng loa)</a:t>
                </a: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2850302" y="4210946"/>
            <a:ext cx="871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   a     a    a        a      a          a       a         a</a:t>
            </a:r>
          </a:p>
        </p:txBody>
      </p:sp>
      <p:pic>
        <p:nvPicPr>
          <p:cNvPr id="30" name="Đọc mẫu tiết tấu trò chơi tiếng kèn âm v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7646" y="1548401"/>
            <a:ext cx="609600" cy="6096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03818" y="4225269"/>
            <a:ext cx="188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11332" y="4884325"/>
            <a:ext cx="885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 đơn  đơn đơn      đen     đen        đen     đen       đen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03818" y="4864048"/>
            <a:ext cx="188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sinh:</a:t>
            </a:r>
          </a:p>
        </p:txBody>
      </p:sp>
      <p:pic>
        <p:nvPicPr>
          <p:cNvPr id="35" name="Picture 34" descr="Screen Clippi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35" y="3077217"/>
            <a:ext cx="9504518" cy="10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59158" y="248743"/>
            <a:ext cx="3008995" cy="3331523"/>
            <a:chOff x="-59158" y="248743"/>
            <a:chExt cx="3008995" cy="3331523"/>
          </a:xfrm>
        </p:grpSpPr>
        <p:grpSp>
          <p:nvGrpSpPr>
            <p:cNvPr id="3" name="Group 2"/>
            <p:cNvGrpSpPr/>
            <p:nvPr/>
          </p:nvGrpSpPr>
          <p:grpSpPr>
            <a:xfrm>
              <a:off x="-59158" y="277021"/>
              <a:ext cx="3008995" cy="3303245"/>
              <a:chOff x="-59158" y="-11077"/>
              <a:chExt cx="3008995" cy="330324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-59158" y="-11077"/>
                <a:ext cx="3008995" cy="3303245"/>
                <a:chOff x="-62820" y="180319"/>
                <a:chExt cx="3008995" cy="3303245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310937" y="1656378"/>
                  <a:ext cx="1983205" cy="182718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>
                  <a:off x="1241162" y="1109782"/>
                  <a:ext cx="73916" cy="715647"/>
                </a:xfrm>
                <a:custGeom>
                  <a:avLst/>
                  <a:gdLst>
                    <a:gd name="connsiteX0" fmla="*/ 1238 w 14116"/>
                    <a:gd name="connsiteY0" fmla="*/ 0 h 1294998"/>
                    <a:gd name="connsiteX1" fmla="*/ 1238 w 14116"/>
                    <a:gd name="connsiteY1" fmla="*/ 1133341 h 1294998"/>
                    <a:gd name="connsiteX2" fmla="*/ 14116 w 14116"/>
                    <a:gd name="connsiteY2" fmla="*/ 1262129 h 129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16" h="1294998">
                      <a:moveTo>
                        <a:pt x="1238" y="0"/>
                      </a:moveTo>
                      <a:cubicBezTo>
                        <a:pt x="165" y="461493"/>
                        <a:pt x="-908" y="922986"/>
                        <a:pt x="1238" y="1133341"/>
                      </a:cubicBezTo>
                      <a:cubicBezTo>
                        <a:pt x="3384" y="1343696"/>
                        <a:pt x="8750" y="1302912"/>
                        <a:pt x="14116" y="1262129"/>
                      </a:cubicBez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31560" flipH="1">
                  <a:off x="-62820" y="180319"/>
                  <a:ext cx="3008995" cy="1743802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/>
              <p:cNvSpPr/>
              <p:nvPr/>
            </p:nvSpPr>
            <p:spPr>
              <a:xfrm>
                <a:off x="327907" y="1835956"/>
                <a:ext cx="188454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 chơi “Tiếng kèn âm vang”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698" y="423199"/>
              <a:ext cx="649661" cy="7324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167" y="248743"/>
              <a:ext cx="864736" cy="6917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529" y="586522"/>
              <a:ext cx="852671" cy="676808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409265" y="1559834"/>
            <a:ext cx="7519471" cy="5238099"/>
            <a:chOff x="4614202" y="438746"/>
            <a:chExt cx="7221037" cy="5261804"/>
          </a:xfrm>
        </p:grpSpPr>
        <p:sp>
          <p:nvSpPr>
            <p:cNvPr id="27" name="Flowchart: Merge 26"/>
            <p:cNvSpPr/>
            <p:nvPr/>
          </p:nvSpPr>
          <p:spPr>
            <a:xfrm rot="10800000">
              <a:off x="7031542" y="4734635"/>
              <a:ext cx="2382592" cy="965915"/>
            </a:xfrm>
            <a:prstGeom prst="flowChartMerge">
              <a:avLst/>
            </a:prstGeom>
            <a:solidFill>
              <a:srgbClr val="00B050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02" y="438746"/>
              <a:ext cx="7221037" cy="466050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7678057" y="42729"/>
            <a:ext cx="4263687" cy="1942446"/>
            <a:chOff x="7848071" y="764433"/>
            <a:chExt cx="4263687" cy="194244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6795" flipH="1">
              <a:off x="10512291" y="764433"/>
              <a:ext cx="1599467" cy="1942446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7848071" y="1027618"/>
              <a:ext cx="2556052" cy="1132298"/>
              <a:chOff x="7920641" y="940534"/>
              <a:chExt cx="2556052" cy="1132298"/>
            </a:xfrm>
          </p:grpSpPr>
          <p:sp>
            <p:nvSpPr>
              <p:cNvPr id="32" name="Rounded Rectangular Callout 31"/>
              <p:cNvSpPr/>
              <p:nvPr/>
            </p:nvSpPr>
            <p:spPr>
              <a:xfrm rot="16200000" flipH="1">
                <a:off x="8632518" y="228657"/>
                <a:ext cx="1132298" cy="2556052"/>
              </a:xfrm>
              <a:prstGeom prst="wedgeRoundRectCallo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951541" y="1091184"/>
                <a:ext cx="25251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Đọc theo mô phỏng tiếng kèn</a:t>
                </a:r>
                <a:endParaRPr lang="en-US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10040197" y="2587954"/>
            <a:ext cx="2055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(HS luyện tập kết hợp làm động tác đưa tay lên miệng, tay làm tư thế cầm kèn thổi, chú ý nhấn mạnh chữ vào đầu nhịp)</a:t>
            </a:r>
            <a:endParaRPr lang="en-US" sz="1100" i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8" b="100000" l="355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970" y="4217245"/>
            <a:ext cx="2148232" cy="23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41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m thanh tiết tấu trò chơi khởi 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8264" y="2083867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63120" y="248743"/>
            <a:ext cx="3008995" cy="4059474"/>
            <a:chOff x="-63120" y="248743"/>
            <a:chExt cx="3008995" cy="4059474"/>
          </a:xfrm>
        </p:grpSpPr>
        <p:grpSp>
          <p:nvGrpSpPr>
            <p:cNvPr id="4" name="Group 3"/>
            <p:cNvGrpSpPr/>
            <p:nvPr/>
          </p:nvGrpSpPr>
          <p:grpSpPr>
            <a:xfrm>
              <a:off x="-63120" y="276656"/>
              <a:ext cx="3008995" cy="4031561"/>
              <a:chOff x="-63120" y="-11442"/>
              <a:chExt cx="3008995" cy="403156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-63120" y="-11442"/>
                <a:ext cx="3008995" cy="4031561"/>
                <a:chOff x="-66782" y="179954"/>
                <a:chExt cx="3008995" cy="4031561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65419" y="2184293"/>
                  <a:ext cx="2053206" cy="2027222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1241161" y="1109782"/>
                  <a:ext cx="61463" cy="1182183"/>
                </a:xfrm>
                <a:custGeom>
                  <a:avLst/>
                  <a:gdLst>
                    <a:gd name="connsiteX0" fmla="*/ 1238 w 14116"/>
                    <a:gd name="connsiteY0" fmla="*/ 0 h 1294998"/>
                    <a:gd name="connsiteX1" fmla="*/ 1238 w 14116"/>
                    <a:gd name="connsiteY1" fmla="*/ 1133341 h 1294998"/>
                    <a:gd name="connsiteX2" fmla="*/ 14116 w 14116"/>
                    <a:gd name="connsiteY2" fmla="*/ 1262129 h 129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16" h="1294998">
                      <a:moveTo>
                        <a:pt x="1238" y="0"/>
                      </a:moveTo>
                      <a:cubicBezTo>
                        <a:pt x="165" y="461493"/>
                        <a:pt x="-908" y="922986"/>
                        <a:pt x="1238" y="1133341"/>
                      </a:cubicBezTo>
                      <a:cubicBezTo>
                        <a:pt x="3384" y="1343696"/>
                        <a:pt x="8750" y="1302912"/>
                        <a:pt x="14116" y="1262129"/>
                      </a:cubicBez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31560" flipH="1">
                  <a:off x="-66782" y="179954"/>
                  <a:ext cx="3008995" cy="1787158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/>
              <p:cNvSpPr/>
              <p:nvPr/>
            </p:nvSpPr>
            <p:spPr>
              <a:xfrm>
                <a:off x="378525" y="2269375"/>
                <a:ext cx="188454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Đọc câu đồng dao và gõ theo âm hình tiết tấu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698" y="423199"/>
              <a:ext cx="649661" cy="7324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167" y="248743"/>
              <a:ext cx="864736" cy="6917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529" y="586522"/>
              <a:ext cx="852671" cy="67680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014025" y="218639"/>
            <a:ext cx="5009834" cy="1107996"/>
            <a:chOff x="3087767" y="194724"/>
            <a:chExt cx="5009834" cy="1107996"/>
          </a:xfrm>
        </p:grpSpPr>
        <p:sp>
          <p:nvSpPr>
            <p:cNvPr id="14" name="TextBox 13"/>
            <p:cNvSpPr txBox="1"/>
            <p:nvPr/>
          </p:nvSpPr>
          <p:spPr>
            <a:xfrm>
              <a:off x="3087767" y="194724"/>
              <a:ext cx="50098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&amp;====================!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82619" y="324912"/>
              <a:ext cx="44260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 – Sáng tạo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85553" y="1084477"/>
            <a:ext cx="4137063" cy="1942446"/>
            <a:chOff x="7974695" y="764433"/>
            <a:chExt cx="4137063" cy="194244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6795" flipH="1">
              <a:off x="10512291" y="764433"/>
              <a:ext cx="1599467" cy="1942446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7974695" y="1027618"/>
              <a:ext cx="2429428" cy="1132298"/>
              <a:chOff x="8047265" y="940534"/>
              <a:chExt cx="2429428" cy="1132298"/>
            </a:xfrm>
          </p:grpSpPr>
          <p:sp>
            <p:nvSpPr>
              <p:cNvPr id="19" name="Rounded Rectangular Callout 18"/>
              <p:cNvSpPr/>
              <p:nvPr/>
            </p:nvSpPr>
            <p:spPr>
              <a:xfrm rot="16200000" flipH="1">
                <a:off x="8695830" y="291969"/>
                <a:ext cx="1132298" cy="2429428"/>
              </a:xfrm>
              <a:prstGeom prst="wedgeRoundRectCallo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196480" y="1272362"/>
                <a:ext cx="22493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Nghe mẫu tiết tấu</a:t>
                </a:r>
              </a:p>
              <a:p>
                <a:pPr algn="ctr"/>
                <a:r>
                  <a:rPr lang="en-US" sz="160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(Bấm biểu tượng loa)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3907063" y="3243815"/>
            <a:ext cx="68426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7030A0"/>
                </a:solidFill>
                <a:latin typeface="MusiSync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@  e  ’  q   q  ’  q  E</a:t>
            </a:r>
            <a:endParaRPr lang="en-US" sz="6000" b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01915" y="4374026"/>
            <a:ext cx="509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Tùng      tùng  tùng     tùng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26978" y="4404803"/>
            <a:ext cx="188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15200" y="5011793"/>
            <a:ext cx="210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(HS đọc theo)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01915" y="4982765"/>
            <a:ext cx="509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Tùng      tùng  tùng     tùng</a:t>
            </a:r>
          </a:p>
        </p:txBody>
      </p:sp>
    </p:spTree>
    <p:extLst>
      <p:ext uri="{BB962C8B-B14F-4D97-AF65-F5344CB8AC3E}">
        <p14:creationId xmlns:p14="http://schemas.microsoft.com/office/powerpoint/2010/main" val="5817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3120" y="248743"/>
            <a:ext cx="3008995" cy="4059474"/>
            <a:chOff x="-63120" y="248743"/>
            <a:chExt cx="3008995" cy="4059474"/>
          </a:xfrm>
        </p:grpSpPr>
        <p:grpSp>
          <p:nvGrpSpPr>
            <p:cNvPr id="4" name="Group 3"/>
            <p:cNvGrpSpPr/>
            <p:nvPr/>
          </p:nvGrpSpPr>
          <p:grpSpPr>
            <a:xfrm>
              <a:off x="-63120" y="276656"/>
              <a:ext cx="3008995" cy="4031561"/>
              <a:chOff x="-63120" y="-11442"/>
              <a:chExt cx="3008995" cy="403156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-63120" y="-11442"/>
                <a:ext cx="3008995" cy="4031561"/>
                <a:chOff x="-66782" y="179954"/>
                <a:chExt cx="3008995" cy="4031561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65419" y="2184293"/>
                  <a:ext cx="2053206" cy="2027222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1241161" y="1109782"/>
                  <a:ext cx="61463" cy="1182183"/>
                </a:xfrm>
                <a:custGeom>
                  <a:avLst/>
                  <a:gdLst>
                    <a:gd name="connsiteX0" fmla="*/ 1238 w 14116"/>
                    <a:gd name="connsiteY0" fmla="*/ 0 h 1294998"/>
                    <a:gd name="connsiteX1" fmla="*/ 1238 w 14116"/>
                    <a:gd name="connsiteY1" fmla="*/ 1133341 h 1294998"/>
                    <a:gd name="connsiteX2" fmla="*/ 14116 w 14116"/>
                    <a:gd name="connsiteY2" fmla="*/ 1262129 h 129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16" h="1294998">
                      <a:moveTo>
                        <a:pt x="1238" y="0"/>
                      </a:moveTo>
                      <a:cubicBezTo>
                        <a:pt x="165" y="461493"/>
                        <a:pt x="-908" y="922986"/>
                        <a:pt x="1238" y="1133341"/>
                      </a:cubicBezTo>
                      <a:cubicBezTo>
                        <a:pt x="3384" y="1343696"/>
                        <a:pt x="8750" y="1302912"/>
                        <a:pt x="14116" y="1262129"/>
                      </a:cubicBez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31560" flipH="1">
                  <a:off x="-66782" y="179954"/>
                  <a:ext cx="3008995" cy="1787158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/>
              <p:cNvSpPr/>
              <p:nvPr/>
            </p:nvSpPr>
            <p:spPr>
              <a:xfrm>
                <a:off x="378525" y="2269375"/>
                <a:ext cx="188454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Đọc câu đồng dao và gõ theo âm hình tiết tấu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698" y="423199"/>
              <a:ext cx="649661" cy="7324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167" y="248743"/>
              <a:ext cx="864736" cy="6917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529" y="586522"/>
              <a:ext cx="852671" cy="67680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696867" y="49008"/>
            <a:ext cx="4137063" cy="1942446"/>
            <a:chOff x="7974695" y="764433"/>
            <a:chExt cx="4137063" cy="194244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6795" flipH="1">
              <a:off x="10512291" y="764433"/>
              <a:ext cx="1599467" cy="1942446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7974695" y="1027618"/>
              <a:ext cx="2429428" cy="1132298"/>
              <a:chOff x="8047265" y="940534"/>
              <a:chExt cx="2429428" cy="1132298"/>
            </a:xfrm>
          </p:grpSpPr>
          <p:sp>
            <p:nvSpPr>
              <p:cNvPr id="19" name="Rounded Rectangular Callout 18"/>
              <p:cNvSpPr/>
              <p:nvPr/>
            </p:nvSpPr>
            <p:spPr>
              <a:xfrm rot="16200000" flipH="1">
                <a:off x="8695830" y="291969"/>
                <a:ext cx="1132298" cy="2429428"/>
              </a:xfrm>
              <a:prstGeom prst="wedgeRoundRectCallo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225812" y="1083666"/>
                <a:ext cx="22493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Đọc đồng dao kết hợp gõ tiết tấu</a:t>
                </a:r>
                <a:endParaRPr lang="en-US" sz="16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2504581" y="1544082"/>
            <a:ext cx="7519471" cy="5117976"/>
            <a:chOff x="4614202" y="438746"/>
            <a:chExt cx="7221037" cy="5261804"/>
          </a:xfrm>
        </p:grpSpPr>
        <p:sp>
          <p:nvSpPr>
            <p:cNvPr id="27" name="Flowchart: Merge 26"/>
            <p:cNvSpPr/>
            <p:nvPr/>
          </p:nvSpPr>
          <p:spPr>
            <a:xfrm rot="10800000">
              <a:off x="7031542" y="4734635"/>
              <a:ext cx="2382592" cy="965915"/>
            </a:xfrm>
            <a:prstGeom prst="flowChartMerge">
              <a:avLst/>
            </a:prstGeom>
            <a:solidFill>
              <a:srgbClr val="00B050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02" y="438746"/>
              <a:ext cx="7221037" cy="4660507"/>
            </a:xfrm>
            <a:prstGeom prst="rect">
              <a:avLst/>
            </a:prstGeom>
          </p:spPr>
        </p:pic>
      </p:grpSp>
      <p:pic>
        <p:nvPicPr>
          <p:cNvPr id="29" name="CĐ 1 VẬN DỤNG SÁNG TẠO PHẦN 3 NHỎ ĐỌC ĐỒNG D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15793" y="1869597"/>
            <a:ext cx="6794264" cy="37468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369" y="2128613"/>
            <a:ext cx="999956" cy="8577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34" y="3056379"/>
            <a:ext cx="1257825" cy="108902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057994" y="4377997"/>
            <a:ext cx="224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(Luyện đọc theo nhiều hình thức)</a:t>
            </a:r>
            <a:endParaRPr lang="en-US" sz="140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88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" y="216939"/>
            <a:ext cx="3358289" cy="3904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937" y="0"/>
            <a:ext cx="1409700" cy="129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5612">
            <a:off x="9719723" y="1040339"/>
            <a:ext cx="2343150" cy="790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988">
            <a:off x="907711" y="4400996"/>
            <a:ext cx="2352675" cy="80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433" y="553360"/>
            <a:ext cx="285750" cy="15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53" y="369339"/>
            <a:ext cx="714375" cy="1190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57" y="3878999"/>
            <a:ext cx="312420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94" y="4164749"/>
            <a:ext cx="2286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78" y="-6527"/>
            <a:ext cx="714375" cy="1190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652" y="216939"/>
            <a:ext cx="285750" cy="15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45" y="341790"/>
            <a:ext cx="285750" cy="152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55351" y="1280279"/>
            <a:ext cx="66031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  <a:p>
            <a:pPr algn="ctr"/>
            <a:r>
              <a:rPr lang="en-US" sz="5400" b="1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là Thiên tài nhí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6" y="4880871"/>
            <a:ext cx="581025" cy="5810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8" y="6256877"/>
            <a:ext cx="304800" cy="30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35" y="5950011"/>
            <a:ext cx="581025" cy="5810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38" y="5534025"/>
            <a:ext cx="581025" cy="5810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94" y="6145949"/>
            <a:ext cx="304800" cy="304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185" y="4341550"/>
            <a:ext cx="581025" cy="5810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314" y="6256877"/>
            <a:ext cx="581025" cy="581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87" y="5962650"/>
            <a:ext cx="304800" cy="304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27" y="5611005"/>
            <a:ext cx="304800" cy="304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433" y="2169432"/>
            <a:ext cx="7810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5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C MUNG CHIEN 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E-LEARNING 2019\NHAC NEN\nhac nen cho tro choi cau ca.mp3"/>
  <p:tag name="HTML_SHAPEINFO" val="&lt;SlideThumbPath val=&quot;Slide42.PNG&quot;/&gt;"/>
  <p:tag name="PPSNARRATION" val="133,2111492851,C:\Users\Administrator\Desktop\E-LEARNING 2019\DUY THE 2019\TEPNGUON\Bài 48. Quả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B9BD5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354</Words>
  <Application>Microsoft Office PowerPoint</Application>
  <PresentationFormat>Custom</PresentationFormat>
  <Paragraphs>68</Paragraphs>
  <Slides>13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DieuThuy</cp:lastModifiedBy>
  <cp:revision>109</cp:revision>
  <dcterms:created xsi:type="dcterms:W3CDTF">2021-08-24T03:47:02Z</dcterms:created>
  <dcterms:modified xsi:type="dcterms:W3CDTF">2022-09-23T01:48:22Z</dcterms:modified>
</cp:coreProperties>
</file>