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sldIdLst>
    <p:sldId id="257" r:id="rId3"/>
    <p:sldId id="264" r:id="rId4"/>
    <p:sldId id="310" r:id="rId5"/>
    <p:sldId id="309" r:id="rId6"/>
    <p:sldId id="311" r:id="rId7"/>
    <p:sldId id="312" r:id="rId8"/>
    <p:sldId id="285" r:id="rId9"/>
    <p:sldId id="262" r:id="rId10"/>
    <p:sldId id="512" r:id="rId11"/>
    <p:sldId id="516" r:id="rId12"/>
    <p:sldId id="518" r:id="rId13"/>
    <p:sldId id="519" r:id="rId14"/>
    <p:sldId id="520" r:id="rId15"/>
    <p:sldId id="277" r:id="rId16"/>
    <p:sldId id="5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69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1EB2A-E358-4AA3-97F5-6ED92F335CFF}"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FBF225-F696-4FAE-A357-84DB2E8326FB}" type="slidenum">
              <a:rPr lang="en-US" smtClean="0"/>
              <a:t>‹#›</a:t>
            </a:fld>
            <a:endParaRPr lang="en-US"/>
          </a:p>
        </p:txBody>
      </p:sp>
    </p:spTree>
    <p:extLst>
      <p:ext uri="{BB962C8B-B14F-4D97-AF65-F5344CB8AC3E}">
        <p14:creationId xmlns:p14="http://schemas.microsoft.com/office/powerpoint/2010/main" val="275683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hyperlink" Target="https://www.facebook.com/groups/629898828017053" TargetMode="Externa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s://www.facebook.com/groups/629898828017053" TargetMode="External"/><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751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2790794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31233091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28787171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9821479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26234224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46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18574077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64408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37335089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23718903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3726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1991268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2640686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22568440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xmlns=""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423517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5248364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0254503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28967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4534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3333182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441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7403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28272028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7244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6678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6990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55034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9899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3503016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4049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656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6" cstate="hqprint">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2727801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57239038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 Target="slide4.xml"/><Relationship Id="rId7" Type="http://schemas.openxmlformats.org/officeDocument/2006/relationships/slide" Target="slide6.xml"/><Relationship Id="rId2" Type="http://schemas.openxmlformats.org/officeDocument/2006/relationships/slide" Target="slide7.xml"/><Relationship Id="rId1" Type="http://schemas.openxmlformats.org/officeDocument/2006/relationships/slideLayout" Target="../slideLayouts/slideLayout29.xml"/><Relationship Id="rId6" Type="http://schemas.openxmlformats.org/officeDocument/2006/relationships/image" Target="../media/image16.png"/><Relationship Id="rId5" Type="http://schemas.openxmlformats.org/officeDocument/2006/relationships/slide" Target="slide5.xml"/><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3.xml"/><Relationship Id="rId1" Type="http://schemas.openxmlformats.org/officeDocument/2006/relationships/slideLayout" Target="../slideLayouts/slideLayout27.xml"/><Relationship Id="rId5" Type="http://schemas.openxmlformats.org/officeDocument/2006/relationships/image" Target="../media/image21.emf"/><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6" name="Picture 5">
            <a:extLst>
              <a:ext uri="{FF2B5EF4-FFF2-40B4-BE49-F238E27FC236}">
                <a16:creationId xmlns:a16="http://schemas.microsoft.com/office/drawing/2014/main" id="{B157AF48-2344-3B9E-04C4-DE1F558FFA95}"/>
              </a:ext>
            </a:extLst>
          </p:cNvPr>
          <p:cNvPicPr>
            <a:picLocks noChangeAspect="1"/>
          </p:cNvPicPr>
          <p:nvPr/>
        </p:nvPicPr>
        <p:blipFill>
          <a:blip r:embed="rId4"/>
          <a:stretch>
            <a:fillRect/>
          </a:stretch>
        </p:blipFill>
        <p:spPr>
          <a:xfrm>
            <a:off x="987483" y="2159427"/>
            <a:ext cx="10388484" cy="1853345"/>
          </a:xfrm>
          <a:prstGeom prst="rect">
            <a:avLst/>
          </a:prstGeom>
        </p:spPr>
      </p:pic>
      <p:sp>
        <p:nvSpPr>
          <p:cNvPr id="8" name="TextBox 7">
            <a:extLst>
              <a:ext uri="{FF2B5EF4-FFF2-40B4-BE49-F238E27FC236}">
                <a16:creationId xmlns:a16="http://schemas.microsoft.com/office/drawing/2014/main" id="{8D027AAB-2893-811C-B553-4941ED069F27}"/>
              </a:ext>
            </a:extLst>
          </p:cNvPr>
          <p:cNvSpPr txBox="1"/>
          <p:nvPr/>
        </p:nvSpPr>
        <p:spPr>
          <a:xfrm>
            <a:off x="5280394" y="3801139"/>
            <a:ext cx="221157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Tiết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2246769"/>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Sau đó Việt cùng các bạn vẽ đường chạy trên giấy. Việt gọi đó là bản thiết kế đường chạy. Bản thiết kế giúp các bạn biết được những việc phải làm và những công cụ cần sử dụng khi vẽ đường chạy ở sân thể dục.</a:t>
            </a:r>
          </a:p>
          <a:p>
            <a:pPr lvl="0" algn="just"/>
            <a:r>
              <a:rPr lang="vi-VN" sz="2800" b="1" dirty="0">
                <a:solidFill>
                  <a:srgbClr val="000000"/>
                </a:solidFill>
                <a:latin typeface="Cambria" panose="02040503050406030204" pitchFamily="18" charset="0"/>
                <a:ea typeface="Cambria" panose="02040503050406030204" pitchFamily="18" charset="0"/>
              </a:rPr>
              <a:t>Mỗi người hãy tự làm bản thiết kế của riêng mình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28" name="Rectangle: Rounded Corners 27">
            <a:extLst>
              <a:ext uri="{FF2B5EF4-FFF2-40B4-BE49-F238E27FC236}">
                <a16:creationId xmlns:a16="http://schemas.microsoft.com/office/drawing/2014/main" id="{00194098-B05E-A5FE-E3FC-777DDC61876B}"/>
              </a:ext>
            </a:extLst>
          </p:cNvPr>
          <p:cNvSpPr/>
          <p:nvPr/>
        </p:nvSpPr>
        <p:spPr>
          <a:xfrm>
            <a:off x="1104900" y="3209925"/>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9" name="TextBox 28">
            <a:extLst>
              <a:ext uri="{FF2B5EF4-FFF2-40B4-BE49-F238E27FC236}">
                <a16:creationId xmlns:a16="http://schemas.microsoft.com/office/drawing/2014/main" id="{E32C5828-1218-C3AA-17B1-C8F2398E3D49}"/>
              </a:ext>
            </a:extLst>
          </p:cNvPr>
          <p:cNvSpPr txBox="1"/>
          <p:nvPr/>
        </p:nvSpPr>
        <p:spPr>
          <a:xfrm>
            <a:off x="1238249" y="3390900"/>
            <a:ext cx="3895725" cy="923330"/>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vạch</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xuất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phát</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là</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 </a:t>
            </a:r>
            <a:r>
              <a:rPr lang="en-US" b="1" dirty="0" err="1">
                <a:latin typeface="Cambria" panose="02040503050406030204" pitchFamily="18" charset="0"/>
                <a:ea typeface="Cambria" panose="02040503050406030204" pitchFamily="18" charset="0"/>
              </a:rPr>
              <a:t>dài</a:t>
            </a:r>
            <a:r>
              <a:rPr lang="en-US" b="1" dirty="0">
                <a:latin typeface="Cambria" panose="02040503050406030204" pitchFamily="18" charset="0"/>
                <a:ea typeface="Cambria" panose="02040503050406030204" pitchFamily="18" charset="0"/>
              </a:rPr>
              <a:t> 2 cm.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trung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điểm</a:t>
            </a:r>
            <a:r>
              <a:rPr lang="en-US" b="1" dirty="0">
                <a:latin typeface="Cambria" panose="02040503050406030204" pitchFamily="18" charset="0"/>
                <a:ea typeface="Cambria" panose="02040503050406030204" pitchFamily="18" charset="0"/>
              </a:rPr>
              <a:t> H </a:t>
            </a:r>
            <a:r>
              <a:rPr lang="en-US" b="1" dirty="0" err="1">
                <a:latin typeface="Cambria" panose="02040503050406030204" pitchFamily="18" charset="0"/>
                <a:ea typeface="Cambria" panose="02040503050406030204" pitchFamily="18" charset="0"/>
              </a:rPr>
              <a:t>của</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31" name="Straight Connector 30">
            <a:extLst>
              <a:ext uri="{FF2B5EF4-FFF2-40B4-BE49-F238E27FC236}">
                <a16:creationId xmlns:a16="http://schemas.microsoft.com/office/drawing/2014/main" id="{182AF292-E2C4-9BBF-1B39-756E9169B9E0}"/>
              </a:ext>
            </a:extLst>
          </p:cNvPr>
          <p:cNvCxnSpPr>
            <a:cxnSpLocks/>
          </p:cNvCxnSpPr>
          <p:nvPr/>
        </p:nvCxnSpPr>
        <p:spPr>
          <a:xfrm>
            <a:off x="2562225" y="45339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5ED29093-1BFB-359E-7D0A-2B2D7F30D043}"/>
              </a:ext>
            </a:extLst>
          </p:cNvPr>
          <p:cNvSpPr/>
          <p:nvPr/>
        </p:nvSpPr>
        <p:spPr>
          <a:xfrm>
            <a:off x="2533650" y="45053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0F7FEFB7-E943-8824-5160-C1758231F633}"/>
              </a:ext>
            </a:extLst>
          </p:cNvPr>
          <p:cNvSpPr txBox="1"/>
          <p:nvPr/>
        </p:nvSpPr>
        <p:spPr>
          <a:xfrm>
            <a:off x="2162176" y="43338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40" name="Oval 39">
            <a:extLst>
              <a:ext uri="{FF2B5EF4-FFF2-40B4-BE49-F238E27FC236}">
                <a16:creationId xmlns:a16="http://schemas.microsoft.com/office/drawing/2014/main" id="{A159B483-804E-B494-F9D5-5495655754CF}"/>
              </a:ext>
            </a:extLst>
          </p:cNvPr>
          <p:cNvSpPr/>
          <p:nvPr/>
        </p:nvSpPr>
        <p:spPr>
          <a:xfrm>
            <a:off x="2533650" y="57435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F5795DB-95D4-F800-76CF-8FD0DC84E79A}"/>
              </a:ext>
            </a:extLst>
          </p:cNvPr>
          <p:cNvSpPr txBox="1"/>
          <p:nvPr/>
        </p:nvSpPr>
        <p:spPr>
          <a:xfrm>
            <a:off x="2219325" y="49434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46" name="Oval 45">
            <a:extLst>
              <a:ext uri="{FF2B5EF4-FFF2-40B4-BE49-F238E27FC236}">
                <a16:creationId xmlns:a16="http://schemas.microsoft.com/office/drawing/2014/main" id="{627C7121-0439-2C0A-71EB-1A05681888EE}"/>
              </a:ext>
            </a:extLst>
          </p:cNvPr>
          <p:cNvSpPr/>
          <p:nvPr/>
        </p:nvSpPr>
        <p:spPr>
          <a:xfrm>
            <a:off x="2543175" y="51435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E1E17B0B-B043-CD8D-C210-D3A41EBB11BB}"/>
              </a:ext>
            </a:extLst>
          </p:cNvPr>
          <p:cNvSpPr txBox="1"/>
          <p:nvPr/>
        </p:nvSpPr>
        <p:spPr>
          <a:xfrm>
            <a:off x="2190750" y="54578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sp>
        <p:nvSpPr>
          <p:cNvPr id="52" name="Rectangle: Rounded Corners 51">
            <a:extLst>
              <a:ext uri="{FF2B5EF4-FFF2-40B4-BE49-F238E27FC236}">
                <a16:creationId xmlns:a16="http://schemas.microsoft.com/office/drawing/2014/main" id="{25E51B55-0560-9B4A-8232-4F08BD76D128}"/>
              </a:ext>
            </a:extLst>
          </p:cNvPr>
          <p:cNvSpPr/>
          <p:nvPr/>
        </p:nvSpPr>
        <p:spPr>
          <a:xfrm>
            <a:off x="6610350" y="3200400"/>
            <a:ext cx="4229100" cy="272415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6743699" y="3381375"/>
            <a:ext cx="3895725" cy="646331"/>
          </a:xfrm>
          <a:prstGeom prst="rect">
            <a:avLst/>
          </a:prstGeom>
          <a:noFill/>
        </p:spPr>
        <p:txBody>
          <a:bodyPr wrap="square" rtlCol="0">
            <a:spAutoFit/>
          </a:bodyPr>
          <a:lstStyle/>
          <a:p>
            <a:pPr algn="just"/>
            <a:r>
              <a:rPr lang="vi-VN" b="1" dirty="0">
                <a:latin typeface="Cambria" panose="02040503050406030204" pitchFamily="18" charset="0"/>
                <a:ea typeface="Cambria" panose="02040503050406030204" pitchFamily="18" charset="0"/>
              </a:rPr>
              <a:t>Bướ</a:t>
            </a:r>
            <a:r>
              <a:rPr lang="en-US" b="1" dirty="0">
                <a:latin typeface="Cambria" panose="02040503050406030204" pitchFamily="18" charset="0"/>
                <a:ea typeface="Cambria" panose="02040503050406030204" pitchFamily="18" charset="0"/>
              </a:rPr>
              <a:t>c 1: </a:t>
            </a:r>
            <a:r>
              <a:rPr lang="en-US" b="1" dirty="0" err="1">
                <a:latin typeface="Cambria" panose="02040503050406030204" pitchFamily="18" charset="0"/>
                <a:ea typeface="Cambria" panose="02040503050406030204" pitchFamily="18" charset="0"/>
              </a:rPr>
              <a:t>Vẽ</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MP </a:t>
            </a:r>
            <a:r>
              <a:rPr lang="en-US" b="1" dirty="0" err="1">
                <a:latin typeface="Cambria" panose="02040503050406030204" pitchFamily="18" charset="0"/>
                <a:ea typeface="Cambria" panose="02040503050406030204" pitchFamily="18" charset="0"/>
              </a:rPr>
              <a:t>vuông</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góc</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với</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đoạn</a:t>
            </a:r>
            <a:r>
              <a:rPr lang="en-US" b="1" dirty="0">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thẳng</a:t>
            </a:r>
            <a:r>
              <a:rPr lang="en-US" b="1" dirty="0">
                <a:latin typeface="Cambria" panose="02040503050406030204" pitchFamily="18" charset="0"/>
                <a:ea typeface="Cambria" panose="02040503050406030204" pitchFamily="18" charset="0"/>
              </a:rPr>
              <a:t> MN.</a:t>
            </a: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7581900" y="44958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7553325" y="44672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9762D468-234F-1DB9-CE29-DFBF64DF630E}"/>
              </a:ext>
            </a:extLst>
          </p:cNvPr>
          <p:cNvSpPr txBox="1"/>
          <p:nvPr/>
        </p:nvSpPr>
        <p:spPr>
          <a:xfrm>
            <a:off x="7181851" y="4295775"/>
            <a:ext cx="323850"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M</a:t>
            </a:r>
          </a:p>
        </p:txBody>
      </p:sp>
      <p:sp>
        <p:nvSpPr>
          <p:cNvPr id="57" name="Oval 56">
            <a:extLst>
              <a:ext uri="{FF2B5EF4-FFF2-40B4-BE49-F238E27FC236}">
                <a16:creationId xmlns:a16="http://schemas.microsoft.com/office/drawing/2014/main" id="{235F2D98-F82D-1873-9B27-5621773E5D2F}"/>
              </a:ext>
            </a:extLst>
          </p:cNvPr>
          <p:cNvSpPr/>
          <p:nvPr/>
        </p:nvSpPr>
        <p:spPr>
          <a:xfrm>
            <a:off x="7553325" y="57054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DE825912-9903-E62D-FC17-1FACA11B6196}"/>
              </a:ext>
            </a:extLst>
          </p:cNvPr>
          <p:cNvSpPr txBox="1"/>
          <p:nvPr/>
        </p:nvSpPr>
        <p:spPr>
          <a:xfrm>
            <a:off x="7239000" y="490537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59" name="Oval 58">
            <a:extLst>
              <a:ext uri="{FF2B5EF4-FFF2-40B4-BE49-F238E27FC236}">
                <a16:creationId xmlns:a16="http://schemas.microsoft.com/office/drawing/2014/main" id="{8F1A99A4-9227-00F5-B697-67AEAE81F86A}"/>
              </a:ext>
            </a:extLst>
          </p:cNvPr>
          <p:cNvSpPr/>
          <p:nvPr/>
        </p:nvSpPr>
        <p:spPr>
          <a:xfrm>
            <a:off x="7562850" y="51054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6416AA5B-3F58-D5C2-AFA5-5E5311CA2877}"/>
              </a:ext>
            </a:extLst>
          </p:cNvPr>
          <p:cNvSpPr txBox="1"/>
          <p:nvPr/>
        </p:nvSpPr>
        <p:spPr>
          <a:xfrm>
            <a:off x="7210425" y="5419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7562850" y="45148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9801225" y="4276725"/>
            <a:ext cx="790575" cy="461665"/>
          </a:xfrm>
          <a:prstGeom prst="rect">
            <a:avLst/>
          </a:prstGeom>
          <a:noFill/>
        </p:spPr>
        <p:txBody>
          <a:bodyPr wrap="square" rtlCol="0">
            <a:spAutoFit/>
          </a:bodyPr>
          <a:lstStyle/>
          <a:p>
            <a:r>
              <a:rPr lang="en-US" sz="2400" dirty="0">
                <a:latin typeface="Cambria" panose="02040503050406030204" pitchFamily="18" charset="0"/>
                <a:ea typeface="Cambria" panose="02040503050406030204" pitchFamily="18" charset="0"/>
              </a:rPr>
              <a:t>H</a:t>
            </a:r>
          </a:p>
        </p:txBody>
      </p:sp>
      <p:sp>
        <p:nvSpPr>
          <p:cNvPr id="66" name="Oval 65">
            <a:extLst>
              <a:ext uri="{FF2B5EF4-FFF2-40B4-BE49-F238E27FC236}">
                <a16:creationId xmlns:a16="http://schemas.microsoft.com/office/drawing/2014/main" id="{E0B5422C-8C5F-3214-E2FE-251DB5C06CF5}"/>
              </a:ext>
            </a:extLst>
          </p:cNvPr>
          <p:cNvSpPr/>
          <p:nvPr/>
        </p:nvSpPr>
        <p:spPr>
          <a:xfrm>
            <a:off x="9810750" y="4476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323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fade">
                                      <p:cBhvr>
                                        <p:cTn id="31" dur="500"/>
                                        <p:tgtEl>
                                          <p:spTgt spid="3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6"/>
                                        </p:tgtEl>
                                        <p:attrNameLst>
                                          <p:attrName>style.visibility</p:attrName>
                                        </p:attrNameLst>
                                      </p:cBhvr>
                                      <p:to>
                                        <p:strVal val="visible"/>
                                      </p:to>
                                    </p:set>
                                    <p:animEffect transition="in" filter="barn(inVertical)">
                                      <p:cBhvr>
                                        <p:cTn id="42" dur="500"/>
                                        <p:tgtEl>
                                          <p:spTgt spid="4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barn(inVertical)">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fade">
                                      <p:cBhvr>
                                        <p:cTn id="50" dur="500"/>
                                        <p:tgtEl>
                                          <p:spTgt spid="5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par>
                                <p:cTn id="54" presetID="10" presetClass="entr" presetSubtype="0"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500"/>
                                        <p:tgtEl>
                                          <p:spTgt spid="5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Effect transition="in" filter="fade">
                                      <p:cBhvr>
                                        <p:cTn id="59" dur="500"/>
                                        <p:tgtEl>
                                          <p:spTgt spid="5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fade">
                                      <p:cBhvr>
                                        <p:cTn id="65" dur="500"/>
                                        <p:tgtEl>
                                          <p:spTgt spid="5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fade">
                                      <p:cBhvr>
                                        <p:cTn id="68" dur="500"/>
                                        <p:tgtEl>
                                          <p:spTgt spid="60"/>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500"/>
                                        <p:tgtEl>
                                          <p:spTgt spid="5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500"/>
                                        <p:tgtEl>
                                          <p:spTgt spid="5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fade">
                                      <p:cBhvr>
                                        <p:cTn id="84" dur="500"/>
                                        <p:tgtEl>
                                          <p:spTgt spid="66"/>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5"/>
                                        </p:tgtEl>
                                        <p:attrNameLst>
                                          <p:attrName>style.visibility</p:attrName>
                                        </p:attrNameLst>
                                      </p:cBhvr>
                                      <p:to>
                                        <p:strVal val="visible"/>
                                      </p:to>
                                    </p:set>
                                    <p:animEffect transition="in" filter="fade">
                                      <p:cBhvr>
                                        <p:cTn id="8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28" grpId="0" animBg="1"/>
      <p:bldP spid="29" grpId="0"/>
      <p:bldP spid="32" grpId="0" animBg="1"/>
      <p:bldP spid="39" grpId="0"/>
      <p:bldP spid="40" grpId="0" animBg="1"/>
      <p:bldP spid="41" grpId="0"/>
      <p:bldP spid="46" grpId="0" animBg="1"/>
      <p:bldP spid="51" grpId="0"/>
      <p:bldP spid="52" grpId="0" animBg="1"/>
      <p:bldP spid="53" grpId="0"/>
      <p:bldP spid="55" grpId="0" animBg="1"/>
      <p:bldP spid="56" grpId="0"/>
      <p:bldP spid="57" grpId="0" animBg="1"/>
      <p:bldP spid="58" grpId="0"/>
      <p:bldP spid="59" grpId="0" animBg="1"/>
      <p:bldP spid="60" grpId="0"/>
      <p:bldP spid="65" grpId="0"/>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Rounded Corners 51">
            <a:extLst>
              <a:ext uri="{FF2B5EF4-FFF2-40B4-BE49-F238E27FC236}">
                <a16:creationId xmlns:a16="http://schemas.microsoft.com/office/drawing/2014/main" id="{25E51B55-0560-9B4A-8232-4F08BD76D128}"/>
              </a:ext>
            </a:extLst>
          </p:cNvPr>
          <p:cNvSpPr/>
          <p:nvPr/>
        </p:nvSpPr>
        <p:spPr>
          <a:xfrm>
            <a:off x="1257300" y="1657350"/>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53" name="TextBox 52">
            <a:extLst>
              <a:ext uri="{FF2B5EF4-FFF2-40B4-BE49-F238E27FC236}">
                <a16:creationId xmlns:a16="http://schemas.microsoft.com/office/drawing/2014/main" id="{561EF52E-4C0D-E5AB-93B7-592B4E247CF7}"/>
              </a:ext>
            </a:extLst>
          </p:cNvPr>
          <p:cNvSpPr txBox="1"/>
          <p:nvPr/>
        </p:nvSpPr>
        <p:spPr>
          <a:xfrm>
            <a:off x="1343024" y="1876425"/>
            <a:ext cx="3895725" cy="101566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3: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HK, NQ song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song</a:t>
            </a:r>
            <a:r>
              <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đoạn</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thẳng</a:t>
            </a:r>
            <a:r>
              <a:rPr kumimoji="0" lang="en-US" sz="20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MP: NK = NQ = 10 cm</a:t>
            </a:r>
            <a:endParaRPr kumimoji="0" lang="en-US" sz="2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54" name="Straight Connector 53">
            <a:extLst>
              <a:ext uri="{FF2B5EF4-FFF2-40B4-BE49-F238E27FC236}">
                <a16:creationId xmlns:a16="http://schemas.microsoft.com/office/drawing/2014/main" id="{4FC61DD1-D668-E7E5-E487-F9DCD09F9F5C}"/>
              </a:ext>
            </a:extLst>
          </p:cNvPr>
          <p:cNvCxnSpPr>
            <a:cxnSpLocks/>
          </p:cNvCxnSpPr>
          <p:nvPr/>
        </p:nvCxnSpPr>
        <p:spPr>
          <a:xfrm>
            <a:off x="2228850" y="3429000"/>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D019F6AB-90A8-BBEB-82B5-15DC1323AAD4}"/>
              </a:ext>
            </a:extLst>
          </p:cNvPr>
          <p:cNvSpPr/>
          <p:nvPr/>
        </p:nvSpPr>
        <p:spPr>
          <a:xfrm>
            <a:off x="2200275"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6" name="TextBox 55">
            <a:extLst>
              <a:ext uri="{FF2B5EF4-FFF2-40B4-BE49-F238E27FC236}">
                <a16:creationId xmlns:a16="http://schemas.microsoft.com/office/drawing/2014/main" id="{9762D468-234F-1DB9-CE29-DFBF64DF630E}"/>
              </a:ext>
            </a:extLst>
          </p:cNvPr>
          <p:cNvSpPr txBox="1"/>
          <p:nvPr/>
        </p:nvSpPr>
        <p:spPr>
          <a:xfrm>
            <a:off x="1828801" y="3228975"/>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57" name="Oval 56">
            <a:extLst>
              <a:ext uri="{FF2B5EF4-FFF2-40B4-BE49-F238E27FC236}">
                <a16:creationId xmlns:a16="http://schemas.microsoft.com/office/drawing/2014/main" id="{235F2D98-F82D-1873-9B27-5621773E5D2F}"/>
              </a:ext>
            </a:extLst>
          </p:cNvPr>
          <p:cNvSpPr/>
          <p:nvPr/>
        </p:nvSpPr>
        <p:spPr>
          <a:xfrm>
            <a:off x="220027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58" name="TextBox 57">
            <a:extLst>
              <a:ext uri="{FF2B5EF4-FFF2-40B4-BE49-F238E27FC236}">
                <a16:creationId xmlns:a16="http://schemas.microsoft.com/office/drawing/2014/main" id="{DE825912-9903-E62D-FC17-1FACA11B6196}"/>
              </a:ext>
            </a:extLst>
          </p:cNvPr>
          <p:cNvSpPr txBox="1"/>
          <p:nvPr/>
        </p:nvSpPr>
        <p:spPr>
          <a:xfrm>
            <a:off x="1885950" y="38385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59" name="Oval 58">
            <a:extLst>
              <a:ext uri="{FF2B5EF4-FFF2-40B4-BE49-F238E27FC236}">
                <a16:creationId xmlns:a16="http://schemas.microsoft.com/office/drawing/2014/main" id="{8F1A99A4-9227-00F5-B697-67AEAE81F86A}"/>
              </a:ext>
            </a:extLst>
          </p:cNvPr>
          <p:cNvSpPr/>
          <p:nvPr/>
        </p:nvSpPr>
        <p:spPr>
          <a:xfrm>
            <a:off x="2209800" y="40386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60" name="TextBox 59">
            <a:extLst>
              <a:ext uri="{FF2B5EF4-FFF2-40B4-BE49-F238E27FC236}">
                <a16:creationId xmlns:a16="http://schemas.microsoft.com/office/drawing/2014/main" id="{6416AA5B-3F58-D5C2-AFA5-5E5311CA2877}"/>
              </a:ext>
            </a:extLst>
          </p:cNvPr>
          <p:cNvSpPr txBox="1"/>
          <p:nvPr/>
        </p:nvSpPr>
        <p:spPr>
          <a:xfrm>
            <a:off x="1857375" y="4352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62" name="Straight Connector 61">
            <a:extLst>
              <a:ext uri="{FF2B5EF4-FFF2-40B4-BE49-F238E27FC236}">
                <a16:creationId xmlns:a16="http://schemas.microsoft.com/office/drawing/2014/main" id="{52565D58-75B8-0EC9-D931-C2B956FAF37B}"/>
              </a:ext>
            </a:extLst>
          </p:cNvPr>
          <p:cNvCxnSpPr>
            <a:cxnSpLocks/>
          </p:cNvCxnSpPr>
          <p:nvPr/>
        </p:nvCxnSpPr>
        <p:spPr>
          <a:xfrm flipH="1">
            <a:off x="2209800" y="34480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9A9286A7-808B-5BBC-8FD3-12BCF4095EB1}"/>
              </a:ext>
            </a:extLst>
          </p:cNvPr>
          <p:cNvSpPr txBox="1"/>
          <p:nvPr/>
        </p:nvSpPr>
        <p:spPr>
          <a:xfrm>
            <a:off x="4448175" y="32099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66" name="Oval 65">
            <a:extLst>
              <a:ext uri="{FF2B5EF4-FFF2-40B4-BE49-F238E27FC236}">
                <a16:creationId xmlns:a16="http://schemas.microsoft.com/office/drawing/2014/main" id="{E0B5422C-8C5F-3214-E2FE-251DB5C06CF5}"/>
              </a:ext>
            </a:extLst>
          </p:cNvPr>
          <p:cNvSpPr/>
          <p:nvPr/>
        </p:nvSpPr>
        <p:spPr>
          <a:xfrm>
            <a:off x="4457700" y="34099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4" name="Straight Connector 3">
            <a:extLst>
              <a:ext uri="{FF2B5EF4-FFF2-40B4-BE49-F238E27FC236}">
                <a16:creationId xmlns:a16="http://schemas.microsoft.com/office/drawing/2014/main" id="{DE9ACA58-3AFC-2CDD-7A0A-EAB52C2748E0}"/>
              </a:ext>
            </a:extLst>
          </p:cNvPr>
          <p:cNvCxnSpPr>
            <a:cxnSpLocks/>
          </p:cNvCxnSpPr>
          <p:nvPr/>
        </p:nvCxnSpPr>
        <p:spPr>
          <a:xfrm flipH="1">
            <a:off x="2200275" y="409575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6B98021-A456-D9FE-5E08-9904ABA7351A}"/>
              </a:ext>
            </a:extLst>
          </p:cNvPr>
          <p:cNvSpPr txBox="1"/>
          <p:nvPr/>
        </p:nvSpPr>
        <p:spPr>
          <a:xfrm>
            <a:off x="4438650" y="385762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mbria" panose="02040503050406030204" pitchFamily="18" charset="0"/>
                <a:ea typeface="Cambria" panose="02040503050406030204" pitchFamily="18" charset="0"/>
              </a:rPr>
              <a:t>K</a:t>
            </a:r>
            <a:endPar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7" name="Oval 6">
            <a:extLst>
              <a:ext uri="{FF2B5EF4-FFF2-40B4-BE49-F238E27FC236}">
                <a16:creationId xmlns:a16="http://schemas.microsoft.com/office/drawing/2014/main" id="{7115A3B6-B1A0-A372-733E-043479AC5C6C}"/>
              </a:ext>
            </a:extLst>
          </p:cNvPr>
          <p:cNvSpPr/>
          <p:nvPr/>
        </p:nvSpPr>
        <p:spPr>
          <a:xfrm>
            <a:off x="4448175" y="40576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11" name="Straight Connector 10">
            <a:extLst>
              <a:ext uri="{FF2B5EF4-FFF2-40B4-BE49-F238E27FC236}">
                <a16:creationId xmlns:a16="http://schemas.microsoft.com/office/drawing/2014/main" id="{8ACD47EC-F795-05C2-13AF-5E1AE30A0C05}"/>
              </a:ext>
            </a:extLst>
          </p:cNvPr>
          <p:cNvCxnSpPr>
            <a:cxnSpLocks/>
          </p:cNvCxnSpPr>
          <p:nvPr/>
        </p:nvCxnSpPr>
        <p:spPr>
          <a:xfrm flipH="1">
            <a:off x="2219325" y="4686300"/>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56050E5-D20B-424B-2547-F88BDF40C89D}"/>
              </a:ext>
            </a:extLst>
          </p:cNvPr>
          <p:cNvSpPr txBox="1"/>
          <p:nvPr/>
        </p:nvSpPr>
        <p:spPr>
          <a:xfrm>
            <a:off x="4476750" y="4448175"/>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13" name="Oval 12">
            <a:extLst>
              <a:ext uri="{FF2B5EF4-FFF2-40B4-BE49-F238E27FC236}">
                <a16:creationId xmlns:a16="http://schemas.microsoft.com/office/drawing/2014/main" id="{E26ED027-34E7-6DED-8C99-9653E10106A6}"/>
              </a:ext>
            </a:extLst>
          </p:cNvPr>
          <p:cNvSpPr/>
          <p:nvPr/>
        </p:nvSpPr>
        <p:spPr>
          <a:xfrm>
            <a:off x="4486275" y="46482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4" name="Rectangle: Rounded Corners 13">
            <a:extLst>
              <a:ext uri="{FF2B5EF4-FFF2-40B4-BE49-F238E27FC236}">
                <a16:creationId xmlns:a16="http://schemas.microsoft.com/office/drawing/2014/main" id="{18C143B6-33D1-8844-F143-6BA2C74CAE9C}"/>
              </a:ext>
            </a:extLst>
          </p:cNvPr>
          <p:cNvSpPr/>
          <p:nvPr/>
        </p:nvSpPr>
        <p:spPr>
          <a:xfrm>
            <a:off x="6724650" y="1647825"/>
            <a:ext cx="4457700" cy="32004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6810374" y="1866900"/>
            <a:ext cx="3895725" cy="83099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4: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Nối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P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với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điểm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Q ta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vạch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7696200" y="34194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7667625" y="33909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7296151" y="321945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7667625" y="46291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7353300" y="38290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7677150" y="40290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7324725" y="4343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7677150" y="34385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9915525" y="32004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9925050" y="34004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7667625" y="40862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9906000" y="38481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9915525" y="40481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7677150" y="46767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9944100" y="44386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9953625" y="46386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9963150" y="34385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1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10"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fade">
                                      <p:cBhvr>
                                        <p:cTn id="13" dur="500"/>
                                        <p:tgtEl>
                                          <p:spTgt spid="5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fade">
                                      <p:cBhvr>
                                        <p:cTn id="19" dur="500"/>
                                        <p:tgtEl>
                                          <p:spTgt spid="5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500"/>
                                        <p:tgtEl>
                                          <p:spTgt spid="6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500"/>
                                        <p:tgtEl>
                                          <p:spTgt spid="58"/>
                                        </p:tgtEl>
                                      </p:cBhvr>
                                    </p:animEffect>
                                  </p:childTnLst>
                                </p:cTn>
                              </p:par>
                              <p:par>
                                <p:cTn id="32" presetID="10" presetClass="entr" presetSubtype="0" fill="hold"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500"/>
                                        <p:tgtEl>
                                          <p:spTgt spid="6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fade">
                                      <p:cBhvr>
                                        <p:cTn id="40" dur="500"/>
                                        <p:tgtEl>
                                          <p:spTgt spid="65"/>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down)">
                                      <p:cBhvr>
                                        <p:cTn id="45" dur="500"/>
                                        <p:tgtEl>
                                          <p:spTgt spid="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fade">
                                      <p:cBhvr>
                                        <p:cTn id="66" dur="500"/>
                                        <p:tgtEl>
                                          <p:spTgt spid="1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animEffect transition="in" filter="fade">
                                      <p:cBhvr>
                                        <p:cTn id="71" dur="500"/>
                                        <p:tgtEl>
                                          <p:spTgt spid="1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500"/>
                                        <p:tgtEl>
                                          <p:spTgt spid="15"/>
                                        </p:tgtEl>
                                      </p:cBhvr>
                                    </p:animEffect>
                                  </p:childTnLst>
                                </p:cTn>
                              </p:par>
                              <p:par>
                                <p:cTn id="75" presetID="10" presetClass="entr" presetSubtype="0" fill="hold" nodeType="withEffect">
                                  <p:stCondLst>
                                    <p:cond delay="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500"/>
                                        <p:tgtEl>
                                          <p:spTgt spid="1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500"/>
                                        <p:tgtEl>
                                          <p:spTgt spid="19"/>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22"/>
                                        </p:tgtEl>
                                        <p:attrNameLst>
                                          <p:attrName>style.visibility</p:attrName>
                                        </p:attrNameLst>
                                      </p:cBhvr>
                                      <p:to>
                                        <p:strVal val="visible"/>
                                      </p:to>
                                    </p:set>
                                    <p:animEffect transition="in" filter="fade">
                                      <p:cBhvr>
                                        <p:cTn id="89" dur="500"/>
                                        <p:tgtEl>
                                          <p:spTgt spid="22"/>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500"/>
                                        <p:tgtEl>
                                          <p:spTgt spid="20"/>
                                        </p:tgtEl>
                                      </p:cBhvr>
                                    </p:animEffect>
                                  </p:childTnLst>
                                </p:cTn>
                              </p:par>
                              <p:par>
                                <p:cTn id="96" presetID="10" presetClass="entr" presetSubtype="0" fill="hold"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fade">
                                      <p:cBhvr>
                                        <p:cTn id="101" dur="500"/>
                                        <p:tgtEl>
                                          <p:spTgt spid="2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500"/>
                                        <p:tgtEl>
                                          <p:spTgt spid="24"/>
                                        </p:tgtEl>
                                      </p:cBhvr>
                                    </p:animEffect>
                                  </p:childTnLst>
                                </p:cTn>
                              </p:par>
                              <p:par>
                                <p:cTn id="105" presetID="10" presetClass="entr" presetSubtype="0" fill="hold"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0"/>
                                        </p:tgtEl>
                                        <p:attrNameLst>
                                          <p:attrName>style.visibility</p:attrName>
                                        </p:attrNameLst>
                                      </p:cBhvr>
                                      <p:to>
                                        <p:strVal val="visible"/>
                                      </p:to>
                                    </p:set>
                                    <p:animEffect transition="in" filter="fade">
                                      <p:cBhvr>
                                        <p:cTn id="113" dur="500"/>
                                        <p:tgtEl>
                                          <p:spTgt spid="30"/>
                                        </p:tgtEl>
                                      </p:cBhvr>
                                    </p:animEffect>
                                  </p:childTnLst>
                                </p:cTn>
                              </p:par>
                              <p:par>
                                <p:cTn id="114" presetID="10" presetClass="entr" presetSubtype="0" fill="hold" nodeType="withEffect">
                                  <p:stCondLst>
                                    <p:cond delay="0"/>
                                  </p:stCondLst>
                                  <p:childTnLst>
                                    <p:set>
                                      <p:cBhvr>
                                        <p:cTn id="115" dur="1" fill="hold">
                                          <p:stCondLst>
                                            <p:cond delay="0"/>
                                          </p:stCondLst>
                                        </p:cTn>
                                        <p:tgtEl>
                                          <p:spTgt spid="33"/>
                                        </p:tgtEl>
                                        <p:attrNameLst>
                                          <p:attrName>style.visibility</p:attrName>
                                        </p:attrNameLst>
                                      </p:cBhvr>
                                      <p:to>
                                        <p:strVal val="visible"/>
                                      </p:to>
                                    </p:set>
                                    <p:animEffect transition="in" filter="fade">
                                      <p:cBhvr>
                                        <p:cTn id="116" dur="500"/>
                                        <p:tgtEl>
                                          <p:spTgt spid="33"/>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
                                        </p:tgtEl>
                                        <p:attrNameLst>
                                          <p:attrName>style.visibility</p:attrName>
                                        </p:attrNameLst>
                                      </p:cBhvr>
                                      <p:to>
                                        <p:strVal val="visible"/>
                                      </p:to>
                                    </p:set>
                                    <p:animEffect transition="in" filter="fade">
                                      <p:cBhvr>
                                        <p:cTn id="119" dur="500"/>
                                        <p:tgtEl>
                                          <p:spTgt spid="34"/>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5"/>
                                        </p:tgtEl>
                                        <p:attrNameLst>
                                          <p:attrName>style.visibility</p:attrName>
                                        </p:attrNameLst>
                                      </p:cBhvr>
                                      <p:to>
                                        <p:strVal val="visible"/>
                                      </p:to>
                                    </p:set>
                                    <p:animEffect transition="in" filter="fade">
                                      <p:cBhvr>
                                        <p:cTn id="122" dur="500"/>
                                        <p:tgtEl>
                                          <p:spTgt spid="35"/>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nodeType="clickEffect">
                                  <p:stCondLst>
                                    <p:cond delay="0"/>
                                  </p:stCondLst>
                                  <p:childTnLst>
                                    <p:set>
                                      <p:cBhvr>
                                        <p:cTn id="126" dur="1" fill="hold">
                                          <p:stCondLst>
                                            <p:cond delay="0"/>
                                          </p:stCondLst>
                                        </p:cTn>
                                        <p:tgtEl>
                                          <p:spTgt spid="61"/>
                                        </p:tgtEl>
                                        <p:attrNameLst>
                                          <p:attrName>style.visibility</p:attrName>
                                        </p:attrNameLst>
                                      </p:cBhvr>
                                      <p:to>
                                        <p:strVal val="visible"/>
                                      </p:to>
                                    </p:set>
                                    <p:animEffect transition="in" filter="wipe(down)">
                                      <p:cBhvr>
                                        <p:cTn id="12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5" grpId="0" animBg="1"/>
      <p:bldP spid="56" grpId="0"/>
      <p:bldP spid="57" grpId="0" animBg="1"/>
      <p:bldP spid="58" grpId="0"/>
      <p:bldP spid="59" grpId="0" animBg="1"/>
      <p:bldP spid="60" grpId="0"/>
      <p:bldP spid="65" grpId="0"/>
      <p:bldP spid="66" grpId="0" animBg="1"/>
      <p:bldP spid="6" grpId="0"/>
      <p:bldP spid="7" grpId="0" animBg="1"/>
      <p:bldP spid="12" grpId="0"/>
      <p:bldP spid="13" grpId="0" animBg="1"/>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18C143B6-33D1-8844-F143-6BA2C74CAE9C}"/>
              </a:ext>
            </a:extLst>
          </p:cNvPr>
          <p:cNvSpPr/>
          <p:nvPr/>
        </p:nvSpPr>
        <p:spPr>
          <a:xfrm>
            <a:off x="2876550" y="1171575"/>
            <a:ext cx="7029450" cy="3695700"/>
          </a:xfrm>
          <a:prstGeom prst="roundRect">
            <a:avLst/>
          </a:prstGeom>
          <a:ln w="57150"/>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Rammetto One"/>
              <a:cs typeface="+mn-cs"/>
            </a:endParaRPr>
          </a:p>
        </p:txBody>
      </p:sp>
      <p:sp>
        <p:nvSpPr>
          <p:cNvPr id="15" name="TextBox 14">
            <a:extLst>
              <a:ext uri="{FF2B5EF4-FFF2-40B4-BE49-F238E27FC236}">
                <a16:creationId xmlns:a16="http://schemas.microsoft.com/office/drawing/2014/main" id="{764B8733-AA94-F631-F083-2E2F01439C4B}"/>
              </a:ext>
            </a:extLst>
          </p:cNvPr>
          <p:cNvSpPr txBox="1"/>
          <p:nvPr/>
        </p:nvSpPr>
        <p:spPr>
          <a:xfrm>
            <a:off x="3105150" y="1524000"/>
            <a:ext cx="6724650"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Bướ</a:t>
            </a:r>
            <a:r>
              <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 5: </a:t>
            </a:r>
            <a:r>
              <a:rPr kumimoji="0" lang="en-US" sz="2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thích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XUẤT PHÁT,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khu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vực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ĐÍCH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đánh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số</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Việt</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hoàn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đường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dành</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cho</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2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có</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thể</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vẽ</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nhiều</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đượng</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chạy</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hơn</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2400" b="1"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cs typeface="+mn-cs"/>
              </a:rPr>
              <a:t>nhé</a:t>
            </a:r>
            <a:r>
              <a:rPr kumimoji="0" lang="en-US" sz="2400" b="1"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2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cxnSp>
        <p:nvCxnSpPr>
          <p:cNvPr id="16" name="Straight Connector 15">
            <a:extLst>
              <a:ext uri="{FF2B5EF4-FFF2-40B4-BE49-F238E27FC236}">
                <a16:creationId xmlns:a16="http://schemas.microsoft.com/office/drawing/2014/main" id="{2B94D4ED-CF3B-27FF-D33E-1CC91E007740}"/>
              </a:ext>
            </a:extLst>
          </p:cNvPr>
          <p:cNvCxnSpPr>
            <a:cxnSpLocks/>
          </p:cNvCxnSpPr>
          <p:nvPr/>
        </p:nvCxnSpPr>
        <p:spPr>
          <a:xfrm>
            <a:off x="5410200" y="336232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4FFC550F-DD39-5D66-E9D0-A28FB9DA1962}"/>
              </a:ext>
            </a:extLst>
          </p:cNvPr>
          <p:cNvSpPr/>
          <p:nvPr/>
        </p:nvSpPr>
        <p:spPr>
          <a:xfrm>
            <a:off x="5381625" y="333375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18" name="TextBox 17">
            <a:extLst>
              <a:ext uri="{FF2B5EF4-FFF2-40B4-BE49-F238E27FC236}">
                <a16:creationId xmlns:a16="http://schemas.microsoft.com/office/drawing/2014/main" id="{7E68093B-3386-8398-E87B-625619A9966D}"/>
              </a:ext>
            </a:extLst>
          </p:cNvPr>
          <p:cNvSpPr txBox="1"/>
          <p:nvPr/>
        </p:nvSpPr>
        <p:spPr>
          <a:xfrm>
            <a:off x="5010151" y="3162300"/>
            <a:ext cx="3238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M</a:t>
            </a:r>
          </a:p>
        </p:txBody>
      </p:sp>
      <p:sp>
        <p:nvSpPr>
          <p:cNvPr id="19" name="Oval 18">
            <a:extLst>
              <a:ext uri="{FF2B5EF4-FFF2-40B4-BE49-F238E27FC236}">
                <a16:creationId xmlns:a16="http://schemas.microsoft.com/office/drawing/2014/main" id="{25928F9A-8FA6-57BA-E865-E699FBC896B3}"/>
              </a:ext>
            </a:extLst>
          </p:cNvPr>
          <p:cNvSpPr/>
          <p:nvPr/>
        </p:nvSpPr>
        <p:spPr>
          <a:xfrm>
            <a:off x="5381625" y="4572000"/>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0" name="TextBox 19">
            <a:extLst>
              <a:ext uri="{FF2B5EF4-FFF2-40B4-BE49-F238E27FC236}">
                <a16:creationId xmlns:a16="http://schemas.microsoft.com/office/drawing/2014/main" id="{9EF2E6CC-76B9-5172-3372-45CDD4203EE1}"/>
              </a:ext>
            </a:extLst>
          </p:cNvPr>
          <p:cNvSpPr txBox="1"/>
          <p:nvPr/>
        </p:nvSpPr>
        <p:spPr>
          <a:xfrm>
            <a:off x="5067300" y="37719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1" name="Oval 20">
            <a:extLst>
              <a:ext uri="{FF2B5EF4-FFF2-40B4-BE49-F238E27FC236}">
                <a16:creationId xmlns:a16="http://schemas.microsoft.com/office/drawing/2014/main" id="{D55D4D27-D168-FE5B-FF82-43B4FEB66DAB}"/>
              </a:ext>
            </a:extLst>
          </p:cNvPr>
          <p:cNvSpPr/>
          <p:nvPr/>
        </p:nvSpPr>
        <p:spPr>
          <a:xfrm>
            <a:off x="5391150" y="39719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sp>
        <p:nvSpPr>
          <p:cNvPr id="22" name="TextBox 21">
            <a:extLst>
              <a:ext uri="{FF2B5EF4-FFF2-40B4-BE49-F238E27FC236}">
                <a16:creationId xmlns:a16="http://schemas.microsoft.com/office/drawing/2014/main" id="{DE39FC15-4996-934D-09CF-CF6C18457F72}"/>
              </a:ext>
            </a:extLst>
          </p:cNvPr>
          <p:cNvSpPr txBox="1"/>
          <p:nvPr/>
        </p:nvSpPr>
        <p:spPr>
          <a:xfrm>
            <a:off x="5038725" y="4286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a:t>
            </a:r>
          </a:p>
        </p:txBody>
      </p:sp>
      <p:cxnSp>
        <p:nvCxnSpPr>
          <p:cNvPr id="23" name="Straight Connector 22">
            <a:extLst>
              <a:ext uri="{FF2B5EF4-FFF2-40B4-BE49-F238E27FC236}">
                <a16:creationId xmlns:a16="http://schemas.microsoft.com/office/drawing/2014/main" id="{735EC99F-5FB1-CA03-DACA-B209BF8BB881}"/>
              </a:ext>
            </a:extLst>
          </p:cNvPr>
          <p:cNvCxnSpPr>
            <a:cxnSpLocks/>
          </p:cNvCxnSpPr>
          <p:nvPr/>
        </p:nvCxnSpPr>
        <p:spPr>
          <a:xfrm flipH="1">
            <a:off x="5391150" y="33813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A024A942-035B-79F2-49F2-F1C1DDD214B4}"/>
              </a:ext>
            </a:extLst>
          </p:cNvPr>
          <p:cNvSpPr txBox="1"/>
          <p:nvPr/>
        </p:nvSpPr>
        <p:spPr>
          <a:xfrm>
            <a:off x="7629525" y="31432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a:t>
            </a:r>
          </a:p>
        </p:txBody>
      </p:sp>
      <p:sp>
        <p:nvSpPr>
          <p:cNvPr id="25" name="Oval 24">
            <a:extLst>
              <a:ext uri="{FF2B5EF4-FFF2-40B4-BE49-F238E27FC236}">
                <a16:creationId xmlns:a16="http://schemas.microsoft.com/office/drawing/2014/main" id="{C903EAD9-23CC-7334-ADD7-280A9ECE7A21}"/>
              </a:ext>
            </a:extLst>
          </p:cNvPr>
          <p:cNvSpPr/>
          <p:nvPr/>
        </p:nvSpPr>
        <p:spPr>
          <a:xfrm>
            <a:off x="7639050" y="33432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26" name="Straight Connector 25">
            <a:extLst>
              <a:ext uri="{FF2B5EF4-FFF2-40B4-BE49-F238E27FC236}">
                <a16:creationId xmlns:a16="http://schemas.microsoft.com/office/drawing/2014/main" id="{487D4545-6747-8CE5-4F6E-C371E0CC1627}"/>
              </a:ext>
            </a:extLst>
          </p:cNvPr>
          <p:cNvCxnSpPr>
            <a:cxnSpLocks/>
          </p:cNvCxnSpPr>
          <p:nvPr/>
        </p:nvCxnSpPr>
        <p:spPr>
          <a:xfrm flipH="1">
            <a:off x="5381625" y="402907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413AC64F-0CEC-252C-9C5F-70DC737500D5}"/>
              </a:ext>
            </a:extLst>
          </p:cNvPr>
          <p:cNvSpPr txBox="1"/>
          <p:nvPr/>
        </p:nvSpPr>
        <p:spPr>
          <a:xfrm>
            <a:off x="7620000" y="379095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K</a:t>
            </a:r>
          </a:p>
        </p:txBody>
      </p:sp>
      <p:sp>
        <p:nvSpPr>
          <p:cNvPr id="30" name="Oval 29">
            <a:extLst>
              <a:ext uri="{FF2B5EF4-FFF2-40B4-BE49-F238E27FC236}">
                <a16:creationId xmlns:a16="http://schemas.microsoft.com/office/drawing/2014/main" id="{2AD36987-C2EA-522D-A7A6-DA8589582EB1}"/>
              </a:ext>
            </a:extLst>
          </p:cNvPr>
          <p:cNvSpPr/>
          <p:nvPr/>
        </p:nvSpPr>
        <p:spPr>
          <a:xfrm>
            <a:off x="7629525" y="399097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33" name="Straight Connector 32">
            <a:extLst>
              <a:ext uri="{FF2B5EF4-FFF2-40B4-BE49-F238E27FC236}">
                <a16:creationId xmlns:a16="http://schemas.microsoft.com/office/drawing/2014/main" id="{D1FB2478-E1F7-9A2A-C51E-A8F65C0CC228}"/>
              </a:ext>
            </a:extLst>
          </p:cNvPr>
          <p:cNvCxnSpPr>
            <a:cxnSpLocks/>
          </p:cNvCxnSpPr>
          <p:nvPr/>
        </p:nvCxnSpPr>
        <p:spPr>
          <a:xfrm flipH="1">
            <a:off x="5391150" y="4619625"/>
            <a:ext cx="2286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E619C541-D868-D9C3-AA85-10CE9DB08602}"/>
              </a:ext>
            </a:extLst>
          </p:cNvPr>
          <p:cNvSpPr txBox="1"/>
          <p:nvPr/>
        </p:nvSpPr>
        <p:spPr>
          <a:xfrm>
            <a:off x="7658100" y="4381500"/>
            <a:ext cx="7905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Q</a:t>
            </a:r>
          </a:p>
        </p:txBody>
      </p:sp>
      <p:sp>
        <p:nvSpPr>
          <p:cNvPr id="35" name="Oval 34">
            <a:extLst>
              <a:ext uri="{FF2B5EF4-FFF2-40B4-BE49-F238E27FC236}">
                <a16:creationId xmlns:a16="http://schemas.microsoft.com/office/drawing/2014/main" id="{1A1CB96E-E196-B342-90FC-5D522492850F}"/>
              </a:ext>
            </a:extLst>
          </p:cNvPr>
          <p:cNvSpPr/>
          <p:nvPr/>
        </p:nvSpPr>
        <p:spPr>
          <a:xfrm>
            <a:off x="7667625" y="4581525"/>
            <a:ext cx="45719" cy="6667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oppins Light"/>
              <a:cs typeface="+mn-cs"/>
            </a:endParaRPr>
          </a:p>
        </p:txBody>
      </p:sp>
      <p:cxnSp>
        <p:nvCxnSpPr>
          <p:cNvPr id="61" name="Straight Connector 60">
            <a:extLst>
              <a:ext uri="{FF2B5EF4-FFF2-40B4-BE49-F238E27FC236}">
                <a16:creationId xmlns:a16="http://schemas.microsoft.com/office/drawing/2014/main" id="{47899289-044F-3C1C-0FD2-73BB45A14679}"/>
              </a:ext>
            </a:extLst>
          </p:cNvPr>
          <p:cNvCxnSpPr>
            <a:cxnSpLocks/>
          </p:cNvCxnSpPr>
          <p:nvPr/>
        </p:nvCxnSpPr>
        <p:spPr>
          <a:xfrm>
            <a:off x="7677150" y="3381375"/>
            <a:ext cx="0" cy="1238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C3C2612-2205-67D5-3EE2-F9F642FE35EB}"/>
              </a:ext>
            </a:extLst>
          </p:cNvPr>
          <p:cNvSpPr txBox="1"/>
          <p:nvPr/>
        </p:nvSpPr>
        <p:spPr>
          <a:xfrm rot="5400000">
            <a:off x="4019550" y="4038601"/>
            <a:ext cx="1743075" cy="369332"/>
          </a:xfrm>
          <a:prstGeom prst="rect">
            <a:avLst/>
          </a:prstGeom>
          <a:noFill/>
        </p:spPr>
        <p:txBody>
          <a:bodyPr wrap="square" rtlCol="0">
            <a:spAutoFit/>
          </a:bodyPr>
          <a:lstStyle/>
          <a:p>
            <a:r>
              <a:rPr lang="en-US" b="1" dirty="0">
                <a:latin typeface="Cambria" panose="02040503050406030204" pitchFamily="18" charset="0"/>
                <a:ea typeface="Cambria" panose="02040503050406030204" pitchFamily="18" charset="0"/>
              </a:rPr>
              <a:t>XUẤT PHÁT</a:t>
            </a:r>
          </a:p>
        </p:txBody>
      </p:sp>
      <p:sp>
        <p:nvSpPr>
          <p:cNvPr id="3" name="TextBox 2">
            <a:extLst>
              <a:ext uri="{FF2B5EF4-FFF2-40B4-BE49-F238E27FC236}">
                <a16:creationId xmlns:a16="http://schemas.microsoft.com/office/drawing/2014/main" id="{12B953DA-4954-79F6-DA10-811290333EFE}"/>
              </a:ext>
            </a:extLst>
          </p:cNvPr>
          <p:cNvSpPr txBox="1"/>
          <p:nvPr/>
        </p:nvSpPr>
        <p:spPr>
          <a:xfrm rot="5400000">
            <a:off x="7400925" y="3933827"/>
            <a:ext cx="1743075" cy="369332"/>
          </a:xfrm>
          <a:prstGeom prst="rect">
            <a:avLst/>
          </a:prstGeom>
          <a:noFill/>
        </p:spPr>
        <p:txBody>
          <a:bodyPr wrap="square" rtlCol="0">
            <a:spAutoFit/>
          </a:bodyPr>
          <a:lstStyle/>
          <a:p>
            <a:pPr algn="ctr"/>
            <a:r>
              <a:rPr lang="en-US" b="1" dirty="0">
                <a:latin typeface="Cambria" panose="02040503050406030204" pitchFamily="18" charset="0"/>
                <a:ea typeface="Cambria" panose="02040503050406030204" pitchFamily="18" charset="0"/>
              </a:rPr>
              <a:t>ĐÍCH</a:t>
            </a:r>
          </a:p>
        </p:txBody>
      </p:sp>
    </p:spTree>
    <p:extLst>
      <p:ext uri="{BB962C8B-B14F-4D97-AF65-F5344CB8AC3E}">
        <p14:creationId xmlns:p14="http://schemas.microsoft.com/office/powerpoint/2010/main" val="430509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10" presetClass="entr" presetSubtype="0"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par>
                                <p:cTn id="50" presetID="10" presetClass="entr" presetSubtype="0"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
                                            <p:txEl>
                                              <p:pRg st="0" end="0"/>
                                            </p:txEl>
                                          </p:spTgt>
                                        </p:tgtEl>
                                        <p:attrNameLst>
                                          <p:attrName>style.visibility</p:attrName>
                                        </p:attrNameLst>
                                      </p:cBhvr>
                                      <p:to>
                                        <p:strVal val="visible"/>
                                      </p:to>
                                    </p:set>
                                    <p:animEffect transition="in" filter="wipe(down)">
                                      <p:cBhvr>
                                        <p:cTn id="68" dur="500"/>
                                        <p:tgtEl>
                                          <p:spTgt spid="2">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3">
                                            <p:txEl>
                                              <p:pRg st="0" end="0"/>
                                            </p:txEl>
                                          </p:spTgt>
                                        </p:tgtEl>
                                        <p:attrNameLst>
                                          <p:attrName>style.visibility</p:attrName>
                                        </p:attrNameLst>
                                      </p:cBhvr>
                                      <p:to>
                                        <p:strVal val="visible"/>
                                      </p:to>
                                    </p:set>
                                    <p:animEffect transition="in" filter="wipe(down)">
                                      <p:cBhvr>
                                        <p:cTn id="7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7" grpId="0" animBg="1"/>
      <p:bldP spid="18" grpId="0"/>
      <p:bldP spid="19" grpId="0" animBg="1"/>
      <p:bldP spid="20" grpId="0"/>
      <p:bldP spid="21" grpId="0" animBg="1"/>
      <p:bldP spid="22" grpId="0"/>
      <p:bldP spid="24" grpId="0"/>
      <p:bldP spid="25" grpId="0" animBg="1"/>
      <p:bldP spid="27" grpId="0"/>
      <p:bldP spid="30" grpId="0" animBg="1"/>
      <p:bldP spid="34" grpId="0"/>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3" name="TextBox 2">
            <a:extLst>
              <a:ext uri="{FF2B5EF4-FFF2-40B4-BE49-F238E27FC236}">
                <a16:creationId xmlns:a16="http://schemas.microsoft.com/office/drawing/2014/main" id="{3CC8E831-5FA2-39C7-7062-4471E8920AEA}"/>
              </a:ext>
            </a:extLst>
          </p:cNvPr>
          <p:cNvSpPr txBox="1"/>
          <p:nvPr/>
        </p:nvSpPr>
        <p:spPr>
          <a:xfrm>
            <a:off x="1552575" y="762000"/>
            <a:ext cx="9029700" cy="954107"/>
          </a:xfrm>
          <a:prstGeom prst="rect">
            <a:avLst/>
          </a:prstGeom>
          <a:noFill/>
        </p:spPr>
        <p:txBody>
          <a:bodyPr wrap="square" rtlCol="0">
            <a:spAutoFit/>
          </a:bodyPr>
          <a:lstStyle/>
          <a:p>
            <a:pPr lvl="0" algn="just"/>
            <a:r>
              <a:rPr lang="vi-VN" sz="2800" b="1" dirty="0">
                <a:solidFill>
                  <a:srgbClr val="000000"/>
                </a:solidFill>
                <a:latin typeface="Cambria" panose="02040503050406030204" pitchFamily="18" charset="0"/>
                <a:ea typeface="Cambria" panose="02040503050406030204" pitchFamily="18" charset="0"/>
              </a:rPr>
              <a:t>Còn bây giờ, chúng mình hãy di chuyển ra sân thể dục của trường và chuyển ý tưởng từ giấy ra mặt sân nhé.</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5" name="Picture 4">
            <a:extLst>
              <a:ext uri="{FF2B5EF4-FFF2-40B4-BE49-F238E27FC236}">
                <a16:creationId xmlns:a16="http://schemas.microsoft.com/office/drawing/2014/main" id="{28B24578-81A2-9405-55B2-C1FB25B9AB37}"/>
              </a:ext>
            </a:extLst>
          </p:cNvPr>
          <p:cNvPicPr>
            <a:picLocks noChangeAspect="1"/>
          </p:cNvPicPr>
          <p:nvPr/>
        </p:nvPicPr>
        <p:blipFill>
          <a:blip r:embed="rId2"/>
          <a:stretch>
            <a:fillRect/>
          </a:stretch>
        </p:blipFill>
        <p:spPr>
          <a:xfrm>
            <a:off x="3028950" y="2062162"/>
            <a:ext cx="6019800" cy="3686175"/>
          </a:xfrm>
          <a:prstGeom prst="rect">
            <a:avLst/>
          </a:prstGeom>
        </p:spPr>
      </p:pic>
    </p:spTree>
    <p:extLst>
      <p:ext uri="{BB962C8B-B14F-4D97-AF65-F5344CB8AC3E}">
        <p14:creationId xmlns:p14="http://schemas.microsoft.com/office/powerpoint/2010/main" val="191168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Arial"/>
              <a:ea typeface="+mn-ea"/>
              <a:cs typeface="+mn-cs"/>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0"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1. </a:t>
            </a: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Nêu đặc điểm của hai đường thẳng song song </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2170443" y="2504772"/>
            <a:ext cx="8154657" cy="1657653"/>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lvl="0" algn="ctr" defTabSz="1219170">
              <a:buClr>
                <a:srgbClr val="B872AE"/>
              </a:buClr>
            </a:pPr>
            <a:r>
              <a:rPr lang="vi-VN" sz="4667" b="1" kern="0" dirty="0">
                <a:solidFill>
                  <a:srgbClr val="36A289">
                    <a:lumMod val="50000"/>
                  </a:srgbClr>
                </a:solidFill>
                <a:latin typeface="Cambria" panose="02040503050406030204" pitchFamily="18" charset="0"/>
                <a:ea typeface="Cambria" panose="02040503050406030204" pitchFamily="18" charset="0"/>
              </a:rPr>
              <a:t>Hai đường thẳng song song không bao giờ cắt nhau </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2. </a:t>
            </a:r>
            <a:r>
              <a:rPr kumimoji="0" lang="vi-VN"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kumimoji="0" lang="en-US" altLang="en-US" sz="4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just" defTabSz="1219170" rtl="0" eaLnBrk="1" fontAlgn="auto" latinLnBrk="0" hangingPunct="1">
              <a:lnSpc>
                <a:spcPct val="100000"/>
              </a:lnSpc>
              <a:spcBef>
                <a:spcPct val="0"/>
              </a:spcBef>
              <a:spcAft>
                <a:spcPts val="0"/>
              </a:spcAft>
              <a:buClr>
                <a:srgbClr val="000000"/>
              </a:buClr>
              <a:buSzTx/>
              <a:buFont typeface="Arial" panose="020B0604020202020204" pitchFamily="34" charset="0"/>
              <a:buNone/>
              <a:tabLst/>
              <a:defRPr/>
            </a:pPr>
            <a:r>
              <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3. </a:t>
            </a:r>
            <a:r>
              <a:rPr kumimoji="0" lang="en-US" altLang="en-US" sz="4000" b="1" i="0" u="none" strike="noStrike" kern="0" cap="none" spc="0" normalizeH="0" baseline="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Cặp</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đường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thẳng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nào</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song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song</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với</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 </a:t>
            </a:r>
            <a:r>
              <a:rPr kumimoji="0" lang="en-US" altLang="en-US" sz="4000" b="1" i="0" u="none" strike="noStrike" kern="0" cap="none" spc="0" normalizeH="0" noProof="0" dirty="0" err="1">
                <a:ln>
                  <a:noFill/>
                </a:ln>
                <a:solidFill>
                  <a:srgbClr val="FFFFFF"/>
                </a:solidFill>
                <a:effectLst/>
                <a:uLnTx/>
                <a:uFillTx/>
                <a:latin typeface="Cambria" panose="02040503050406030204" pitchFamily="18" charset="0"/>
                <a:ea typeface="Cambria" panose="02040503050406030204" pitchFamily="18" charset="0"/>
                <a:cs typeface="Arial"/>
                <a:sym typeface="Arial"/>
              </a:rPr>
              <a:t>nhau</a:t>
            </a:r>
            <a:r>
              <a:rPr kumimoji="0" lang="en-US" altLang="en-US" sz="4000" b="1" i="0" u="none" strike="noStrike" kern="0" cap="none" spc="0" normalizeH="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rPr>
              <a:t>?</a:t>
            </a:r>
            <a:endParaRPr kumimoji="0" lang="en-US" altLang="en-US" sz="40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rPr>
              <a:t>A. AE </a:t>
            </a:r>
            <a:r>
              <a:rPr kumimoji="0" lang="en-US" sz="4667" b="1" i="0" u="none" strike="noStrike" kern="0" cap="none" spc="0" normalizeH="0" baseline="0" noProof="0" dirty="0" err="1">
                <a:ln>
                  <a:noFill/>
                </a:ln>
                <a:solidFill>
                  <a:srgbClr val="B872AE"/>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B872AE"/>
                </a:solidFill>
                <a:effectLst/>
                <a:uLnTx/>
                <a:uFillTx/>
                <a:latin typeface="Cambria" panose="02040503050406030204" pitchFamily="18" charset="0"/>
                <a:ea typeface="Cambria" panose="02040503050406030204" pitchFamily="18" charset="0"/>
                <a:sym typeface="Fredoka One"/>
              </a:rPr>
              <a:t> AB</a:t>
            </a:r>
            <a:endParaRPr kumimoji="0" lang="en-US" sz="4667" b="1" i="0" u="none" strike="noStrike" kern="0" cap="none" spc="0" normalizeH="0" baseline="0" noProof="0" dirty="0">
              <a:ln>
                <a:noFill/>
              </a:ln>
              <a:solidFill>
                <a:srgbClr val="B872AE"/>
              </a:solidFill>
              <a:effectLst/>
              <a:uLnTx/>
              <a:uFillTx/>
              <a:latin typeface="Cambria" panose="02040503050406030204" pitchFamily="18" charset="0"/>
              <a:ea typeface="Cambria" panose="02040503050406030204" pitchFamily="18" charset="0"/>
              <a:sym typeface="Fredoka One"/>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C. AE </a:t>
            </a:r>
            <a:r>
              <a:rPr kumimoji="0" lang="en-US" sz="4667" b="1" i="0" u="none" strike="noStrike" kern="0" cap="none" spc="0" normalizeH="0" baseline="0" noProof="0" dirty="0" err="1">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EE4524">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B. BC </a:t>
            </a:r>
            <a:r>
              <a:rPr kumimoji="0" lang="en-US" sz="4667" b="1" i="0" u="none" strike="noStrike" kern="0" cap="none" spc="0" normalizeH="0" baseline="0" noProof="0" dirty="0" err="1">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rPr>
              <a:t> CD</a:t>
            </a:r>
            <a:endParaRPr kumimoji="0" lang="en-US" sz="4667" b="1" i="0" u="none" strike="noStrike" kern="0" cap="none" spc="0" normalizeH="0" baseline="0" noProof="0" dirty="0">
              <a:ln>
                <a:noFill/>
              </a:ln>
              <a:solidFill>
                <a:srgbClr val="36A289">
                  <a:lumMod val="50000"/>
                </a:srgbClr>
              </a:solidFill>
              <a:effectLst/>
              <a:uLnTx/>
              <a:uFillTx/>
              <a:latin typeface="Cambria" panose="02040503050406030204" pitchFamily="18" charset="0"/>
              <a:ea typeface="Cambria" panose="02040503050406030204" pitchFamily="18" charset="0"/>
              <a:sym typeface="Fredoka One"/>
            </a:endParaRP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marL="0" marR="0" lvl="0" indent="0" algn="ctr" defTabSz="1219170" rtl="0" eaLnBrk="1" fontAlgn="auto" latinLnBrk="0" hangingPunct="1">
              <a:lnSpc>
                <a:spcPct val="100000"/>
              </a:lnSpc>
              <a:spcBef>
                <a:spcPts val="0"/>
              </a:spcBef>
              <a:spcAft>
                <a:spcPts val="0"/>
              </a:spcAft>
              <a:buClr>
                <a:srgbClr val="B872AE"/>
              </a:buClr>
              <a:buSzPts val="3500"/>
              <a:buFont typeface="Fredoka One"/>
              <a:buNone/>
              <a:tabLst/>
              <a:defRPr/>
            </a:pPr>
            <a:r>
              <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D. CD </a:t>
            </a:r>
            <a:r>
              <a:rPr kumimoji="0" lang="en-US" sz="4667" b="1" i="0" u="none" strike="noStrike" kern="0" cap="none" spc="0" normalizeH="0" baseline="0" noProof="0" dirty="0" err="1">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và</a:t>
            </a:r>
            <a:r>
              <a:rPr kumimoji="0" lang="en-US" sz="4667" b="1" i="0" u="none" strike="noStrike" kern="0" cap="none" spc="0" normalizeH="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rPr>
              <a:t> DE</a:t>
            </a:r>
            <a:endParaRPr kumimoji="0" lang="en-US" sz="4667" b="1" i="0" u="none" strike="noStrike" kern="0" cap="none" spc="0" normalizeH="0" baseline="0" noProof="0" dirty="0">
              <a:ln>
                <a:noFill/>
              </a:ln>
              <a:solidFill>
                <a:srgbClr val="FFC715">
                  <a:lumMod val="75000"/>
                </a:srgbClr>
              </a:solidFill>
              <a:effectLst/>
              <a:uLnTx/>
              <a:uFillTx/>
              <a:latin typeface="Cambria" panose="02040503050406030204" pitchFamily="18" charset="0"/>
              <a:ea typeface="Cambria" panose="02040503050406030204" pitchFamily="18" charset="0"/>
              <a:sym typeface="Fredoka One"/>
            </a:endParaRP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82F4E"/>
              </a:solidFill>
              <a:effectLst/>
              <a:uLnTx/>
              <a:uFillTx/>
              <a:latin typeface="Cambria" panose="02040503050406030204" pitchFamily="18" charset="0"/>
              <a:ea typeface="Cambria" panose="02040503050406030204" pitchFamily="18" charset="0"/>
              <a:cs typeface="+mn-cs"/>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66825" y="1812476"/>
            <a:ext cx="9791699" cy="3166824"/>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lvl="0" algn="just">
              <a:defRPr/>
            </a:pPr>
            <a:r>
              <a:rPr lang="vi-VN" sz="3600" b="1" dirty="0">
                <a:solidFill>
                  <a:srgbClr val="002060"/>
                </a:solidFill>
                <a:latin typeface="Cambria" panose="02040503050406030204" pitchFamily="18" charset="0"/>
                <a:ea typeface="Cambria" panose="02040503050406030204" pitchFamily="18" charset="0"/>
              </a:rPr>
              <a:t>Trong buổi học về hai đường thẳng song song, Việt có ý tưởng vẽ đường thi chạy trên sân thể dục của trường và cả lớp đều cảm thấy hứng thú với thử thách “cỡ lớn" này. Hãy cùng chinh phục thử thách này nhé!</a:t>
            </a:r>
          </a:p>
        </p:txBody>
      </p:sp>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AB4F2B6-FE93-0F79-8002-0B5CC7CC4C6A}"/>
              </a:ext>
            </a:extLst>
          </p:cNvPr>
          <p:cNvSpPr/>
          <p:nvPr/>
        </p:nvSpPr>
        <p:spPr>
          <a:xfrm>
            <a:off x="876299" y="676274"/>
            <a:ext cx="695325" cy="581025"/>
          </a:xfrm>
          <a:prstGeom prst="ellipse">
            <a:avLst/>
          </a:prstGeom>
          <a:solidFill>
            <a:srgbClr val="00B050"/>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600" b="1" dirty="0">
                <a:solidFill>
                  <a:schemeClr val="bg1"/>
                </a:solidFill>
                <a:latin typeface="Cambria" panose="02040503050406030204" pitchFamily="18" charset="0"/>
                <a:ea typeface="Cambria" panose="02040503050406030204" pitchFamily="18" charset="0"/>
              </a:rPr>
              <a:t>1</a:t>
            </a:r>
          </a:p>
        </p:txBody>
      </p:sp>
      <p:sp>
        <p:nvSpPr>
          <p:cNvPr id="3" name="TextBox 2">
            <a:extLst>
              <a:ext uri="{FF2B5EF4-FFF2-40B4-BE49-F238E27FC236}">
                <a16:creationId xmlns:a16="http://schemas.microsoft.com/office/drawing/2014/main" id="{3CC8E831-5FA2-39C7-7062-4471E8920AEA}"/>
              </a:ext>
            </a:extLst>
          </p:cNvPr>
          <p:cNvSpPr txBox="1"/>
          <p:nvPr/>
        </p:nvSpPr>
        <p:spPr>
          <a:xfrm>
            <a:off x="2390775" y="762000"/>
            <a:ext cx="7505700" cy="1384995"/>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Trước tiên, Việt cùng các bạn nhắc lại cách sử dụng ê ke và thước thẳng để vẽ hai đường thẳng song song với nhau.</a:t>
            </a:r>
            <a:endParaRPr lang="en-US" sz="2800" b="1" dirty="0">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DCC9E2AD-5EAE-2EC4-6EED-FC4C3F012A25}"/>
              </a:ext>
            </a:extLst>
          </p:cNvPr>
          <p:cNvSpPr txBox="1"/>
          <p:nvPr/>
        </p:nvSpPr>
        <p:spPr>
          <a:xfrm>
            <a:off x="1457325" y="2276475"/>
            <a:ext cx="10144125" cy="523220"/>
          </a:xfrm>
          <a:prstGeom prst="rect">
            <a:avLst/>
          </a:prstGeom>
          <a:noFill/>
        </p:spPr>
        <p:txBody>
          <a:bodyPr wrap="square" rtlCol="0">
            <a:spAutoFit/>
          </a:bodyPr>
          <a:lstStyle/>
          <a:p>
            <a:r>
              <a:rPr lang="vi-VN" sz="2800" b="1" i="0" dirty="0">
                <a:solidFill>
                  <a:srgbClr val="FF0000"/>
                </a:solidFill>
                <a:effectLst/>
                <a:latin typeface="Cambria" panose="02040503050406030204" pitchFamily="18" charset="0"/>
                <a:ea typeface="Cambria" panose="02040503050406030204" pitchFamily="18" charset="0"/>
              </a:rPr>
              <a:t>Vẽ đường thẳng CD qua H và song song với đường thẳng AB.</a:t>
            </a:r>
            <a:endParaRPr lang="en-US" sz="2800" b="1" dirty="0">
              <a:solidFill>
                <a:srgbClr val="FF0000"/>
              </a:solidFill>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3FEF7848-5D25-9C84-D68B-7C2338A95CA0}"/>
              </a:ext>
            </a:extLst>
          </p:cNvPr>
          <p:cNvSpPr txBox="1"/>
          <p:nvPr/>
        </p:nvSpPr>
        <p:spPr>
          <a:xfrm>
            <a:off x="1257300" y="2962275"/>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8" name="Rectangle 7">
            <a:extLst>
              <a:ext uri="{FF2B5EF4-FFF2-40B4-BE49-F238E27FC236}">
                <a16:creationId xmlns:a16="http://schemas.microsoft.com/office/drawing/2014/main" id="{6775E8DF-B4E8-B401-BC53-FC7FD9CE06DF}"/>
              </a:ext>
            </a:extLst>
          </p:cNvPr>
          <p:cNvSpPr/>
          <p:nvPr/>
        </p:nvSpPr>
        <p:spPr>
          <a:xfrm>
            <a:off x="1676400" y="3114675"/>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9" name="Straight Connector 8">
            <a:extLst>
              <a:ext uri="{FF2B5EF4-FFF2-40B4-BE49-F238E27FC236}">
                <a16:creationId xmlns:a16="http://schemas.microsoft.com/office/drawing/2014/main" id="{6FB7C752-3C9A-BDF1-85C0-B62E01F5F40F}"/>
              </a:ext>
            </a:extLst>
          </p:cNvPr>
          <p:cNvCxnSpPr>
            <a:cxnSpLocks/>
          </p:cNvCxnSpPr>
          <p:nvPr/>
        </p:nvCxnSpPr>
        <p:spPr>
          <a:xfrm>
            <a:off x="2704213" y="3267075"/>
            <a:ext cx="0" cy="1990282"/>
          </a:xfrm>
          <a:prstGeom prst="line">
            <a:avLst/>
          </a:prstGeom>
          <a:ln w="57150"/>
        </p:spPr>
        <p:style>
          <a:lnRef idx="1">
            <a:schemeClr val="dk1"/>
          </a:lnRef>
          <a:fillRef idx="0">
            <a:schemeClr val="dk1"/>
          </a:fillRef>
          <a:effectRef idx="0">
            <a:schemeClr val="dk1"/>
          </a:effectRef>
          <a:fontRef idx="minor">
            <a:schemeClr val="tx1"/>
          </a:fontRef>
        </p:style>
      </p:cxnSp>
      <p:sp>
        <p:nvSpPr>
          <p:cNvPr id="10" name="TextBox 9">
            <a:extLst>
              <a:ext uri="{FF2B5EF4-FFF2-40B4-BE49-F238E27FC236}">
                <a16:creationId xmlns:a16="http://schemas.microsoft.com/office/drawing/2014/main" id="{538B42AE-57D2-9050-B828-5717F71F7346}"/>
              </a:ext>
            </a:extLst>
          </p:cNvPr>
          <p:cNvSpPr txBox="1"/>
          <p:nvPr/>
        </p:nvSpPr>
        <p:spPr>
          <a:xfrm>
            <a:off x="2304829" y="32241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11" name="TextBox 10">
            <a:extLst>
              <a:ext uri="{FF2B5EF4-FFF2-40B4-BE49-F238E27FC236}">
                <a16:creationId xmlns:a16="http://schemas.microsoft.com/office/drawing/2014/main" id="{7E9A728E-C769-0195-3911-033439C2A1BA}"/>
              </a:ext>
            </a:extLst>
          </p:cNvPr>
          <p:cNvSpPr txBox="1"/>
          <p:nvPr/>
        </p:nvSpPr>
        <p:spPr>
          <a:xfrm>
            <a:off x="2339607" y="4766488"/>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2" name="Oval 11">
            <a:extLst>
              <a:ext uri="{FF2B5EF4-FFF2-40B4-BE49-F238E27FC236}">
                <a16:creationId xmlns:a16="http://schemas.microsoft.com/office/drawing/2014/main" id="{2AE9D01B-C1E5-639B-D2EC-29BB577E6FB1}"/>
              </a:ext>
            </a:extLst>
          </p:cNvPr>
          <p:cNvSpPr/>
          <p:nvPr/>
        </p:nvSpPr>
        <p:spPr>
          <a:xfrm>
            <a:off x="2667000"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Oval 13">
            <a:extLst>
              <a:ext uri="{FF2B5EF4-FFF2-40B4-BE49-F238E27FC236}">
                <a16:creationId xmlns:a16="http://schemas.microsoft.com/office/drawing/2014/main" id="{47506CD0-83AB-2C64-6F69-A1BC0D13E155}"/>
              </a:ext>
            </a:extLst>
          </p:cNvPr>
          <p:cNvSpPr/>
          <p:nvPr/>
        </p:nvSpPr>
        <p:spPr>
          <a:xfrm>
            <a:off x="2667000" y="50101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5" name="TextBox 14">
            <a:extLst>
              <a:ext uri="{FF2B5EF4-FFF2-40B4-BE49-F238E27FC236}">
                <a16:creationId xmlns:a16="http://schemas.microsoft.com/office/drawing/2014/main" id="{2808ABF2-E27C-65F4-1D49-332DFEA357B8}"/>
              </a:ext>
            </a:extLst>
          </p:cNvPr>
          <p:cNvSpPr txBox="1"/>
          <p:nvPr/>
        </p:nvSpPr>
        <p:spPr>
          <a:xfrm>
            <a:off x="3733579" y="364320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16" name="Oval 15">
            <a:extLst>
              <a:ext uri="{FF2B5EF4-FFF2-40B4-BE49-F238E27FC236}">
                <a16:creationId xmlns:a16="http://schemas.microsoft.com/office/drawing/2014/main" id="{017B60C4-C969-0130-466B-1F378CB1A202}"/>
              </a:ext>
            </a:extLst>
          </p:cNvPr>
          <p:cNvSpPr/>
          <p:nvPr/>
        </p:nvSpPr>
        <p:spPr>
          <a:xfrm>
            <a:off x="3771900" y="41433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7" name="TextBox 16">
            <a:extLst>
              <a:ext uri="{FF2B5EF4-FFF2-40B4-BE49-F238E27FC236}">
                <a16:creationId xmlns:a16="http://schemas.microsoft.com/office/drawing/2014/main" id="{29393CD5-1DEA-0EAA-61E5-9E65EB95D13E}"/>
              </a:ext>
            </a:extLst>
          </p:cNvPr>
          <p:cNvSpPr txBox="1"/>
          <p:nvPr/>
        </p:nvSpPr>
        <p:spPr>
          <a:xfrm>
            <a:off x="6305550" y="3009900"/>
            <a:ext cx="638175"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18" name="Rectangle 17">
            <a:extLst>
              <a:ext uri="{FF2B5EF4-FFF2-40B4-BE49-F238E27FC236}">
                <a16:creationId xmlns:a16="http://schemas.microsoft.com/office/drawing/2014/main" id="{C25BD375-40E2-2F0B-B62E-9F0E692354DD}"/>
              </a:ext>
            </a:extLst>
          </p:cNvPr>
          <p:cNvSpPr/>
          <p:nvPr/>
        </p:nvSpPr>
        <p:spPr>
          <a:xfrm>
            <a:off x="6724650" y="3162300"/>
            <a:ext cx="2924175" cy="2362200"/>
          </a:xfrm>
          <a:prstGeom prst="rect">
            <a:avLst/>
          </a:prstGeom>
          <a:solidFill>
            <a:schemeClr val="accent4">
              <a:lumMod val="20000"/>
              <a:lumOff val="80000"/>
            </a:schemeClr>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9" name="Straight Connector 18">
            <a:extLst>
              <a:ext uri="{FF2B5EF4-FFF2-40B4-BE49-F238E27FC236}">
                <a16:creationId xmlns:a16="http://schemas.microsoft.com/office/drawing/2014/main" id="{20ABD6B0-5CCC-EC86-5EE8-F9BE1AD681E4}"/>
              </a:ext>
            </a:extLst>
          </p:cNvPr>
          <p:cNvCxnSpPr>
            <a:cxnSpLocks/>
          </p:cNvCxnSpPr>
          <p:nvPr/>
        </p:nvCxnSpPr>
        <p:spPr>
          <a:xfrm flipH="1">
            <a:off x="7752463" y="3514725"/>
            <a:ext cx="1382012" cy="1790257"/>
          </a:xfrm>
          <a:prstGeom prst="line">
            <a:avLst/>
          </a:prstGeom>
          <a:ln w="5715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D16D3F13-D4F2-E687-04D4-E8CD5ED1F101}"/>
              </a:ext>
            </a:extLst>
          </p:cNvPr>
          <p:cNvSpPr txBox="1"/>
          <p:nvPr/>
        </p:nvSpPr>
        <p:spPr>
          <a:xfrm>
            <a:off x="8619904" y="32812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B</a:t>
            </a:r>
          </a:p>
        </p:txBody>
      </p:sp>
      <p:sp>
        <p:nvSpPr>
          <p:cNvPr id="21" name="TextBox 20">
            <a:extLst>
              <a:ext uri="{FF2B5EF4-FFF2-40B4-BE49-F238E27FC236}">
                <a16:creationId xmlns:a16="http://schemas.microsoft.com/office/drawing/2014/main" id="{25740197-D90E-4C9B-16D3-EC7AB6ACDD1C}"/>
              </a:ext>
            </a:extLst>
          </p:cNvPr>
          <p:cNvSpPr txBox="1"/>
          <p:nvPr/>
        </p:nvSpPr>
        <p:spPr>
          <a:xfrm>
            <a:off x="7445007" y="4814113"/>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A</a:t>
            </a:r>
          </a:p>
        </p:txBody>
      </p:sp>
      <p:sp>
        <p:nvSpPr>
          <p:cNvPr id="22" name="Oval 21">
            <a:extLst>
              <a:ext uri="{FF2B5EF4-FFF2-40B4-BE49-F238E27FC236}">
                <a16:creationId xmlns:a16="http://schemas.microsoft.com/office/drawing/2014/main" id="{DE8F01A6-A614-4717-9248-7898AEC473CD}"/>
              </a:ext>
            </a:extLst>
          </p:cNvPr>
          <p:cNvSpPr/>
          <p:nvPr/>
        </p:nvSpPr>
        <p:spPr>
          <a:xfrm>
            <a:off x="8934450" y="36671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3" name="Oval 22">
            <a:extLst>
              <a:ext uri="{FF2B5EF4-FFF2-40B4-BE49-F238E27FC236}">
                <a16:creationId xmlns:a16="http://schemas.microsoft.com/office/drawing/2014/main" id="{FBD73FD8-18E4-9091-A98B-772DA9F14865}"/>
              </a:ext>
            </a:extLst>
          </p:cNvPr>
          <p:cNvSpPr/>
          <p:nvPr/>
        </p:nvSpPr>
        <p:spPr>
          <a:xfrm>
            <a:off x="7858125" y="50768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24" name="TextBox 23">
            <a:extLst>
              <a:ext uri="{FF2B5EF4-FFF2-40B4-BE49-F238E27FC236}">
                <a16:creationId xmlns:a16="http://schemas.microsoft.com/office/drawing/2014/main" id="{604F66FE-0063-5830-F3F7-9EA561FE0982}"/>
              </a:ext>
            </a:extLst>
          </p:cNvPr>
          <p:cNvSpPr txBox="1"/>
          <p:nvPr/>
        </p:nvSpPr>
        <p:spPr>
          <a:xfrm>
            <a:off x="7334029" y="3271727"/>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H</a:t>
            </a:r>
          </a:p>
        </p:txBody>
      </p:sp>
      <p:sp>
        <p:nvSpPr>
          <p:cNvPr id="25" name="Oval 24">
            <a:extLst>
              <a:ext uri="{FF2B5EF4-FFF2-40B4-BE49-F238E27FC236}">
                <a16:creationId xmlns:a16="http://schemas.microsoft.com/office/drawing/2014/main" id="{B4E521B9-3F6A-595D-D213-17D32824E459}"/>
              </a:ext>
            </a:extLst>
          </p:cNvPr>
          <p:cNvSpPr/>
          <p:nvPr/>
        </p:nvSpPr>
        <p:spPr>
          <a:xfrm>
            <a:off x="7543800" y="375285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27" name="Straight Connector 26">
            <a:extLst>
              <a:ext uri="{FF2B5EF4-FFF2-40B4-BE49-F238E27FC236}">
                <a16:creationId xmlns:a16="http://schemas.microsoft.com/office/drawing/2014/main" id="{C8339CD8-0474-109F-1AD0-85FAE239767B}"/>
              </a:ext>
            </a:extLst>
          </p:cNvPr>
          <p:cNvCxnSpPr>
            <a:cxnSpLocks/>
          </p:cNvCxnSpPr>
          <p:nvPr/>
        </p:nvCxnSpPr>
        <p:spPr>
          <a:xfrm>
            <a:off x="1838325" y="4190557"/>
            <a:ext cx="2266950" cy="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68EC6987-0F9C-DE40-CAD9-F79BDBE0D375}"/>
              </a:ext>
            </a:extLst>
          </p:cNvPr>
          <p:cNvCxnSpPr>
            <a:cxnSpLocks/>
          </p:cNvCxnSpPr>
          <p:nvPr/>
        </p:nvCxnSpPr>
        <p:spPr>
          <a:xfrm flipV="1">
            <a:off x="3810000" y="3248025"/>
            <a:ext cx="0" cy="2009332"/>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2AEDDA02-E7F2-36F4-33F7-424F86AB6828}"/>
              </a:ext>
            </a:extLst>
          </p:cNvPr>
          <p:cNvSpPr txBox="1"/>
          <p:nvPr/>
        </p:nvSpPr>
        <p:spPr>
          <a:xfrm>
            <a:off x="3838354" y="3205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34" name="Oval 33">
            <a:extLst>
              <a:ext uri="{FF2B5EF4-FFF2-40B4-BE49-F238E27FC236}">
                <a16:creationId xmlns:a16="http://schemas.microsoft.com/office/drawing/2014/main" id="{54A7756C-30EC-2AAC-7A7C-765495CEE865}"/>
              </a:ext>
            </a:extLst>
          </p:cNvPr>
          <p:cNvSpPr/>
          <p:nvPr/>
        </p:nvSpPr>
        <p:spPr>
          <a:xfrm>
            <a:off x="3781425" y="35052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35" name="TextBox 34">
            <a:extLst>
              <a:ext uri="{FF2B5EF4-FFF2-40B4-BE49-F238E27FC236}">
                <a16:creationId xmlns:a16="http://schemas.microsoft.com/office/drawing/2014/main" id="{0857C309-63C0-0D83-C483-774B79EA14CB}"/>
              </a:ext>
            </a:extLst>
          </p:cNvPr>
          <p:cNvSpPr txBox="1"/>
          <p:nvPr/>
        </p:nvSpPr>
        <p:spPr>
          <a:xfrm>
            <a:off x="3819304" y="47290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36" name="Oval 35">
            <a:extLst>
              <a:ext uri="{FF2B5EF4-FFF2-40B4-BE49-F238E27FC236}">
                <a16:creationId xmlns:a16="http://schemas.microsoft.com/office/drawing/2014/main" id="{6ED40CB4-263A-2046-7EB4-3ACAB7FA52AD}"/>
              </a:ext>
            </a:extLst>
          </p:cNvPr>
          <p:cNvSpPr/>
          <p:nvPr/>
        </p:nvSpPr>
        <p:spPr>
          <a:xfrm>
            <a:off x="3771900" y="500062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37" name="Straight Connector 36">
            <a:extLst>
              <a:ext uri="{FF2B5EF4-FFF2-40B4-BE49-F238E27FC236}">
                <a16:creationId xmlns:a16="http://schemas.microsoft.com/office/drawing/2014/main" id="{1C5FEEDA-C516-6DEF-8AEE-346BED6042BD}"/>
              </a:ext>
            </a:extLst>
          </p:cNvPr>
          <p:cNvCxnSpPr>
            <a:cxnSpLocks/>
          </p:cNvCxnSpPr>
          <p:nvPr/>
        </p:nvCxnSpPr>
        <p:spPr>
          <a:xfrm flipH="1" flipV="1">
            <a:off x="7410450" y="3667125"/>
            <a:ext cx="2190750" cy="1743075"/>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04BAFB7-FAF1-A44B-045E-106E1BA3CAF2}"/>
              </a:ext>
            </a:extLst>
          </p:cNvPr>
          <p:cNvCxnSpPr>
            <a:cxnSpLocks/>
          </p:cNvCxnSpPr>
          <p:nvPr/>
        </p:nvCxnSpPr>
        <p:spPr>
          <a:xfrm flipV="1">
            <a:off x="6962775" y="2952750"/>
            <a:ext cx="1276350" cy="1638300"/>
          </a:xfrm>
          <a:prstGeom prst="line">
            <a:avLst/>
          </a:prstGeom>
          <a:ln w="57150">
            <a:solidFill>
              <a:srgbClr val="FF0000"/>
            </a:solidFill>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56EBE793-B505-B7C1-A49B-C6ED51CC90D4}"/>
              </a:ext>
            </a:extLst>
          </p:cNvPr>
          <p:cNvSpPr txBox="1"/>
          <p:nvPr/>
        </p:nvSpPr>
        <p:spPr>
          <a:xfrm>
            <a:off x="6772054" y="38527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C</a:t>
            </a:r>
          </a:p>
        </p:txBody>
      </p:sp>
      <p:sp>
        <p:nvSpPr>
          <p:cNvPr id="48" name="Oval 47">
            <a:extLst>
              <a:ext uri="{FF2B5EF4-FFF2-40B4-BE49-F238E27FC236}">
                <a16:creationId xmlns:a16="http://schemas.microsoft.com/office/drawing/2014/main" id="{8BFA2722-07EA-7225-70C9-2FB087C5F979}"/>
              </a:ext>
            </a:extLst>
          </p:cNvPr>
          <p:cNvSpPr/>
          <p:nvPr/>
        </p:nvSpPr>
        <p:spPr>
          <a:xfrm>
            <a:off x="7124700" y="4295775"/>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49" name="TextBox 48">
            <a:extLst>
              <a:ext uri="{FF2B5EF4-FFF2-40B4-BE49-F238E27FC236}">
                <a16:creationId xmlns:a16="http://schemas.microsoft.com/office/drawing/2014/main" id="{F096687A-C043-3578-4D88-5547D35D65D7}"/>
              </a:ext>
            </a:extLst>
          </p:cNvPr>
          <p:cNvSpPr txBox="1"/>
          <p:nvPr/>
        </p:nvSpPr>
        <p:spPr>
          <a:xfrm>
            <a:off x="7734079" y="2671652"/>
            <a:ext cx="1616149"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D</a:t>
            </a:r>
          </a:p>
        </p:txBody>
      </p:sp>
      <p:sp>
        <p:nvSpPr>
          <p:cNvPr id="50" name="Oval 49">
            <a:extLst>
              <a:ext uri="{FF2B5EF4-FFF2-40B4-BE49-F238E27FC236}">
                <a16:creationId xmlns:a16="http://schemas.microsoft.com/office/drawing/2014/main" id="{5C5DE929-7D24-242F-9F99-96051B8E3152}"/>
              </a:ext>
            </a:extLst>
          </p:cNvPr>
          <p:cNvSpPr/>
          <p:nvPr/>
        </p:nvSpPr>
        <p:spPr>
          <a:xfrm>
            <a:off x="8077200" y="3086100"/>
            <a:ext cx="85725" cy="95250"/>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Tree>
    <p:extLst>
      <p:ext uri="{BB962C8B-B14F-4D97-AF65-F5344CB8AC3E}">
        <p14:creationId xmlns:p14="http://schemas.microsoft.com/office/powerpoint/2010/main" val="262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par>
                                <p:cTn id="51" presetID="10" presetClass="entr" presetSubtype="0" fill="hold"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Effect transition="in" filter="fade">
                                      <p:cBhvr>
                                        <p:cTn id="65" dur="500"/>
                                        <p:tgtEl>
                                          <p:spTgt spid="2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500"/>
                                        <p:tgtEl>
                                          <p:spTgt spid="2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fade">
                                      <p:cBhvr>
                                        <p:cTn id="79" dur="500"/>
                                        <p:tgtEl>
                                          <p:spTgt spid="4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500"/>
                                        <p:tgtEl>
                                          <p:spTgt spid="50"/>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down)">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down)">
                                      <p:cBhvr>
                                        <p:cTn id="95" dur="500"/>
                                        <p:tgtEl>
                                          <p:spTgt spid="3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fade">
                                      <p:cBhvr>
                                        <p:cTn id="103" dur="500"/>
                                        <p:tgtEl>
                                          <p:spTgt spid="33"/>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fade">
                                      <p:cBhvr>
                                        <p:cTn id="109" dur="500"/>
                                        <p:tgtEl>
                                          <p:spTgt spid="3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42"/>
                                        </p:tgtEl>
                                        <p:attrNameLst>
                                          <p:attrName>style.visibility</p:attrName>
                                        </p:attrNameLst>
                                      </p:cBhvr>
                                      <p:to>
                                        <p:strVal val="visible"/>
                                      </p:to>
                                    </p:set>
                                    <p:animEffect transition="in" filter="wipe(down)">
                                      <p:cBhvr>
                                        <p:cTn id="1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P spid="7" grpId="0"/>
      <p:bldP spid="8" grpId="0" animBg="1"/>
      <p:bldP spid="10" grpId="0"/>
      <p:bldP spid="11" grpId="0"/>
      <p:bldP spid="12" grpId="0" animBg="1"/>
      <p:bldP spid="14" grpId="0" animBg="1"/>
      <p:bldP spid="15" grpId="0"/>
      <p:bldP spid="16" grpId="0" animBg="1"/>
      <p:bldP spid="17" grpId="0"/>
      <p:bldP spid="18" grpId="0" animBg="1"/>
      <p:bldP spid="20" grpId="0"/>
      <p:bldP spid="21" grpId="0"/>
      <p:bldP spid="22" grpId="0" animBg="1"/>
      <p:bldP spid="23" grpId="0" animBg="1"/>
      <p:bldP spid="24" grpId="0"/>
      <p:bldP spid="25" grpId="0" animBg="1"/>
      <p:bldP spid="33" grpId="0"/>
      <p:bldP spid="34" grpId="0" animBg="1"/>
      <p:bldP spid="35" grpId="0"/>
      <p:bldP spid="36" grpId="0" animBg="1"/>
      <p:bldP spid="47" grpId="0"/>
      <p:bldP spid="48" grpId="0" animBg="1"/>
      <p:bldP spid="49" grpId="0"/>
      <p:bldP spid="50" grpId="0" animBg="1"/>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515</Words>
  <Application>Microsoft Office PowerPoint</Application>
  <PresentationFormat>Widescreen</PresentationFormat>
  <Paragraphs>74</Paragraphs>
  <Slides>15</Slides>
  <Notes>2</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15</vt:i4>
      </vt:variant>
    </vt:vector>
  </HeadingPairs>
  <TitlesOfParts>
    <vt:vector size="31" baseType="lpstr">
      <vt:lpstr>#9Slide05 Bodega Script</vt:lpstr>
      <vt:lpstr>#9Slide07 HoneyCream</vt:lpstr>
      <vt:lpstr>Arial</vt:lpstr>
      <vt:lpstr>Arial Unicode MS</vt:lpstr>
      <vt:lpstr>Calibri</vt:lpstr>
      <vt:lpstr>Cambria</vt:lpstr>
      <vt:lpstr>Comfortaa</vt:lpstr>
      <vt:lpstr>Fredoka One</vt:lpstr>
      <vt:lpstr>Poppins Light</vt:lpstr>
      <vt:lpstr>Rammetto One</vt:lpstr>
      <vt:lpstr>SVN-Newton</vt:lpstr>
      <vt:lpstr>Times New Roman</vt:lpstr>
      <vt:lpstr>UTM Aquarelle</vt:lpstr>
      <vt:lpstr>UTM Avo</vt:lpstr>
      <vt:lpstr>PPTMON theme</vt:lpstr>
      <vt:lpstr>Math Lesson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26</cp:revision>
  <dcterms:created xsi:type="dcterms:W3CDTF">2023-10-05T12:46:05Z</dcterms:created>
  <dcterms:modified xsi:type="dcterms:W3CDTF">2025-01-11T21:45:53Z</dcterms:modified>
</cp:coreProperties>
</file>