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7" r:id="rId3"/>
    <p:sldMasterId id="2147483699" r:id="rId4"/>
  </p:sldMasterIdLst>
  <p:notesMasterIdLst>
    <p:notesMasterId r:id="rId34"/>
  </p:notesMasterIdLst>
  <p:handoutMasterIdLst>
    <p:handoutMasterId r:id="rId35"/>
  </p:handoutMasterIdLst>
  <p:sldIdLst>
    <p:sldId id="257" r:id="rId5"/>
    <p:sldId id="461" r:id="rId6"/>
    <p:sldId id="479" r:id="rId7"/>
    <p:sldId id="256" r:id="rId8"/>
    <p:sldId id="480" r:id="rId9"/>
    <p:sldId id="454" r:id="rId10"/>
    <p:sldId id="456" r:id="rId11"/>
    <p:sldId id="457" r:id="rId12"/>
    <p:sldId id="270" r:id="rId13"/>
    <p:sldId id="271" r:id="rId14"/>
    <p:sldId id="460" r:id="rId15"/>
    <p:sldId id="459" r:id="rId16"/>
    <p:sldId id="481" r:id="rId17"/>
    <p:sldId id="462" r:id="rId18"/>
    <p:sldId id="463" r:id="rId19"/>
    <p:sldId id="341" r:id="rId20"/>
    <p:sldId id="482" r:id="rId21"/>
    <p:sldId id="486" r:id="rId22"/>
    <p:sldId id="483" r:id="rId23"/>
    <p:sldId id="487" r:id="rId24"/>
    <p:sldId id="484" r:id="rId25"/>
    <p:sldId id="488" r:id="rId26"/>
    <p:sldId id="485" r:id="rId27"/>
    <p:sldId id="468" r:id="rId28"/>
    <p:sldId id="469" r:id="rId29"/>
    <p:sldId id="489" r:id="rId30"/>
    <p:sldId id="490" r:id="rId31"/>
    <p:sldId id="473" r:id="rId32"/>
    <p:sldId id="475" r:id="rId3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826" autoAdjust="0"/>
  </p:normalViewPr>
  <p:slideViewPr>
    <p:cSldViewPr snapToGrid="0">
      <p:cViewPr varScale="1">
        <p:scale>
          <a:sx n="82" d="100"/>
          <a:sy n="82" d="100"/>
        </p:scale>
        <p:origin x="710"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216"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BB5185-430E-DD33-85D1-7BD1ECA78C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65FE5B-DE07-F581-AF52-9FA5565B4E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46571F-7158-44BD-9EC3-DAF68669D261}" type="datetimeFigureOut">
              <a:rPr lang="en-US" smtClean="0"/>
              <a:t>12/1/2025</a:t>
            </a:fld>
            <a:endParaRPr lang="en-US"/>
          </a:p>
        </p:txBody>
      </p:sp>
      <p:sp>
        <p:nvSpPr>
          <p:cNvPr id="4" name="Footer Placeholder 3">
            <a:extLst>
              <a:ext uri="{FF2B5EF4-FFF2-40B4-BE49-F238E27FC236}">
                <a16:creationId xmlns:a16="http://schemas.microsoft.com/office/drawing/2014/main" id="{BFD6CA3A-34EE-BEB1-55BD-7EF48B74D3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4FCE09-9D9F-BC0C-D966-E813CDC882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00C2E4-9DD5-4EB6-9323-A62C545505FF}" type="slidenum">
              <a:rPr lang="en-US" smtClean="0"/>
              <a:t>‹#›</a:t>
            </a:fld>
            <a:endParaRPr lang="en-US"/>
          </a:p>
        </p:txBody>
      </p:sp>
    </p:spTree>
    <p:extLst>
      <p:ext uri="{BB962C8B-B14F-4D97-AF65-F5344CB8AC3E}">
        <p14:creationId xmlns:p14="http://schemas.microsoft.com/office/powerpoint/2010/main" val="19040057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8CD0B-5AB9-43C1-A9A2-04C7B170E9D7}" type="datetimeFigureOut">
              <a:rPr lang="vi-VN" smtClean="0"/>
              <a:t>12/01/2025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A4E4-D490-4B65-8230-199E309363F7}" type="slidenum">
              <a:rPr lang="vi-VN" smtClean="0"/>
              <a:t>‹#›</a:t>
            </a:fld>
            <a:endParaRPr lang="vi-VN"/>
          </a:p>
        </p:txBody>
      </p:sp>
    </p:spTree>
    <p:extLst>
      <p:ext uri="{BB962C8B-B14F-4D97-AF65-F5344CB8AC3E}">
        <p14:creationId xmlns:p14="http://schemas.microsoft.com/office/powerpoint/2010/main" val="415027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4</a:t>
            </a:fld>
            <a:endParaRPr lang="vi-VN"/>
          </a:p>
        </p:txBody>
      </p:sp>
    </p:spTree>
    <p:extLst>
      <p:ext uri="{BB962C8B-B14F-4D97-AF65-F5344CB8AC3E}">
        <p14:creationId xmlns:p14="http://schemas.microsoft.com/office/powerpoint/2010/main" val="12478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8</a:t>
            </a:fld>
            <a:endParaRPr lang="vi-VN"/>
          </a:p>
        </p:txBody>
      </p:sp>
    </p:spTree>
    <p:extLst>
      <p:ext uri="{BB962C8B-B14F-4D97-AF65-F5344CB8AC3E}">
        <p14:creationId xmlns:p14="http://schemas.microsoft.com/office/powerpoint/2010/main" val="568701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12/01/2025</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1449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12/01/2025</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178316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12/01/2025</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15111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7C61CAE-4DBF-3C45-F863-081C9FDB6470}"/>
              </a:ext>
            </a:extLst>
          </p:cNvPr>
          <p:cNvSpPr>
            <a:spLocks noGrp="1"/>
          </p:cNvSpPr>
          <p:nvPr>
            <p:ph type="dt" sz="half" idx="10"/>
          </p:nvPr>
        </p:nvSpPr>
        <p:spPr/>
        <p:txBody>
          <a:bodyPr/>
          <a:lstStyle/>
          <a:p>
            <a:fld id="{945D4FFB-F219-4F1E-97ED-4EF42660FCCA}" type="datetimeFigureOut">
              <a:rPr lang="vi-VN" smtClean="0"/>
              <a:t>12/01/2025</a:t>
            </a:fld>
            <a:endParaRPr lang="vi-VN"/>
          </a:p>
        </p:txBody>
      </p:sp>
      <p:sp>
        <p:nvSpPr>
          <p:cNvPr id="5" name="Footer Placeholder 4">
            <a:extLst>
              <a:ext uri="{FF2B5EF4-FFF2-40B4-BE49-F238E27FC236}">
                <a16:creationId xmlns:a16="http://schemas.microsoft.com/office/drawing/2014/main"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2120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E95A35-B6D0-623A-53F7-4116BACF988F}"/>
              </a:ext>
            </a:extLst>
          </p:cNvPr>
          <p:cNvSpPr>
            <a:spLocks noGrp="1"/>
          </p:cNvSpPr>
          <p:nvPr>
            <p:ph type="dt" sz="half" idx="10"/>
          </p:nvPr>
        </p:nvSpPr>
        <p:spPr/>
        <p:txBody>
          <a:bodyPr/>
          <a:lstStyle/>
          <a:p>
            <a:fld id="{945D4FFB-F219-4F1E-97ED-4EF42660FCCA}" type="datetimeFigureOut">
              <a:rPr lang="vi-VN" smtClean="0"/>
              <a:t>12/01/2025</a:t>
            </a:fld>
            <a:endParaRPr lang="vi-VN"/>
          </a:p>
        </p:txBody>
      </p:sp>
      <p:sp>
        <p:nvSpPr>
          <p:cNvPr id="5" name="Footer Placeholder 4">
            <a:extLst>
              <a:ext uri="{FF2B5EF4-FFF2-40B4-BE49-F238E27FC236}">
                <a16:creationId xmlns:a16="http://schemas.microsoft.com/office/drawing/2014/main"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66137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712B8-9016-5EC5-29C4-C876B71CF60C}"/>
              </a:ext>
            </a:extLst>
          </p:cNvPr>
          <p:cNvSpPr>
            <a:spLocks noGrp="1"/>
          </p:cNvSpPr>
          <p:nvPr>
            <p:ph type="dt" sz="half" idx="10"/>
          </p:nvPr>
        </p:nvSpPr>
        <p:spPr/>
        <p:txBody>
          <a:bodyPr/>
          <a:lstStyle/>
          <a:p>
            <a:fld id="{945D4FFB-F219-4F1E-97ED-4EF42660FCCA}" type="datetimeFigureOut">
              <a:rPr lang="vi-VN" smtClean="0"/>
              <a:t>12/01/2025</a:t>
            </a:fld>
            <a:endParaRPr lang="vi-VN"/>
          </a:p>
        </p:txBody>
      </p:sp>
      <p:sp>
        <p:nvSpPr>
          <p:cNvPr id="5" name="Footer Placeholder 4">
            <a:extLst>
              <a:ext uri="{FF2B5EF4-FFF2-40B4-BE49-F238E27FC236}">
                <a16:creationId xmlns:a16="http://schemas.microsoft.com/office/drawing/2014/main"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9797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2D064E2-09C9-9C48-2723-E2D6A0E7EEE2}"/>
              </a:ext>
            </a:extLst>
          </p:cNvPr>
          <p:cNvSpPr>
            <a:spLocks noGrp="1"/>
          </p:cNvSpPr>
          <p:nvPr>
            <p:ph type="dt" sz="half" idx="10"/>
          </p:nvPr>
        </p:nvSpPr>
        <p:spPr/>
        <p:txBody>
          <a:bodyPr/>
          <a:lstStyle/>
          <a:p>
            <a:fld id="{945D4FFB-F219-4F1E-97ED-4EF42660FCCA}" type="datetimeFigureOut">
              <a:rPr lang="vi-VN" smtClean="0"/>
              <a:t>12/01/2025</a:t>
            </a:fld>
            <a:endParaRPr lang="vi-VN"/>
          </a:p>
        </p:txBody>
      </p:sp>
      <p:sp>
        <p:nvSpPr>
          <p:cNvPr id="6" name="Footer Placeholder 5">
            <a:extLst>
              <a:ext uri="{FF2B5EF4-FFF2-40B4-BE49-F238E27FC236}">
                <a16:creationId xmlns:a16="http://schemas.microsoft.com/office/drawing/2014/main"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43288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D5D4FD1-A8D8-042E-2606-F8C5E8BB7E29}"/>
              </a:ext>
            </a:extLst>
          </p:cNvPr>
          <p:cNvSpPr>
            <a:spLocks noGrp="1"/>
          </p:cNvSpPr>
          <p:nvPr>
            <p:ph type="dt" sz="half" idx="10"/>
          </p:nvPr>
        </p:nvSpPr>
        <p:spPr/>
        <p:txBody>
          <a:bodyPr/>
          <a:lstStyle/>
          <a:p>
            <a:fld id="{945D4FFB-F219-4F1E-97ED-4EF42660FCCA}" type="datetimeFigureOut">
              <a:rPr lang="vi-VN" smtClean="0"/>
              <a:t>12/01/2025</a:t>
            </a:fld>
            <a:endParaRPr lang="vi-VN"/>
          </a:p>
        </p:txBody>
      </p:sp>
      <p:sp>
        <p:nvSpPr>
          <p:cNvPr id="8" name="Footer Placeholder 7">
            <a:extLst>
              <a:ext uri="{FF2B5EF4-FFF2-40B4-BE49-F238E27FC236}">
                <a16:creationId xmlns:a16="http://schemas.microsoft.com/office/drawing/2014/main"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39276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B198BA2-FD1E-E375-D21B-7B143EE8CBD6}"/>
              </a:ext>
            </a:extLst>
          </p:cNvPr>
          <p:cNvSpPr>
            <a:spLocks noGrp="1"/>
          </p:cNvSpPr>
          <p:nvPr>
            <p:ph type="dt" sz="half" idx="10"/>
          </p:nvPr>
        </p:nvSpPr>
        <p:spPr/>
        <p:txBody>
          <a:bodyPr/>
          <a:lstStyle/>
          <a:p>
            <a:fld id="{945D4FFB-F219-4F1E-97ED-4EF42660FCCA}" type="datetimeFigureOut">
              <a:rPr lang="vi-VN" smtClean="0"/>
              <a:t>12/01/2025</a:t>
            </a:fld>
            <a:endParaRPr lang="vi-VN"/>
          </a:p>
        </p:txBody>
      </p:sp>
      <p:sp>
        <p:nvSpPr>
          <p:cNvPr id="4" name="Footer Placeholder 3">
            <a:extLst>
              <a:ext uri="{FF2B5EF4-FFF2-40B4-BE49-F238E27FC236}">
                <a16:creationId xmlns:a16="http://schemas.microsoft.com/office/drawing/2014/main"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99168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604DF-C557-003F-43A3-B9766481C2D9}"/>
              </a:ext>
            </a:extLst>
          </p:cNvPr>
          <p:cNvSpPr>
            <a:spLocks noGrp="1"/>
          </p:cNvSpPr>
          <p:nvPr>
            <p:ph type="dt" sz="half" idx="10"/>
          </p:nvPr>
        </p:nvSpPr>
        <p:spPr/>
        <p:txBody>
          <a:bodyPr/>
          <a:lstStyle/>
          <a:p>
            <a:fld id="{945D4FFB-F219-4F1E-97ED-4EF42660FCCA}" type="datetimeFigureOut">
              <a:rPr lang="vi-VN" smtClean="0"/>
              <a:t>12/01/2025</a:t>
            </a:fld>
            <a:endParaRPr lang="vi-VN"/>
          </a:p>
        </p:txBody>
      </p:sp>
      <p:sp>
        <p:nvSpPr>
          <p:cNvPr id="3" name="Footer Placeholder 2">
            <a:extLst>
              <a:ext uri="{FF2B5EF4-FFF2-40B4-BE49-F238E27FC236}">
                <a16:creationId xmlns:a16="http://schemas.microsoft.com/office/drawing/2014/main"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20890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CE6CB-F025-F936-F960-199B2045B748}"/>
              </a:ext>
            </a:extLst>
          </p:cNvPr>
          <p:cNvSpPr>
            <a:spLocks noGrp="1"/>
          </p:cNvSpPr>
          <p:nvPr>
            <p:ph type="dt" sz="half" idx="10"/>
          </p:nvPr>
        </p:nvSpPr>
        <p:spPr/>
        <p:txBody>
          <a:bodyPr/>
          <a:lstStyle/>
          <a:p>
            <a:fld id="{945D4FFB-F219-4F1E-97ED-4EF42660FCCA}" type="datetimeFigureOut">
              <a:rPr lang="vi-VN" smtClean="0"/>
              <a:t>12/01/2025</a:t>
            </a:fld>
            <a:endParaRPr lang="vi-VN"/>
          </a:p>
        </p:txBody>
      </p:sp>
      <p:sp>
        <p:nvSpPr>
          <p:cNvPr id="6" name="Footer Placeholder 5">
            <a:extLst>
              <a:ext uri="{FF2B5EF4-FFF2-40B4-BE49-F238E27FC236}">
                <a16:creationId xmlns:a16="http://schemas.microsoft.com/office/drawing/2014/main"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013147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12/01/2025</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662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972D2-0CCF-2E61-363A-1FA41963C3BF}"/>
              </a:ext>
            </a:extLst>
          </p:cNvPr>
          <p:cNvSpPr>
            <a:spLocks noGrp="1"/>
          </p:cNvSpPr>
          <p:nvPr>
            <p:ph type="dt" sz="half" idx="10"/>
          </p:nvPr>
        </p:nvSpPr>
        <p:spPr/>
        <p:txBody>
          <a:bodyPr/>
          <a:lstStyle/>
          <a:p>
            <a:fld id="{945D4FFB-F219-4F1E-97ED-4EF42660FCCA}" type="datetimeFigureOut">
              <a:rPr lang="vi-VN" smtClean="0"/>
              <a:t>12/01/2025</a:t>
            </a:fld>
            <a:endParaRPr lang="vi-VN"/>
          </a:p>
        </p:txBody>
      </p:sp>
      <p:sp>
        <p:nvSpPr>
          <p:cNvPr id="6" name="Footer Placeholder 5">
            <a:extLst>
              <a:ext uri="{FF2B5EF4-FFF2-40B4-BE49-F238E27FC236}">
                <a16:creationId xmlns:a16="http://schemas.microsoft.com/office/drawing/2014/main"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975008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77FEFB-0626-4E69-3780-8E68BED1A0F8}"/>
              </a:ext>
            </a:extLst>
          </p:cNvPr>
          <p:cNvSpPr>
            <a:spLocks noGrp="1"/>
          </p:cNvSpPr>
          <p:nvPr>
            <p:ph type="dt" sz="half" idx="10"/>
          </p:nvPr>
        </p:nvSpPr>
        <p:spPr/>
        <p:txBody>
          <a:bodyPr/>
          <a:lstStyle/>
          <a:p>
            <a:fld id="{945D4FFB-F219-4F1E-97ED-4EF42660FCCA}" type="datetimeFigureOut">
              <a:rPr lang="vi-VN" smtClean="0"/>
              <a:t>12/01/2025</a:t>
            </a:fld>
            <a:endParaRPr lang="vi-VN"/>
          </a:p>
        </p:txBody>
      </p:sp>
      <p:sp>
        <p:nvSpPr>
          <p:cNvPr id="5" name="Footer Placeholder 4">
            <a:extLst>
              <a:ext uri="{FF2B5EF4-FFF2-40B4-BE49-F238E27FC236}">
                <a16:creationId xmlns:a16="http://schemas.microsoft.com/office/drawing/2014/main"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72828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308EC-D69D-1826-6528-D4C85915B433}"/>
              </a:ext>
            </a:extLst>
          </p:cNvPr>
          <p:cNvSpPr>
            <a:spLocks noGrp="1"/>
          </p:cNvSpPr>
          <p:nvPr>
            <p:ph type="dt" sz="half" idx="10"/>
          </p:nvPr>
        </p:nvSpPr>
        <p:spPr/>
        <p:txBody>
          <a:bodyPr/>
          <a:lstStyle/>
          <a:p>
            <a:fld id="{945D4FFB-F219-4F1E-97ED-4EF42660FCCA}" type="datetimeFigureOut">
              <a:rPr lang="vi-VN" smtClean="0"/>
              <a:t>12/01/2025</a:t>
            </a:fld>
            <a:endParaRPr lang="vi-VN"/>
          </a:p>
        </p:txBody>
      </p:sp>
      <p:sp>
        <p:nvSpPr>
          <p:cNvPr id="5" name="Footer Placeholder 4">
            <a:extLst>
              <a:ext uri="{FF2B5EF4-FFF2-40B4-BE49-F238E27FC236}">
                <a16:creationId xmlns:a16="http://schemas.microsoft.com/office/drawing/2014/main"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649347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485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733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076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2294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241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856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5855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12/01/2025</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114468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3431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943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2469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704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7407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285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748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1931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5640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437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12/01/2025</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544511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81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0690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2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912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5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99099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2284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7482167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12/01/2025</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979217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12/01/2025</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10762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12/01/2025</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76472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12/01/2025</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96293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12/01/2025</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681571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12/01/2025</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920487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12/01/2025</a:t>
            </a:fld>
            <a:endParaRPr lang="vi-VN"/>
          </a:p>
        </p:txBody>
      </p:sp>
      <p:sp>
        <p:nvSpPr>
          <p:cNvPr id="5" name="Footer Placeholder 4">
            <a:extLst>
              <a:ext uri="{FF2B5EF4-FFF2-40B4-BE49-F238E27FC236}">
                <a16:creationId xmlns:a16="http://schemas.microsoft.com/office/drawing/2014/main"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5848563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BE60226-3962-E9E0-49C3-0478B6EE55F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0158583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3F6401B-0E86-F55D-6DAB-B0718AE33F2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394934" y="0"/>
            <a:ext cx="1576531" cy="1576531"/>
          </a:xfrm>
          <a:prstGeom prst="rect">
            <a:avLst/>
          </a:prstGeom>
        </p:spPr>
      </p:pic>
    </p:spTree>
    <p:extLst>
      <p:ext uri="{BB962C8B-B14F-4D97-AF65-F5344CB8AC3E}">
        <p14:creationId xmlns:p14="http://schemas.microsoft.com/office/powerpoint/2010/main" val="40220044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8.sv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29.xml"/><Relationship Id="rId6" Type="http://schemas.openxmlformats.org/officeDocument/2006/relationships/image" Target="../media/image11.jpeg"/><Relationship Id="rId11" Type="http://schemas.openxmlformats.org/officeDocument/2006/relationships/image" Target="../media/image16.png"/><Relationship Id="rId24" Type="http://schemas.openxmlformats.org/officeDocument/2006/relationships/image" Target="../media/image29.svg"/><Relationship Id="rId5" Type="http://schemas.openxmlformats.org/officeDocument/2006/relationships/image" Target="../media/image10.sv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sv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13.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notesSlide" Target="../notesSlides/notesSlide1.xml"/><Relationship Id="rId16"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13.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2">
              <a:alphaModFix amt="40000"/>
              <a:extLst>
                <a:ext uri="{96DAC541-7B7A-43D3-8B79-37D633B846F1}">
                  <asvg:svgBlip xmlns:asvg="http://schemas.microsoft.com/office/drawing/2016/SVG/main" r:embed="rId3"/>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a:off x="1252340" y="2073005"/>
            <a:ext cx="7061650" cy="3663231"/>
          </a:xfrm>
          <a:custGeom>
            <a:avLst/>
            <a:gdLst/>
            <a:ahLst/>
            <a:cxnLst/>
            <a:rect l="l" t="t" r="r" b="b"/>
            <a:pathLst>
              <a:path w="10592475" h="5494846">
                <a:moveTo>
                  <a:pt x="0" y="0"/>
                </a:moveTo>
                <a:lnTo>
                  <a:pt x="10592475" y="0"/>
                </a:lnTo>
                <a:lnTo>
                  <a:pt x="10592475" y="5494846"/>
                </a:lnTo>
                <a:lnTo>
                  <a:pt x="0" y="5494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7655896" y="959708"/>
            <a:ext cx="2930269" cy="2820410"/>
            <a:chOff x="30480" y="591820"/>
            <a:chExt cx="12736830" cy="12259310"/>
          </a:xfrm>
        </p:grpSpPr>
        <p:sp>
          <p:nvSpPr>
            <p:cNvPr id="5" name="Freeform 5"/>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6"/>
              <a:stretch>
                <a:fillRect l="-16695" r="-21390"/>
              </a:stretch>
            </a:blipFill>
          </p:spPr>
          <p:txBody>
            <a:bodyPr/>
            <a:lstStyle/>
            <a:p>
              <a:pPr defTabSz="609630"/>
              <a:endParaRPr lang="en-US" sz="1200">
                <a:solidFill>
                  <a:prstClr val="black"/>
                </a:solidFill>
                <a:latin typeface="Calibri"/>
              </a:endParaRPr>
            </a:p>
          </p:txBody>
        </p:sp>
      </p:grpSp>
      <p:sp>
        <p:nvSpPr>
          <p:cNvPr id="6" name="Freeform 6"/>
          <p:cNvSpPr/>
          <p:nvPr/>
        </p:nvSpPr>
        <p:spPr>
          <a:xfrm>
            <a:off x="9632153" y="1"/>
            <a:ext cx="2559847" cy="1790151"/>
          </a:xfrm>
          <a:custGeom>
            <a:avLst/>
            <a:gdLst/>
            <a:ahLst/>
            <a:cxnLst/>
            <a:rect l="l" t="t" r="r" b="b"/>
            <a:pathLst>
              <a:path w="3839771" h="2685227">
                <a:moveTo>
                  <a:pt x="0" y="0"/>
                </a:moveTo>
                <a:lnTo>
                  <a:pt x="3839771" y="0"/>
                </a:lnTo>
                <a:lnTo>
                  <a:pt x="3839771" y="2685227"/>
                </a:lnTo>
                <a:lnTo>
                  <a:pt x="0" y="26852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420688">
            <a:off x="9915318" y="874377"/>
            <a:ext cx="954297" cy="1164368"/>
          </a:xfrm>
          <a:custGeom>
            <a:avLst/>
            <a:gdLst/>
            <a:ahLst/>
            <a:cxnLst/>
            <a:rect l="l" t="t" r="r" b="b"/>
            <a:pathLst>
              <a:path w="1431445" h="1746552">
                <a:moveTo>
                  <a:pt x="0" y="0"/>
                </a:moveTo>
                <a:lnTo>
                  <a:pt x="1431445" y="0"/>
                </a:lnTo>
                <a:lnTo>
                  <a:pt x="1431445" y="1746551"/>
                </a:lnTo>
                <a:lnTo>
                  <a:pt x="0" y="17465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7005850" y="2339255"/>
            <a:ext cx="906291" cy="837564"/>
          </a:xfrm>
          <a:custGeom>
            <a:avLst/>
            <a:gdLst/>
            <a:ahLst/>
            <a:cxnLst/>
            <a:rect l="l" t="t" r="r" b="b"/>
            <a:pathLst>
              <a:path w="1359437" h="1256346">
                <a:moveTo>
                  <a:pt x="1359437" y="0"/>
                </a:moveTo>
                <a:lnTo>
                  <a:pt x="0" y="0"/>
                </a:lnTo>
                <a:lnTo>
                  <a:pt x="0" y="1256346"/>
                </a:lnTo>
                <a:lnTo>
                  <a:pt x="1359437" y="1256346"/>
                </a:lnTo>
                <a:lnTo>
                  <a:pt x="1359437"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138674">
            <a:off x="967882" y="2255050"/>
            <a:ext cx="1359254" cy="1433939"/>
          </a:xfrm>
          <a:custGeom>
            <a:avLst/>
            <a:gdLst/>
            <a:ahLst/>
            <a:cxnLst/>
            <a:rect l="l" t="t" r="r" b="b"/>
            <a:pathLst>
              <a:path w="2038881" h="2150908">
                <a:moveTo>
                  <a:pt x="0" y="0"/>
                </a:moveTo>
                <a:lnTo>
                  <a:pt x="2038882" y="0"/>
                </a:lnTo>
                <a:lnTo>
                  <a:pt x="2038882" y="2150908"/>
                </a:lnTo>
                <a:lnTo>
                  <a:pt x="0" y="21509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64605" y="4674760"/>
            <a:ext cx="1912113" cy="2759514"/>
          </a:xfrm>
          <a:custGeom>
            <a:avLst/>
            <a:gdLst/>
            <a:ahLst/>
            <a:cxnLst/>
            <a:rect l="l" t="t" r="r" b="b"/>
            <a:pathLst>
              <a:path w="2868170" h="4139271">
                <a:moveTo>
                  <a:pt x="0" y="0"/>
                </a:moveTo>
                <a:lnTo>
                  <a:pt x="2868170" y="0"/>
                </a:lnTo>
                <a:lnTo>
                  <a:pt x="2868170" y="4139270"/>
                </a:lnTo>
                <a:lnTo>
                  <a:pt x="0" y="413927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7282432">
            <a:off x="-453220" y="-283460"/>
            <a:ext cx="2112679" cy="2070425"/>
          </a:xfrm>
          <a:custGeom>
            <a:avLst/>
            <a:gdLst/>
            <a:ahLst/>
            <a:cxnLst/>
            <a:rect l="l" t="t" r="r" b="b"/>
            <a:pathLst>
              <a:path w="3169018" h="3105638">
                <a:moveTo>
                  <a:pt x="0" y="0"/>
                </a:moveTo>
                <a:lnTo>
                  <a:pt x="3169018" y="0"/>
                </a:lnTo>
                <a:lnTo>
                  <a:pt x="3169018" y="3105637"/>
                </a:lnTo>
                <a:lnTo>
                  <a:pt x="0" y="31056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flipH="1">
            <a:off x="5562816" y="5741338"/>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H="1">
            <a:off x="6783120" y="5278992"/>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flipH="1">
            <a:off x="7912141" y="2618831"/>
            <a:ext cx="5321367" cy="8040527"/>
          </a:xfrm>
          <a:custGeom>
            <a:avLst/>
            <a:gdLst/>
            <a:ahLst/>
            <a:cxnLst/>
            <a:rect l="l" t="t" r="r" b="b"/>
            <a:pathLst>
              <a:path w="7982050" h="12060790">
                <a:moveTo>
                  <a:pt x="7982050" y="0"/>
                </a:moveTo>
                <a:lnTo>
                  <a:pt x="0" y="0"/>
                </a:lnTo>
                <a:lnTo>
                  <a:pt x="0" y="12060790"/>
                </a:lnTo>
                <a:lnTo>
                  <a:pt x="7982050" y="12060790"/>
                </a:lnTo>
                <a:lnTo>
                  <a:pt x="798205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pic>
        <p:nvPicPr>
          <p:cNvPr id="17" name="Picture 16">
            <a:extLst>
              <a:ext uri="{FF2B5EF4-FFF2-40B4-BE49-F238E27FC236}">
                <a16:creationId xmlns:a16="http://schemas.microsoft.com/office/drawing/2014/main" id="{2F265C49-F06D-EF66-DC60-AE70F8A2914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45689" y="3026228"/>
            <a:ext cx="6211768" cy="2026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C999AA2-E57C-5D3D-D7AD-5D6A3BDA868F}"/>
              </a:ext>
            </a:extLst>
          </p:cNvPr>
          <p:cNvPicPr>
            <a:picLocks noChangeAspect="1"/>
          </p:cNvPicPr>
          <p:nvPr/>
        </p:nvPicPr>
        <p:blipFill>
          <a:blip r:embed="rId8"/>
          <a:stretch>
            <a:fillRect/>
          </a:stretch>
        </p:blipFill>
        <p:spPr>
          <a:xfrm>
            <a:off x="406847" y="3045789"/>
            <a:ext cx="6888802" cy="2222742"/>
          </a:xfrm>
          <a:prstGeom prst="rect">
            <a:avLst/>
          </a:prstGeom>
        </p:spPr>
      </p:pic>
      <p:pic>
        <p:nvPicPr>
          <p:cNvPr id="5" name="Picture 4">
            <a:extLst>
              <a:ext uri="{FF2B5EF4-FFF2-40B4-BE49-F238E27FC236}">
                <a16:creationId xmlns:a16="http://schemas.microsoft.com/office/drawing/2014/main" id="{F34730C1-4753-ECE2-6906-05B83A0C8F7A}"/>
              </a:ext>
            </a:extLst>
          </p:cNvPr>
          <p:cNvPicPr>
            <a:picLocks noChangeAspect="1"/>
          </p:cNvPicPr>
          <p:nvPr/>
        </p:nvPicPr>
        <p:blipFill>
          <a:blip r:embed="rId9"/>
          <a:stretch>
            <a:fillRect/>
          </a:stretch>
        </p:blipFill>
        <p:spPr>
          <a:xfrm>
            <a:off x="7263677" y="795087"/>
            <a:ext cx="4682134" cy="3609145"/>
          </a:xfrm>
          <a:prstGeom prst="rect">
            <a:avLst/>
          </a:prstGeom>
        </p:spPr>
      </p:pic>
    </p:spTree>
    <p:extLst>
      <p:ext uri="{BB962C8B-B14F-4D97-AF65-F5344CB8AC3E}">
        <p14:creationId xmlns:p14="http://schemas.microsoft.com/office/powerpoint/2010/main" val="3622598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2" name="Picture 1">
            <a:extLst>
              <a:ext uri="{FF2B5EF4-FFF2-40B4-BE49-F238E27FC236}">
                <a16:creationId xmlns:a16="http://schemas.microsoft.com/office/drawing/2014/main" id="{38A89337-FE7A-CCDA-9274-D717367F9C3F}"/>
              </a:ext>
            </a:extLst>
          </p:cNvPr>
          <p:cNvPicPr>
            <a:picLocks noChangeAspect="1"/>
          </p:cNvPicPr>
          <p:nvPr/>
        </p:nvPicPr>
        <p:blipFill>
          <a:blip r:embed="rId3"/>
          <a:stretch>
            <a:fillRect/>
          </a:stretch>
        </p:blipFill>
        <p:spPr>
          <a:xfrm>
            <a:off x="2601525" y="1380500"/>
            <a:ext cx="7669433" cy="2353260"/>
          </a:xfrm>
          <a:prstGeom prst="rect">
            <a:avLst/>
          </a:prstGeom>
        </p:spPr>
      </p:pic>
    </p:spTree>
    <p:extLst>
      <p:ext uri="{BB962C8B-B14F-4D97-AF65-F5344CB8AC3E}">
        <p14:creationId xmlns:p14="http://schemas.microsoft.com/office/powerpoint/2010/main" val="2264126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2704923" y="1567611"/>
            <a:ext cx="1687385" cy="830997"/>
          </a:xfrm>
          <a:prstGeom prst="rect">
            <a:avLst/>
          </a:prstGeom>
          <a:noFill/>
        </p:spPr>
        <p:txBody>
          <a:bodyPr wrap="none" rtlCol="0">
            <a:spAutoFit/>
          </a:bodyPr>
          <a:lstStyle/>
          <a:p>
            <a:r>
              <a:rPr lang="en-GB" sz="4800" b="1" dirty="0" err="1">
                <a:latin typeface="Calibri" panose="020F0502020204030204" pitchFamily="34" charset="0"/>
                <a:ea typeface="Calibri" panose="020F0502020204030204" pitchFamily="34" charset="0"/>
                <a:cs typeface="Calibri" panose="020F0502020204030204" pitchFamily="34" charset="0"/>
              </a:rPr>
              <a:t>xứ</a:t>
            </a:r>
            <a:r>
              <a:rPr lang="en-GB" sz="4800" b="1" dirty="0">
                <a:latin typeface="Calibri" panose="020F0502020204030204" pitchFamily="34" charset="0"/>
                <a:ea typeface="Calibri" panose="020F0502020204030204" pitchFamily="34" charset="0"/>
                <a:cs typeface="Calibri" panose="020F0502020204030204" pitchFamily="34" charset="0"/>
              </a:rPr>
              <a:t> </a:t>
            </a:r>
            <a:r>
              <a:rPr lang="en-GB" sz="4800" b="1" dirty="0" err="1">
                <a:latin typeface="Calibri" panose="020F0502020204030204" pitchFamily="34" charset="0"/>
                <a:ea typeface="Calibri" panose="020F0502020204030204" pitchFamily="34" charset="0"/>
                <a:cs typeface="Calibri" panose="020F0502020204030204" pitchFamily="34" charset="0"/>
              </a:rPr>
              <a:t>sở</a:t>
            </a:r>
            <a:endParaRPr lang="vi-VN" sz="48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9" y="2807207"/>
            <a:ext cx="4815841" cy="2123658"/>
          </a:xfrm>
          <a:prstGeom prst="rect">
            <a:avLst/>
          </a:prstGeom>
          <a:noFill/>
        </p:spPr>
        <p:txBody>
          <a:bodyPr wrap="square" rtlCol="0">
            <a:spAutoFit/>
          </a:bodyPr>
          <a:lstStyle/>
          <a:p>
            <a:pPr algn="ctr"/>
            <a:r>
              <a:rPr lang="vi-VN" sz="6600" b="1" dirty="0">
                <a:solidFill>
                  <a:srgbClr val="C00000"/>
                </a:solidFill>
                <a:latin typeface="Calibri" panose="020F0502020204030204" pitchFamily="34" charset="0"/>
                <a:ea typeface="Calibri" panose="020F0502020204030204" pitchFamily="34" charset="0"/>
                <a:cs typeface="Calibri" panose="020F0502020204030204" pitchFamily="34" charset="0"/>
              </a:rPr>
              <a:t>quê hương, đất nước. </a:t>
            </a:r>
          </a:p>
        </p:txBody>
      </p:sp>
      <p:pic>
        <p:nvPicPr>
          <p:cNvPr id="2" name="Picture 1">
            <a:extLst>
              <a:ext uri="{FF2B5EF4-FFF2-40B4-BE49-F238E27FC236}">
                <a16:creationId xmlns:a16="http://schemas.microsoft.com/office/drawing/2014/main"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1743741" y="1567611"/>
            <a:ext cx="3987974" cy="830997"/>
          </a:xfrm>
          <a:prstGeom prst="rect">
            <a:avLst/>
          </a:prstGeom>
          <a:noFill/>
        </p:spPr>
        <p:txBody>
          <a:bodyPr wrap="square" rtlCol="0">
            <a:spAutoFit/>
          </a:bodyPr>
          <a:lstStyle/>
          <a:p>
            <a:pPr lvl="0"/>
            <a:r>
              <a:rPr lang="en-GB" sz="4800" b="1">
                <a:solidFill>
                  <a:prstClr val="black"/>
                </a:solidFill>
                <a:latin typeface="Calibri" panose="020F0502020204030204" pitchFamily="34" charset="0"/>
                <a:ea typeface="Calibri" panose="020F0502020204030204" pitchFamily="34" charset="0"/>
                <a:cs typeface="Calibri" panose="020F0502020204030204" pitchFamily="34" charset="0"/>
              </a:rPr>
              <a:t>nhân nghĩa</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9" y="2807207"/>
            <a:ext cx="4815841" cy="2585323"/>
          </a:xfrm>
          <a:prstGeom prst="rect">
            <a:avLst/>
          </a:prstGeom>
          <a:noFill/>
        </p:spPr>
        <p:txBody>
          <a:bodyPr wrap="square" rtlCol="0">
            <a:spAutoFit/>
          </a:bodyPr>
          <a:lstStyle/>
          <a:p>
            <a:pPr lvl="0" algn="ctr"/>
            <a:r>
              <a:rPr lang="vi-VN" sz="5400" b="1">
                <a:solidFill>
                  <a:srgbClr val="C00000"/>
                </a:solidFill>
                <a:latin typeface="Calibri" panose="020F0502020204030204" pitchFamily="34" charset="0"/>
                <a:ea typeface="Calibri" panose="020F0502020204030204" pitchFamily="34" charset="0"/>
                <a:cs typeface="Calibri" panose="020F0502020204030204" pitchFamily="34" charset="0"/>
              </a:rPr>
              <a:t>lòng thương người và tôn trọng lẽ phải. </a:t>
            </a:r>
            <a:endParaRPr kumimoji="0" lang="vi-VN" sz="5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152375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548640" y="1199209"/>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a:t>
            </a:r>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Thế giới diệu kì mà sách mang đến cho người đọc được thể hiện qua những hình ảnh nào?</a:t>
            </a:r>
          </a:p>
        </p:txBody>
      </p:sp>
      <p:sp>
        <p:nvSpPr>
          <p:cNvPr id="3" name="TextBox 2">
            <a:extLst>
              <a:ext uri="{FF2B5EF4-FFF2-40B4-BE49-F238E27FC236}">
                <a16:creationId xmlns:a16="http://schemas.microsoft.com/office/drawing/2014/main" id="{F2C92DDA-4131-51B9-3143-00956E63EEB6}"/>
              </a:ext>
            </a:extLst>
          </p:cNvPr>
          <p:cNvSpPr txBox="1"/>
          <p:nvPr/>
        </p:nvSpPr>
        <p:spPr>
          <a:xfrm>
            <a:off x="237744" y="429768"/>
            <a:ext cx="1936749" cy="769441"/>
          </a:xfrm>
          <a:prstGeom prst="rect">
            <a:avLst/>
          </a:prstGeom>
          <a:noFill/>
        </p:spPr>
        <p:txBody>
          <a:bodyPr wrap="none" rtlCol="0">
            <a:spAutoFit/>
          </a:bodyPr>
          <a:lstStyle/>
          <a:p>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hỏi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Single Corner Rounded 6">
            <a:extLst>
              <a:ext uri="{FF2B5EF4-FFF2-40B4-BE49-F238E27FC236}">
                <a16:creationId xmlns:a16="http://schemas.microsoft.com/office/drawing/2014/main" id="{42A10164-7773-3768-9C7B-F71D1B49126D}"/>
              </a:ext>
            </a:extLst>
          </p:cNvPr>
          <p:cNvSpPr/>
          <p:nvPr/>
        </p:nvSpPr>
        <p:spPr>
          <a:xfrm>
            <a:off x="548640" y="2381339"/>
            <a:ext cx="10735056" cy="1005840"/>
          </a:xfrm>
          <a:prstGeom prst="round1Rect">
            <a:avLst/>
          </a:prstGeom>
          <a:solidFill>
            <a:schemeClr val="bg1"/>
          </a:solid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2. </a:t>
            </a:r>
            <a:r>
              <a:rPr lang="vi-VN"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Dựa vào khổ thơ thứ hai và những trải nghiệm đọc sách, nêu cách hiểu của em về câu thơ “Trang sách trả lời câu hỏi tuổi thơ”.</a:t>
            </a:r>
          </a:p>
        </p:txBody>
      </p:sp>
      <p:sp>
        <p:nvSpPr>
          <p:cNvPr id="8" name="Rectangle: Single Corner Rounded 7">
            <a:extLst>
              <a:ext uri="{FF2B5EF4-FFF2-40B4-BE49-F238E27FC236}">
                <a16:creationId xmlns:a16="http://schemas.microsoft.com/office/drawing/2014/main" id="{9CFCA9B4-14A5-3651-36E4-8A39A7EEB4BB}"/>
              </a:ext>
            </a:extLst>
          </p:cNvPr>
          <p:cNvSpPr/>
          <p:nvPr/>
        </p:nvSpPr>
        <p:spPr>
          <a:xfrm>
            <a:off x="548640" y="3534617"/>
            <a:ext cx="11155680" cy="900010"/>
          </a:xfrm>
          <a:prstGeom prst="round1Rect">
            <a:avLst/>
          </a:prstGeom>
          <a:solidFill>
            <a:schemeClr val="bg1"/>
          </a:solidFill>
          <a:ln w="2857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3. </a:t>
            </a:r>
            <a:r>
              <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Khổ thơ thứ ba giúp em cảm nhận được gì về ý nghĩa của những trang sách đối với tuổi thơ</a:t>
            </a:r>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a:t>
            </a:r>
            <a:endPar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Single Corner Rounded 8">
            <a:extLst>
              <a:ext uri="{FF2B5EF4-FFF2-40B4-BE49-F238E27FC236}">
                <a16:creationId xmlns:a16="http://schemas.microsoft.com/office/drawing/2014/main" id="{466C2415-1795-4F14-7831-B355B077E9AB}"/>
              </a:ext>
            </a:extLst>
          </p:cNvPr>
          <p:cNvSpPr/>
          <p:nvPr/>
        </p:nvSpPr>
        <p:spPr>
          <a:xfrm>
            <a:off x="538008" y="4613468"/>
            <a:ext cx="11155680" cy="883565"/>
          </a:xfrm>
          <a:prstGeom prst="round1Rect">
            <a:avLst/>
          </a:prstGeom>
          <a:solidFill>
            <a:schemeClr val="bg1"/>
          </a:solid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FF0000"/>
                </a:solidFill>
                <a:latin typeface="Calibri" panose="020F0502020204030204" pitchFamily="34" charset="0"/>
                <a:ea typeface="Calibri" panose="020F0502020204030204" pitchFamily="34" charset="0"/>
                <a:cs typeface="Calibri" panose="020F0502020204030204" pitchFamily="34" charset="0"/>
              </a:rPr>
              <a:t>4. </a:t>
            </a:r>
            <a:r>
              <a:rPr lang="vi-VN" sz="3200" i="1" dirty="0">
                <a:solidFill>
                  <a:srgbClr val="FF0000"/>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p:txBody>
      </p:sp>
      <p:sp>
        <p:nvSpPr>
          <p:cNvPr id="10" name="Rectangle: Single Corner Rounded 9">
            <a:extLst>
              <a:ext uri="{FF2B5EF4-FFF2-40B4-BE49-F238E27FC236}">
                <a16:creationId xmlns:a16="http://schemas.microsoft.com/office/drawing/2014/main" id="{7897E33A-6A62-FC96-8564-A305F3F5E9DD}"/>
              </a:ext>
            </a:extLst>
          </p:cNvPr>
          <p:cNvSpPr/>
          <p:nvPr/>
        </p:nvSpPr>
        <p:spPr>
          <a:xfrm>
            <a:off x="548640" y="5805376"/>
            <a:ext cx="10735056" cy="752221"/>
          </a:xfrm>
          <a:prstGeom prst="round1Rect">
            <a:avLst/>
          </a:prstGeom>
          <a:solidFill>
            <a:schemeClr val="bg1"/>
          </a:solid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0070C0"/>
                </a:solidFill>
                <a:latin typeface="Calibri" panose="020F0502020204030204" pitchFamily="34" charset="0"/>
                <a:ea typeface="Calibri" panose="020F0502020204030204" pitchFamily="34" charset="0"/>
                <a:cs typeface="Calibri" panose="020F0502020204030204" pitchFamily="34" charset="0"/>
              </a:rPr>
              <a:t>5. </a:t>
            </a:r>
            <a:r>
              <a:rPr lang="vi-VN" sz="3200" i="1" dirty="0">
                <a:solidFill>
                  <a:srgbClr val="0070C0"/>
                </a:solidFill>
                <a:latin typeface="Calibri" panose="020F0502020204030204" pitchFamily="34" charset="0"/>
                <a:ea typeface="Calibri" panose="020F0502020204030204" pitchFamily="34" charset="0"/>
                <a:cs typeface="Calibri" panose="020F0502020204030204" pitchFamily="34" charset="0"/>
              </a:rPr>
              <a:t>Em thích khổ thơ nào trong bài? Vì sao?</a:t>
            </a:r>
          </a:p>
        </p:txBody>
      </p:sp>
    </p:spTree>
    <p:extLst>
      <p:ext uri="{BB962C8B-B14F-4D97-AF65-F5344CB8AC3E}">
        <p14:creationId xmlns:p14="http://schemas.microsoft.com/office/powerpoint/2010/main" val="2908293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Thế giới diệu kì mà sách mang đến cho người đọc được thể hiện qua những hình ảnh nào?</a:t>
            </a:r>
          </a:p>
        </p:txBody>
      </p:sp>
      <p:pic>
        <p:nvPicPr>
          <p:cNvPr id="6" name="Picture 5">
            <a:extLst>
              <a:ext uri="{FF2B5EF4-FFF2-40B4-BE49-F238E27FC236}">
                <a16:creationId xmlns:a16="http://schemas.microsoft.com/office/drawing/2014/main" id="{3D64BB82-8DA4-4993-6F81-2840DF358200}"/>
              </a:ext>
            </a:extLst>
          </p:cNvPr>
          <p:cNvPicPr>
            <a:picLocks noChangeAspect="1"/>
          </p:cNvPicPr>
          <p:nvPr/>
        </p:nvPicPr>
        <p:blipFill>
          <a:blip r:embed="rId2"/>
          <a:stretch>
            <a:fillRect/>
          </a:stretch>
        </p:blipFill>
        <p:spPr>
          <a:xfrm>
            <a:off x="2227743" y="1385113"/>
            <a:ext cx="7715250" cy="2152650"/>
          </a:xfrm>
          <a:prstGeom prst="rect">
            <a:avLst/>
          </a:prstGeom>
        </p:spPr>
      </p:pic>
      <p:sp>
        <p:nvSpPr>
          <p:cNvPr id="7" name="TextBox 6">
            <a:extLst>
              <a:ext uri="{FF2B5EF4-FFF2-40B4-BE49-F238E27FC236}">
                <a16:creationId xmlns:a16="http://schemas.microsoft.com/office/drawing/2014/main" id="{8DF79567-B5B0-34D7-83A6-A729CB424477}"/>
              </a:ext>
            </a:extLst>
          </p:cNvPr>
          <p:cNvSpPr txBox="1"/>
          <p:nvPr/>
        </p:nvSpPr>
        <p:spPr>
          <a:xfrm>
            <a:off x="956930" y="3923414"/>
            <a:ext cx="10483703" cy="2246769"/>
          </a:xfrm>
          <a:prstGeom prst="rect">
            <a:avLst/>
          </a:prstGeom>
          <a:noFill/>
        </p:spPr>
        <p:txBody>
          <a:bodyPr wrap="square" rtlCol="0">
            <a:spAutoFit/>
          </a:bodyPr>
          <a:lstStyle/>
          <a:p>
            <a:pPr algn="just"/>
            <a:r>
              <a:rPr lang="vi-VN"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Ở khổ thơ đầu, thế giới diệu kì mà những trang sách mang đến cho người đọc (tặng cho người đọc) chính là vẻ đẹp cuộc sống được miêu tả, phản ánh trong trang sách. Vẻ đẹp đó được thể hiện qua những hình ảnh thơ: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bầu trời sao lấp lánh, mặt biển xanh với cánh buồm nâu trong nắng, bảy sắc cầu vồng sau cơn mưa,...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4417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mở</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thế</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diệu</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kì</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648453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2. Dựa vào khổ thơ thứ hai và những trải nghiệm đọc sách, nêu cách hiểu của em về câu thơ “Trang sách trả lời câu hỏi tuổi thơ”.</a:t>
            </a:r>
          </a:p>
        </p:txBody>
      </p:sp>
      <p:sp>
        <p:nvSpPr>
          <p:cNvPr id="7" name="TextBox 6">
            <a:extLst>
              <a:ext uri="{FF2B5EF4-FFF2-40B4-BE49-F238E27FC236}">
                <a16:creationId xmlns:a16="http://schemas.microsoft.com/office/drawing/2014/main" id="{8DF79567-B5B0-34D7-83A6-A729CB424477}"/>
              </a:ext>
            </a:extLst>
          </p:cNvPr>
          <p:cNvSpPr txBox="1"/>
          <p:nvPr/>
        </p:nvSpPr>
        <p:spPr>
          <a:xfrm>
            <a:off x="935665" y="1669311"/>
            <a:ext cx="10483703" cy="4524315"/>
          </a:xfrm>
          <a:prstGeom prst="rect">
            <a:avLst/>
          </a:prstGeom>
          <a:noFill/>
        </p:spPr>
        <p:txBody>
          <a:bodyPr wrap="square" rtlCol="0">
            <a:spAutoFit/>
          </a:bodyPr>
          <a:lstStyle/>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Câu thơ “Trang sách trả lời câu hỏi tuổi thơ” ý muốn nói các bạn nhỏ đọc sách sẽ tìm thấy câu trả lời cho </a:t>
            </a:r>
            <a:r>
              <a:rPr lang="vi-VN"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câu hỏi, những băn khoăn, thắc mắc của mình về những sự vật, hiện tượng “bí ẩn” trong vũ trụ bao la.</a:t>
            </a:r>
            <a:endPar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Ví dụ, khi còn bé, nhìn lên vầng trăng, ta tưởng có chú Cuội ngồi gốc cây đa như trong truyện cổ tích được bà, được mẹ kể. Nhưng lớn lên, sách khoa học giúp ta hiểu con người đã đặt chân lên Mặt trăng, con người đã khám phá bao điều bí ẩn của vũ trụ.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756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cụ</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giải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đáp</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những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73070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3. Khổ thơ thứ ba giúp em cảm nhận được gì về ý nghĩa của những trang sách đối với tuổi thơ?</a:t>
            </a:r>
          </a:p>
        </p:txBody>
      </p:sp>
      <p:sp>
        <p:nvSpPr>
          <p:cNvPr id="7" name="TextBox 6">
            <a:extLst>
              <a:ext uri="{FF2B5EF4-FFF2-40B4-BE49-F238E27FC236}">
                <a16:creationId xmlns:a16="http://schemas.microsoft.com/office/drawing/2014/main" id="{8DF79567-B5B0-34D7-83A6-A729CB424477}"/>
              </a:ext>
            </a:extLst>
          </p:cNvPr>
          <p:cNvSpPr txBox="1"/>
          <p:nvPr/>
        </p:nvSpPr>
        <p:spPr>
          <a:xfrm>
            <a:off x="946298" y="2551813"/>
            <a:ext cx="10483703" cy="2554545"/>
          </a:xfrm>
          <a:prstGeom prst="rect">
            <a:avLst/>
          </a:prstGeom>
          <a:noFill/>
        </p:spPr>
        <p:txBody>
          <a:bodyPr wrap="square" rtlCol="0">
            <a:spAutoFit/>
          </a:bodyPr>
          <a:lstStyle/>
          <a:p>
            <a:pPr lvl="0" algn="just"/>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Khổ thơ giúp em cảm nhận được rằng: </a:t>
            </a:r>
            <a:r>
              <a:rPr lang="vi-VN"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trang sách đã thắp lên ước mơ, khát vọng trong tâm hồn trẻ thơ, giúp chúng em mở mang hiểu biết, mở rộng tầm nhìn,...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6593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48CFDB-21A9-C58B-346D-27AFE216CA59}"/>
              </a:ext>
            </a:extLst>
          </p:cNvPr>
          <p:cNvPicPr>
            <a:picLocks noChangeAspect="1"/>
          </p:cNvPicPr>
          <p:nvPr/>
        </p:nvPicPr>
        <p:blipFill>
          <a:blip r:embed="rId2"/>
          <a:stretch>
            <a:fillRect/>
          </a:stretch>
        </p:blipFill>
        <p:spPr>
          <a:xfrm>
            <a:off x="659144" y="2692400"/>
            <a:ext cx="5351271" cy="3861864"/>
          </a:xfrm>
          <a:prstGeom prst="rect">
            <a:avLst/>
          </a:prstGeom>
        </p:spPr>
      </p:pic>
      <p:sp>
        <p:nvSpPr>
          <p:cNvPr id="5" name="Rectangle: Rounded Corners 4">
            <a:extLst>
              <a:ext uri="{FF2B5EF4-FFF2-40B4-BE49-F238E27FC236}">
                <a16:creationId xmlns:a16="http://schemas.microsoft.com/office/drawing/2014/main" id="{23E437AB-BA41-7760-7CFB-9AD03E3D85B8}"/>
              </a:ext>
            </a:extLst>
          </p:cNvPr>
          <p:cNvSpPr/>
          <p:nvPr/>
        </p:nvSpPr>
        <p:spPr>
          <a:xfrm>
            <a:off x="700024" y="1001776"/>
            <a:ext cx="10771632" cy="1435608"/>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Calibri" panose="020F0502020204030204" pitchFamily="34" charset="0"/>
                <a:ea typeface="Calibri" panose="020F0502020204030204" pitchFamily="34" charset="0"/>
                <a:cs typeface="Calibri" panose="020F0502020204030204" pitchFamily="34" charset="0"/>
              </a:rPr>
              <a:t>Chia sẻ với bạn về một bài học bổ ích từ những trang sách em đã đọc.</a:t>
            </a:r>
          </a:p>
        </p:txBody>
      </p:sp>
    </p:spTree>
    <p:extLst>
      <p:ext uri="{BB962C8B-B14F-4D97-AF65-F5344CB8AC3E}">
        <p14:creationId xmlns:p14="http://schemas.microsoft.com/office/powerpoint/2010/main" val="3888388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 là ngọn lửa thắp sáng ước mơ.</a:t>
            </a:r>
            <a:endPar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927081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3867204"/>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4. </a:t>
            </a:r>
            <a:r>
              <a:rPr lang="vi-VN"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A. Nhân nghĩa là lẽ sống đẹp của dân tộc mà mỗi con người cần hướng tới.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B. Qua những trang sách, ta nhận ra lẽ sống nhân nghĩa người xưa truyền lại.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C. Nhớ về cội nguồn, gìn giữ truyền thống tốt đẹp cha ông để lại là trách nhiệm của mỗi chúng ta.</a:t>
            </a:r>
          </a:p>
        </p:txBody>
      </p:sp>
      <p:sp>
        <p:nvSpPr>
          <p:cNvPr id="3" name="Oval 2">
            <a:extLst>
              <a:ext uri="{FF2B5EF4-FFF2-40B4-BE49-F238E27FC236}">
                <a16:creationId xmlns:a16="http://schemas.microsoft.com/office/drawing/2014/main" id="{A747B04F-9123-ED34-6CB5-C813CA29D5E9}"/>
              </a:ext>
            </a:extLst>
          </p:cNvPr>
          <p:cNvSpPr/>
          <p:nvPr/>
        </p:nvSpPr>
        <p:spPr>
          <a:xfrm>
            <a:off x="723014" y="3625702"/>
            <a:ext cx="435935" cy="5103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166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57922" y="2698246"/>
            <a:ext cx="571164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4</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Nhớ về cội nguồn, gìn giữ truyền thống tốt đẹp cha ông để lại.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20256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156082"/>
                </a:solidFill>
                <a:latin typeface="Calibri" panose="020F0502020204030204" pitchFamily="34" charset="0"/>
                <a:ea typeface="Calibri" panose="020F0502020204030204" pitchFamily="34" charset="0"/>
                <a:cs typeface="Calibri" panose="020F0502020204030204" pitchFamily="34" charset="0"/>
              </a:rPr>
              <a:t>5. Em thích khổ thơ nào trong bài? Vì sao?</a:t>
            </a:r>
          </a:p>
        </p:txBody>
      </p:sp>
      <p:sp>
        <p:nvSpPr>
          <p:cNvPr id="7" name="TextBox 6">
            <a:extLst>
              <a:ext uri="{FF2B5EF4-FFF2-40B4-BE49-F238E27FC236}">
                <a16:creationId xmlns:a16="http://schemas.microsoft.com/office/drawing/2014/main" id="{8DF79567-B5B0-34D7-83A6-A729CB424477}"/>
              </a:ext>
            </a:extLst>
          </p:cNvPr>
          <p:cNvSpPr txBox="1"/>
          <p:nvPr/>
        </p:nvSpPr>
        <p:spPr>
          <a:xfrm>
            <a:off x="946298" y="2551813"/>
            <a:ext cx="10483703" cy="3170099"/>
          </a:xfrm>
          <a:prstGeom prst="rect">
            <a:avLst/>
          </a:prstGeom>
          <a:noFill/>
        </p:spPr>
        <p:txBody>
          <a:bodyPr wrap="square" rtlCol="0">
            <a:spAutoFit/>
          </a:bodyPr>
          <a:lstStyle/>
          <a:p>
            <a:pPr lvl="0" algn="just"/>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Ví</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Em thích khổ thơ cuối cùng của bài thơ. Vì khổ thơ đã đưa ra bài học rất thiết thực và có ý nghĩa cho thế hệ trẻ rằng nhớ về cội nguồn, gìn giữ truyền thống tốt đẹp cha ông để lại là trách nhiệm của mỗi chúng ta.</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5748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8080F1A8-F102-E67A-18C4-BE9BA32F86A6}"/>
              </a:ext>
            </a:extLst>
          </p:cNvPr>
          <p:cNvSpPr/>
          <p:nvPr/>
        </p:nvSpPr>
        <p:spPr>
          <a:xfrm>
            <a:off x="8913199" y="3747197"/>
            <a:ext cx="3278801" cy="3110803"/>
          </a:xfrm>
          <a:custGeom>
            <a:avLst/>
            <a:gdLst/>
            <a:ahLst/>
            <a:cxnLst/>
            <a:rect l="l" t="t" r="r" b="b"/>
            <a:pathLst>
              <a:path w="2095331" h="1970223">
                <a:moveTo>
                  <a:pt x="0" y="0"/>
                </a:moveTo>
                <a:lnTo>
                  <a:pt x="2095330" y="0"/>
                </a:lnTo>
                <a:lnTo>
                  <a:pt x="2095330" y="1970223"/>
                </a:lnTo>
                <a:lnTo>
                  <a:pt x="0" y="1970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4AC159C-0802-F8CF-C3F3-59AE6E582FC6}"/>
              </a:ext>
            </a:extLst>
          </p:cNvPr>
          <p:cNvSpPr txBox="1"/>
          <p:nvPr/>
        </p:nvSpPr>
        <p:spPr>
          <a:xfrm>
            <a:off x="595423" y="2780414"/>
            <a:ext cx="8718697" cy="3416320"/>
          </a:xfrm>
          <a:prstGeom prst="rect">
            <a:avLst/>
          </a:prstGeom>
          <a:noFill/>
        </p:spPr>
        <p:txBody>
          <a:bodyPr wrap="square">
            <a:spAutoFit/>
          </a:bodyPr>
          <a:lstStyle/>
          <a:p>
            <a:pPr algn="just"/>
            <a:r>
              <a:rPr lang="en-US" sz="3600"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Bằng những câu thơ giàu hình ảnh, bài thơ Thế giới trong trang sách đã cho thấy những điều kì diệu mà sách đem lại: mở ra thế giới muôn màu, muôn vẻ; giải thích những điều bí ẩn của vũ trụ; thắp lên những ước mơ đẹp; gửi gắm những bài học ý nghĩa.</a:t>
            </a:r>
          </a:p>
        </p:txBody>
      </p:sp>
      <p:pic>
        <p:nvPicPr>
          <p:cNvPr id="2" name="Picture 1">
            <a:extLst>
              <a:ext uri="{FF2B5EF4-FFF2-40B4-BE49-F238E27FC236}">
                <a16:creationId xmlns:a16="http://schemas.microsoft.com/office/drawing/2014/main" id="{60F3B559-28B9-BFC2-F4FD-98E4FFEA1F75}"/>
              </a:ext>
            </a:extLst>
          </p:cNvPr>
          <p:cNvPicPr>
            <a:picLocks noChangeAspect="1"/>
          </p:cNvPicPr>
          <p:nvPr/>
        </p:nvPicPr>
        <p:blipFill>
          <a:blip r:embed="rId3"/>
          <a:stretch>
            <a:fillRect/>
          </a:stretch>
        </p:blipFill>
        <p:spPr>
          <a:xfrm>
            <a:off x="122737" y="198433"/>
            <a:ext cx="4035902" cy="2548349"/>
          </a:xfrm>
          <a:prstGeom prst="rect">
            <a:avLst/>
          </a:prstGeom>
        </p:spPr>
      </p:pic>
    </p:spTree>
    <p:extLst>
      <p:ext uri="{BB962C8B-B14F-4D97-AF65-F5344CB8AC3E}">
        <p14:creationId xmlns:p14="http://schemas.microsoft.com/office/powerpoint/2010/main" val="2149241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7" name="TextBox 6">
            <a:extLst>
              <a:ext uri="{FF2B5EF4-FFF2-40B4-BE49-F238E27FC236}">
                <a16:creationId xmlns:a16="http://schemas.microsoft.com/office/drawing/2014/main" id="{6E2464A7-F685-AB0B-F567-BC9AD744CF01}"/>
              </a:ext>
            </a:extLst>
          </p:cNvPr>
          <p:cNvSpPr txBox="1"/>
          <p:nvPr/>
        </p:nvSpPr>
        <p:spPr>
          <a:xfrm>
            <a:off x="3983011" y="1198491"/>
            <a:ext cx="607089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0" dirty="0" err="1">
                <a:solidFill>
                  <a:srgbClr val="156082"/>
                </a:solidFill>
                <a:latin typeface="SVN-Bali Script" panose="02000000000000000000" pitchFamily="2" charset="0"/>
              </a:rPr>
              <a:t>Đọc</a:t>
            </a:r>
            <a:r>
              <a:rPr lang="en-GB" sz="11500" dirty="0">
                <a:solidFill>
                  <a:srgbClr val="156082"/>
                </a:solidFill>
                <a:latin typeface="SVN-Bali Script" panose="02000000000000000000" pitchFamily="2" charset="0"/>
              </a:rPr>
              <a:t> </a:t>
            </a:r>
            <a:r>
              <a:rPr lang="en-GB" sz="11500" dirty="0" err="1">
                <a:solidFill>
                  <a:srgbClr val="156082"/>
                </a:solidFill>
                <a:latin typeface="SVN-Bali Script" panose="02000000000000000000" pitchFamily="2" charset="0"/>
              </a:rPr>
              <a:t>nâng</a:t>
            </a:r>
            <a:r>
              <a:rPr lang="en-GB" sz="11500" dirty="0">
                <a:solidFill>
                  <a:srgbClr val="156082"/>
                </a:solidFill>
                <a:latin typeface="SVN-Bali Script" panose="02000000000000000000" pitchFamily="2" charset="0"/>
              </a:rPr>
              <a:t> </a:t>
            </a:r>
            <a:r>
              <a:rPr lang="en-GB" sz="11500" dirty="0" err="1">
                <a:solidFill>
                  <a:srgbClr val="156082"/>
                </a:solidFill>
                <a:latin typeface="SVN-Bali Script" panose="02000000000000000000" pitchFamily="2" charset="0"/>
              </a:rPr>
              <a:t>cao</a:t>
            </a:r>
            <a:endParaRPr kumimoji="0" lang="vi-VN" sz="11500" b="0" i="0" u="none" strike="noStrike" kern="1200" cap="none" spc="0" normalizeH="0" baseline="0" noProof="0" dirty="0">
              <a:ln>
                <a:noFill/>
              </a:ln>
              <a:solidFill>
                <a:srgbClr val="15608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329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10343352"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4523090" y="1652672"/>
            <a:ext cx="275748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GB" sz="4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4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8" y="2807207"/>
            <a:ext cx="9426827" cy="3170099"/>
          </a:xfrm>
          <a:prstGeom prst="rect">
            <a:avLst/>
          </a:prstGeom>
          <a:noFill/>
        </p:spPr>
        <p:txBody>
          <a:bodyPr wrap="square" rtlCol="0">
            <a:spAutoFit/>
          </a:bodyPr>
          <a:lstStyle/>
          <a:p>
            <a:pPr lvl="0" algn="just"/>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Đọc đúng và đọc diễn cảm bài thơ Thế giới trong trang sách, biết nhấn giọng vào những từ ngữ thể hiện vẻ đẹp, sự kì diệu của thế giới trong những trang và những bài học mà sách mang lại cho người đọc.</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5900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999DCBF-F3DE-6439-C3D4-49444C025BEB}"/>
              </a:ext>
            </a:extLst>
          </p:cNvPr>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mở ra thế giới diệu kì:</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bầu trời những vì sao lấp lánh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biển xanh, cánh buồm nâu trong nắng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Sau cơn mưa hiện bảy sắc cầu vồng.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trả lời câu hỏi tuổi thơ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Vũ trụ bao la bao điều bí mật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Trái đất rộng có chân người chinh phục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thắp lên ngọn lửa khát khao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có dáng hình xứ sở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tuổi thơ luôn rộng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đường dài tít tắp đợi mong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Bài học nào trong trang sách thiết tha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Nhân nghĩa bao đời cha ông gìn giữ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dòng sông sẽ chảy về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khôn rồi vẫn nhớ tiếng mẹ ru.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(Huệ Triệu)</a:t>
            </a:r>
          </a:p>
        </p:txBody>
      </p:sp>
      <p:pic>
        <p:nvPicPr>
          <p:cNvPr id="4" name="Picture 3">
            <a:extLst>
              <a:ext uri="{FF2B5EF4-FFF2-40B4-BE49-F238E27FC236}">
                <a16:creationId xmlns:a16="http://schemas.microsoft.com/office/drawing/2014/main" id="{1F40BDAA-442C-3B60-3719-65F4E226D606}"/>
              </a:ext>
            </a:extLst>
          </p:cNvPr>
          <p:cNvPicPr>
            <a:picLocks noChangeAspect="1"/>
          </p:cNvPicPr>
          <p:nvPr/>
        </p:nvPicPr>
        <p:blipFill>
          <a:blip r:embed="rId2"/>
          <a:stretch>
            <a:fillRect/>
          </a:stretch>
        </p:blipFill>
        <p:spPr>
          <a:xfrm>
            <a:off x="3204791" y="711852"/>
            <a:ext cx="6633023" cy="755970"/>
          </a:xfrm>
          <a:prstGeom prst="rect">
            <a:avLst/>
          </a:prstGeom>
        </p:spPr>
      </p:pic>
    </p:spTree>
    <p:extLst>
      <p:ext uri="{BB962C8B-B14F-4D97-AF65-F5344CB8AC3E}">
        <p14:creationId xmlns:p14="http://schemas.microsoft.com/office/powerpoint/2010/main" val="3913707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3" name="TextBox 2">
            <a:extLst>
              <a:ext uri="{FF2B5EF4-FFF2-40B4-BE49-F238E27FC236}">
                <a16:creationId xmlns:a16="http://schemas.microsoft.com/office/drawing/2014/main" id="{3ABF8E80-D888-9C6F-3690-AF913D4A67C2}"/>
              </a:ext>
            </a:extLst>
          </p:cNvPr>
          <p:cNvSpPr txBox="1"/>
          <p:nvPr/>
        </p:nvSpPr>
        <p:spPr>
          <a:xfrm>
            <a:off x="2555747" y="1859340"/>
            <a:ext cx="7219188" cy="1569660"/>
          </a:xfrm>
          <a:prstGeom prst="rect">
            <a:avLst/>
          </a:prstGeom>
          <a:noFill/>
        </p:spPr>
        <p:txBody>
          <a:bodyPr wrap="square">
            <a:spAutoFit/>
          </a:bodyPr>
          <a:lstStyle/>
          <a:p>
            <a:pPr algn="ctr"/>
            <a:r>
              <a:rPr lang="en-US" sz="4800" i="1" dirty="0" err="1">
                <a:effectLst/>
                <a:latin typeface="Calibri" panose="020F0502020204030204" pitchFamily="34" charset="0"/>
                <a:ea typeface="Calibri" panose="020F0502020204030204" pitchFamily="34" charset="0"/>
                <a:cs typeface="Calibri" panose="020F0502020204030204" pitchFamily="34" charset="0"/>
              </a:rPr>
              <a:t>Nêu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cảm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nghĩ</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của</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em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sau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khi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đọc</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bài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thơ</a:t>
            </a:r>
            <a:r>
              <a:rPr lang="en-US" sz="4800" i="1" dirty="0">
                <a:effectLst/>
                <a:latin typeface="Calibri" panose="020F0502020204030204" pitchFamily="34" charset="0"/>
                <a:ea typeface="Calibri" panose="020F0502020204030204" pitchFamily="34" charset="0"/>
                <a:cs typeface="Calibri" panose="020F0502020204030204" pitchFamily="34" charset="0"/>
              </a:rPr>
              <a:t>.</a:t>
            </a:r>
            <a:endParaRPr lang="vi-VN" sz="6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28237F5-081F-6BF6-40B5-68779CDABDBC}"/>
              </a:ext>
            </a:extLst>
          </p:cNvPr>
          <p:cNvPicPr>
            <a:picLocks noChangeAspect="1"/>
          </p:cNvPicPr>
          <p:nvPr/>
        </p:nvPicPr>
        <p:blipFill>
          <a:blip r:embed="rId3"/>
          <a:stretch>
            <a:fillRect/>
          </a:stretch>
        </p:blipFill>
        <p:spPr>
          <a:xfrm>
            <a:off x="3409198" y="84954"/>
            <a:ext cx="5512287" cy="1543345"/>
          </a:xfrm>
          <a:prstGeom prst="rect">
            <a:avLst/>
          </a:prstGeom>
        </p:spPr>
      </p:pic>
    </p:spTree>
    <p:extLst>
      <p:ext uri="{BB962C8B-B14F-4D97-AF65-F5344CB8AC3E}">
        <p14:creationId xmlns:p14="http://schemas.microsoft.com/office/powerpoint/2010/main" val="666748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2" name="Picture 1">
            <a:extLst>
              <a:ext uri="{FF2B5EF4-FFF2-40B4-BE49-F238E27FC236}">
                <a16:creationId xmlns:a16="http://schemas.microsoft.com/office/drawing/2014/main" id="{1A660A39-37ED-B46C-5F91-EB7012DF8597}"/>
              </a:ext>
            </a:extLst>
          </p:cNvPr>
          <p:cNvPicPr>
            <a:picLocks noChangeAspect="1"/>
          </p:cNvPicPr>
          <p:nvPr/>
        </p:nvPicPr>
        <p:blipFill>
          <a:blip r:embed="rId3"/>
          <a:stretch>
            <a:fillRect/>
          </a:stretch>
        </p:blipFill>
        <p:spPr>
          <a:xfrm>
            <a:off x="2625582" y="873649"/>
            <a:ext cx="6579378" cy="2677601"/>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9D15F2-21E5-D63D-51BD-E6A52D3DFBD7}"/>
              </a:ext>
            </a:extLst>
          </p:cNvPr>
          <p:cNvPicPr>
            <a:picLocks noChangeAspect="1"/>
          </p:cNvPicPr>
          <p:nvPr/>
        </p:nvPicPr>
        <p:blipFill>
          <a:blip r:embed="rId2"/>
          <a:stretch>
            <a:fillRect/>
          </a:stretch>
        </p:blipFill>
        <p:spPr>
          <a:xfrm>
            <a:off x="584791" y="492420"/>
            <a:ext cx="3636334" cy="6000750"/>
          </a:xfrm>
          <a:prstGeom prst="rect">
            <a:avLst/>
          </a:prstGeom>
        </p:spPr>
      </p:pic>
      <p:grpSp>
        <p:nvGrpSpPr>
          <p:cNvPr id="6" name="Group 5">
            <a:extLst>
              <a:ext uri="{FF2B5EF4-FFF2-40B4-BE49-F238E27FC236}">
                <a16:creationId xmlns:a16="http://schemas.microsoft.com/office/drawing/2014/main" id="{8A2288E4-90C4-323A-BDD5-7BF8D7C52572}"/>
              </a:ext>
            </a:extLst>
          </p:cNvPr>
          <p:cNvGrpSpPr/>
          <p:nvPr/>
        </p:nvGrpSpPr>
        <p:grpSpPr>
          <a:xfrm>
            <a:off x="5115667" y="2664306"/>
            <a:ext cx="6099048" cy="1726940"/>
            <a:chOff x="430820" y="941832"/>
            <a:chExt cx="6099048" cy="4974336"/>
          </a:xfrm>
        </p:grpSpPr>
        <p:grpSp>
          <p:nvGrpSpPr>
            <p:cNvPr id="7" name="Group 6">
              <a:extLst>
                <a:ext uri="{FF2B5EF4-FFF2-40B4-BE49-F238E27FC236}">
                  <a16:creationId xmlns:a16="http://schemas.microsoft.com/office/drawing/2014/main" id="{7484A24B-F353-278E-F5FA-4673FADF8381}"/>
                </a:ext>
              </a:extLst>
            </p:cNvPr>
            <p:cNvGrpSpPr/>
            <p:nvPr/>
          </p:nvGrpSpPr>
          <p:grpSpPr>
            <a:xfrm>
              <a:off x="430820" y="941832"/>
              <a:ext cx="6019701" cy="4974336"/>
              <a:chOff x="1182623" y="1618488"/>
              <a:chExt cx="5157217" cy="4169664"/>
            </a:xfrm>
          </p:grpSpPr>
          <p:sp>
            <p:nvSpPr>
              <p:cNvPr id="9" name="Rectangle: Diagonal Corners Rounded 8">
                <a:extLst>
                  <a:ext uri="{FF2B5EF4-FFF2-40B4-BE49-F238E27FC236}">
                    <a16:creationId xmlns:a16="http://schemas.microsoft.com/office/drawing/2014/main" id="{99B55B42-F4A1-642B-6C06-4B70F66F3570}"/>
                  </a:ext>
                </a:extLst>
              </p:cNvPr>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Diagonal Corners Rounded 9">
                <a:extLst>
                  <a:ext uri="{FF2B5EF4-FFF2-40B4-BE49-F238E27FC236}">
                    <a16:creationId xmlns:a16="http://schemas.microsoft.com/office/drawing/2014/main" id="{04EFA48B-EC08-ADAB-A100-AC477F6CC3A7}"/>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id="{FCF0550D-A92A-820B-98D8-9B5DE4E0CC74}"/>
                </a:ext>
              </a:extLst>
            </p:cNvPr>
            <p:cNvSpPr txBox="1"/>
            <p:nvPr/>
          </p:nvSpPr>
          <p:spPr>
            <a:xfrm>
              <a:off x="430820" y="1755080"/>
              <a:ext cx="6099048" cy="1184683"/>
            </a:xfrm>
            <a:prstGeom prst="rect">
              <a:avLst/>
            </a:prstGeom>
            <a:noFill/>
          </p:spPr>
          <p:txBody>
            <a:bodyPr wrap="square">
              <a:spAutoFit/>
            </a:bodyPr>
            <a:lstStyle/>
            <a:p>
              <a:pPr algn="ctr">
                <a:lnSpc>
                  <a:spcPct val="150000"/>
                </a:lnSpc>
              </a:pPr>
              <a:r>
                <a:rPr lang="en-US" sz="5400" dirty="0">
                  <a:latin typeface="Cambria" panose="02040503050406030204" pitchFamily="18" charset="0"/>
                  <a:ea typeface="Cambria" panose="02040503050406030204" pitchFamily="18" charset="0"/>
                </a:rPr>
                <a:t>Tranh </a:t>
              </a:r>
              <a:r>
                <a:rPr lang="en-US" sz="5400" dirty="0" err="1">
                  <a:latin typeface="Cambria" panose="02040503050406030204" pitchFamily="18" charset="0"/>
                  <a:ea typeface="Cambria" panose="02040503050406030204" pitchFamily="18" charset="0"/>
                </a:rPr>
                <a:t>vẽ</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gì</a:t>
              </a:r>
              <a:r>
                <a:rPr lang="en-US" sz="5400" dirty="0">
                  <a:latin typeface="Cambria" panose="02040503050406030204" pitchFamily="18" charset="0"/>
                  <a:ea typeface="Cambria" panose="02040503050406030204" pitchFamily="18" charset="0"/>
                </a:rPr>
                <a:t>?</a:t>
              </a:r>
              <a:endParaRPr lang="vi-VN" sz="5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07122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asvg="http://schemas.microsoft.com/office/drawing/2016/SVG/main" r:embed="rId4"/>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id="{F6A7D210-C16D-BD3F-9B5E-6D8FB9327C57}"/>
              </a:ext>
            </a:extLst>
          </p:cNvPr>
          <p:cNvPicPr>
            <a:picLocks noChangeAspect="1"/>
          </p:cNvPicPr>
          <p:nvPr/>
        </p:nvPicPr>
        <p:blipFill>
          <a:blip r:embed="rId15"/>
          <a:stretch>
            <a:fillRect/>
          </a:stretch>
        </p:blipFill>
        <p:spPr>
          <a:xfrm>
            <a:off x="3799557" y="0"/>
            <a:ext cx="3277608" cy="1484477"/>
          </a:xfrm>
          <a:prstGeom prst="rect">
            <a:avLst/>
          </a:prstGeom>
        </p:spPr>
      </p:pic>
      <p:pic>
        <p:nvPicPr>
          <p:cNvPr id="16" name="Picture 15">
            <a:extLst>
              <a:ext uri="{FF2B5EF4-FFF2-40B4-BE49-F238E27FC236}">
                <a16:creationId xmlns:a16="http://schemas.microsoft.com/office/drawing/2014/main" id="{DC2A617C-96FA-A95D-AC45-CB7445594824}"/>
              </a:ext>
            </a:extLst>
          </p:cNvPr>
          <p:cNvPicPr>
            <a:picLocks noChangeAspect="1"/>
          </p:cNvPicPr>
          <p:nvPr/>
        </p:nvPicPr>
        <p:blipFill>
          <a:blip r:embed="rId16"/>
          <a:stretch>
            <a:fillRect/>
          </a:stretch>
        </p:blipFill>
        <p:spPr>
          <a:xfrm>
            <a:off x="838200" y="2592822"/>
            <a:ext cx="2514310" cy="1824600"/>
          </a:xfrm>
          <a:prstGeom prst="rect">
            <a:avLst/>
          </a:prstGeom>
        </p:spPr>
      </p:pic>
      <p:pic>
        <p:nvPicPr>
          <p:cNvPr id="17" name="Picture 16">
            <a:extLst>
              <a:ext uri="{FF2B5EF4-FFF2-40B4-BE49-F238E27FC236}">
                <a16:creationId xmlns:a16="http://schemas.microsoft.com/office/drawing/2014/main" id="{D78D3E96-7C4B-04BF-920F-397F2D23B41E}"/>
              </a:ext>
            </a:extLst>
          </p:cNvPr>
          <p:cNvPicPr>
            <a:picLocks noChangeAspect="1"/>
          </p:cNvPicPr>
          <p:nvPr/>
        </p:nvPicPr>
        <p:blipFill>
          <a:blip r:embed="rId17"/>
          <a:stretch>
            <a:fillRect/>
          </a:stretch>
        </p:blipFill>
        <p:spPr>
          <a:xfrm>
            <a:off x="2100646" y="2466608"/>
            <a:ext cx="6858594" cy="2164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a:extLst>
              <a:ext uri="{FF2B5EF4-FFF2-40B4-BE49-F238E27FC236}">
                <a16:creationId xmlns:a16="http://schemas.microsoft.com/office/drawing/2014/main" id="{97948087-2E26-5C80-840F-866ECD53CC2D}"/>
              </a:ext>
            </a:extLst>
          </p:cNvPr>
          <p:cNvPicPr>
            <a:picLocks noChangeAspect="1"/>
          </p:cNvPicPr>
          <p:nvPr/>
        </p:nvPicPr>
        <p:blipFill>
          <a:blip r:embed="rId3"/>
          <a:stretch>
            <a:fillRect/>
          </a:stretch>
        </p:blipFill>
        <p:spPr>
          <a:xfrm>
            <a:off x="2347303" y="287612"/>
            <a:ext cx="7415083" cy="3631749"/>
          </a:xfrm>
          <a:prstGeom prst="rect">
            <a:avLst/>
          </a:prstGeom>
        </p:spPr>
      </p:pic>
    </p:spTree>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999DCBF-F3DE-6439-C3D4-49444C025BEB}"/>
              </a:ext>
            </a:extLst>
          </p:cNvPr>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sz="2400" b="0" i="0" dirty="0">
                <a:solidFill>
                  <a:srgbClr val="000000"/>
                </a:solidFill>
                <a:effectLst/>
                <a:latin typeface="Cambria" panose="02040503050406030204" pitchFamily="18" charset="0"/>
                <a:ea typeface="Cambria" panose="02040503050406030204" pitchFamily="18" charset="0"/>
              </a:rPr>
              <a:t>Trang sách mở ra thế giới diệu kì:</a:t>
            </a:r>
          </a:p>
          <a:p>
            <a:r>
              <a:rPr lang="vi-VN" sz="2400" b="0" i="0" dirty="0">
                <a:solidFill>
                  <a:srgbClr val="000000"/>
                </a:solidFill>
                <a:effectLst/>
                <a:latin typeface="Cambria" panose="02040503050406030204" pitchFamily="18" charset="0"/>
                <a:ea typeface="Cambria" panose="02040503050406030204" pitchFamily="18" charset="0"/>
              </a:rPr>
              <a:t>Trên bầu trời những vì sao lấp lánh</a:t>
            </a:r>
          </a:p>
          <a:p>
            <a:r>
              <a:rPr lang="vi-VN" sz="2400" b="0" i="0" dirty="0">
                <a:solidFill>
                  <a:srgbClr val="000000"/>
                </a:solidFill>
                <a:effectLst/>
                <a:latin typeface="Cambria" panose="02040503050406030204" pitchFamily="18" charset="0"/>
                <a:ea typeface="Cambria" panose="02040503050406030204" pitchFamily="18" charset="0"/>
              </a:rPr>
              <a:t>Mặt biển xanh, cánh buồm nâu trong nắng</a:t>
            </a:r>
          </a:p>
          <a:p>
            <a:r>
              <a:rPr lang="vi-VN" sz="2400" b="0" i="0" dirty="0">
                <a:solidFill>
                  <a:srgbClr val="000000"/>
                </a:solidFill>
                <a:effectLst/>
                <a:latin typeface="Cambria" panose="02040503050406030204" pitchFamily="18" charset="0"/>
                <a:ea typeface="Cambria" panose="02040503050406030204" pitchFamily="18" charset="0"/>
              </a:rPr>
              <a:t>Sau cơn mưa hiện bảy sắc cầu vồng.</a:t>
            </a:r>
            <a:endParaRPr lang="en-US" sz="2400" b="0" i="0" dirty="0">
              <a:solidFill>
                <a:srgbClr val="000000"/>
              </a:solidFill>
              <a:effectLst/>
              <a:latin typeface="Cambria" panose="02040503050406030204" pitchFamily="18" charset="0"/>
              <a:ea typeface="Cambria" panose="02040503050406030204" pitchFamily="18" charset="0"/>
            </a:endParaRPr>
          </a:p>
          <a:p>
            <a:endParaRPr lang="vi-VN" sz="2400" b="0" i="0" dirty="0">
              <a:solidFill>
                <a:srgbClr val="000000"/>
              </a:solidFill>
              <a:effectLst/>
              <a:latin typeface="Cambria" panose="02040503050406030204" pitchFamily="18" charset="0"/>
              <a:ea typeface="Cambria" panose="02040503050406030204" pitchFamily="18" charset="0"/>
            </a:endParaRPr>
          </a:p>
          <a:p>
            <a:r>
              <a:rPr lang="vi-VN" sz="2400" b="0" i="0" dirty="0">
                <a:solidFill>
                  <a:srgbClr val="000000"/>
                </a:solidFill>
                <a:effectLst/>
                <a:latin typeface="Cambria" panose="02040503050406030204" pitchFamily="18" charset="0"/>
                <a:ea typeface="Cambria" panose="02040503050406030204" pitchFamily="18" charset="0"/>
              </a:rPr>
              <a:t>Trang sách trả lời câu hỏi tuổi thơ</a:t>
            </a:r>
          </a:p>
          <a:p>
            <a:r>
              <a:rPr lang="vi-VN" sz="2400" b="0" i="0" dirty="0">
                <a:solidFill>
                  <a:srgbClr val="000000"/>
                </a:solidFill>
                <a:effectLst/>
                <a:latin typeface="Cambria" panose="02040503050406030204" pitchFamily="18" charset="0"/>
                <a:ea typeface="Cambria" panose="02040503050406030204" pitchFamily="18" charset="0"/>
              </a:rPr>
              <a:t>Vũ trụ bao la bao điều bí mật</a:t>
            </a:r>
          </a:p>
          <a:p>
            <a:r>
              <a:rPr lang="vi-VN" sz="2400" b="0" i="0" dirty="0">
                <a:solidFill>
                  <a:srgbClr val="000000"/>
                </a:solidFill>
                <a:effectLst/>
                <a:latin typeface="Cambria" panose="02040503050406030204" pitchFamily="18" charset="0"/>
                <a:ea typeface="Cambria" panose="02040503050406030204" pitchFamily="18" charset="0"/>
              </a:rPr>
              <a:t>Trái đất rộng có chân người chinh phục</a:t>
            </a:r>
          </a:p>
          <a:p>
            <a:r>
              <a:rPr lang="vi-VN" sz="2400" b="0" i="0" dirty="0">
                <a:solidFill>
                  <a:srgbClr val="000000"/>
                </a:solidFill>
                <a:effectLst/>
                <a:latin typeface="Cambria" panose="02040503050406030204" pitchFamily="18" charset="0"/>
                <a:ea typeface="Cambria" panose="02040503050406030204" pitchFamily="18" charset="0"/>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r>
              <a:rPr lang="vi-VN" sz="2400" b="0" i="0" dirty="0">
                <a:solidFill>
                  <a:srgbClr val="000000"/>
                </a:solidFill>
                <a:effectLst/>
                <a:latin typeface="Cambria" panose="02040503050406030204" pitchFamily="18" charset="0"/>
                <a:ea typeface="Cambria" panose="02040503050406030204" pitchFamily="18" charset="0"/>
              </a:rPr>
              <a:t>Trang sách thắp lên ngọn lửa khát khao</a:t>
            </a:r>
          </a:p>
          <a:p>
            <a:r>
              <a:rPr lang="vi-VN" sz="2400" b="0" i="0" dirty="0">
                <a:solidFill>
                  <a:srgbClr val="000000"/>
                </a:solidFill>
                <a:effectLst/>
                <a:latin typeface="Cambria" panose="02040503050406030204" pitchFamily="18" charset="0"/>
                <a:ea typeface="Cambria" panose="02040503050406030204" pitchFamily="18" charset="0"/>
              </a:rPr>
              <a:t>Những ước mơ có dáng hình xứ sở</a:t>
            </a:r>
          </a:p>
          <a:p>
            <a:r>
              <a:rPr lang="vi-VN" sz="2400" b="0" i="0" dirty="0">
                <a:solidFill>
                  <a:srgbClr val="000000"/>
                </a:solidFill>
                <a:effectLst/>
                <a:latin typeface="Cambria" panose="02040503050406030204" pitchFamily="18" charset="0"/>
                <a:ea typeface="Cambria" panose="02040503050406030204" pitchFamily="18" charset="0"/>
              </a:rPr>
              <a:t>Những ước mơ tuổi thơ luôn rộng mở</a:t>
            </a:r>
          </a:p>
          <a:p>
            <a:r>
              <a:rPr lang="vi-VN" sz="2400" b="0" i="0" dirty="0">
                <a:solidFill>
                  <a:srgbClr val="000000"/>
                </a:solidFill>
                <a:effectLst/>
                <a:latin typeface="Cambria" panose="02040503050406030204" pitchFamily="18" charset="0"/>
                <a:ea typeface="Cambria" panose="02040503050406030204" pitchFamily="18" charset="0"/>
              </a:rPr>
              <a:t>Con đường dài tít tắp đợi mong ta.</a:t>
            </a:r>
          </a:p>
          <a:p>
            <a:r>
              <a:rPr lang="vi-VN" sz="2400" b="0" i="0" dirty="0">
                <a:solidFill>
                  <a:srgbClr val="000000"/>
                </a:solidFill>
                <a:effectLst/>
                <a:latin typeface="Cambria" panose="02040503050406030204" pitchFamily="18" charset="0"/>
                <a:ea typeface="Cambria" panose="02040503050406030204" pitchFamily="18" charset="0"/>
              </a:rPr>
              <a:t> </a:t>
            </a:r>
          </a:p>
          <a:p>
            <a:r>
              <a:rPr lang="vi-VN" sz="2400" b="0" i="0" dirty="0">
                <a:solidFill>
                  <a:srgbClr val="000000"/>
                </a:solidFill>
                <a:effectLst/>
                <a:latin typeface="Cambria" panose="02040503050406030204" pitchFamily="18" charset="0"/>
                <a:ea typeface="Cambria" panose="02040503050406030204" pitchFamily="18" charset="0"/>
              </a:rPr>
              <a:t>Bài học nào trong trang sách thiết tha</a:t>
            </a:r>
          </a:p>
          <a:p>
            <a:r>
              <a:rPr lang="vi-VN" sz="2400" b="0" i="0" dirty="0">
                <a:solidFill>
                  <a:srgbClr val="000000"/>
                </a:solidFill>
                <a:effectLst/>
                <a:latin typeface="Cambria" panose="02040503050406030204" pitchFamily="18" charset="0"/>
                <a:ea typeface="Cambria" panose="02040503050406030204" pitchFamily="18" charset="0"/>
              </a:rPr>
              <a:t>Nhân nghĩa bao đời cha ông gìn giữ</a:t>
            </a:r>
          </a:p>
          <a:p>
            <a:r>
              <a:rPr lang="vi-VN" sz="2400" b="0" i="0" dirty="0">
                <a:solidFill>
                  <a:srgbClr val="000000"/>
                </a:solidFill>
                <a:effectLst/>
                <a:latin typeface="Cambria" panose="02040503050406030204" pitchFamily="18" charset="0"/>
                <a:ea typeface="Cambria" panose="02040503050406030204" pitchFamily="18" charset="0"/>
              </a:rPr>
              <a:t>Như dòng sông sẽ chảy về biển cả</a:t>
            </a:r>
          </a:p>
          <a:p>
            <a:r>
              <a:rPr lang="vi-VN" sz="2400" b="0" i="0" dirty="0">
                <a:solidFill>
                  <a:srgbClr val="000000"/>
                </a:solidFill>
                <a:effectLst/>
                <a:latin typeface="Cambria" panose="02040503050406030204" pitchFamily="18" charset="0"/>
                <a:ea typeface="Cambria" panose="02040503050406030204" pitchFamily="18" charset="0"/>
              </a:rPr>
              <a:t>Lớn khôn rồi vẫn nhớ tiếng mẹ ru.</a:t>
            </a:r>
          </a:p>
          <a:p>
            <a:pPr algn="r"/>
            <a:r>
              <a:rPr lang="vi-VN" sz="2400" b="0" i="0" dirty="0">
                <a:solidFill>
                  <a:srgbClr val="000000"/>
                </a:solidFill>
                <a:effectLst/>
                <a:latin typeface="Cambria" panose="02040503050406030204" pitchFamily="18" charset="0"/>
                <a:ea typeface="Cambria" panose="02040503050406030204" pitchFamily="18" charset="0"/>
              </a:rPr>
              <a:t>(Huệ Triệu)</a:t>
            </a:r>
          </a:p>
        </p:txBody>
      </p:sp>
      <p:pic>
        <p:nvPicPr>
          <p:cNvPr id="4" name="Picture 3">
            <a:extLst>
              <a:ext uri="{FF2B5EF4-FFF2-40B4-BE49-F238E27FC236}">
                <a16:creationId xmlns:a16="http://schemas.microsoft.com/office/drawing/2014/main" id="{1F40BDAA-442C-3B60-3719-65F4E226D606}"/>
              </a:ext>
            </a:extLst>
          </p:cNvPr>
          <p:cNvPicPr>
            <a:picLocks noChangeAspect="1"/>
          </p:cNvPicPr>
          <p:nvPr/>
        </p:nvPicPr>
        <p:blipFill>
          <a:blip r:embed="rId2"/>
          <a:stretch>
            <a:fillRect/>
          </a:stretch>
        </p:blipFill>
        <p:spPr>
          <a:xfrm>
            <a:off x="3204791" y="711852"/>
            <a:ext cx="6633023" cy="755970"/>
          </a:xfrm>
          <a:prstGeom prst="rect">
            <a:avLst/>
          </a:prstGeom>
        </p:spPr>
      </p:pic>
    </p:spTree>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9987EE9-118A-5F7C-B079-2328AF17F2DA}"/>
              </a:ext>
            </a:extLst>
          </p:cNvPr>
          <p:cNvSpPr/>
          <p:nvPr/>
        </p:nvSpPr>
        <p:spPr>
          <a:xfrm>
            <a:off x="1025616" y="1425613"/>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xứ</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sở</a:t>
            </a:r>
            <a:endParaRPr lang="vi-VN" sz="60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248AC0E-D617-A167-7301-41356B12A359}"/>
              </a:ext>
            </a:extLst>
          </p:cNvPr>
          <p:cNvSpPr/>
          <p:nvPr/>
        </p:nvSpPr>
        <p:spPr>
          <a:xfrm>
            <a:off x="972454" y="3460135"/>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tít</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tắp</a:t>
            </a:r>
            <a:endParaRPr lang="vi-VN" sz="6000" b="1" dirty="0">
              <a:solidFill>
                <a:schemeClr val="accent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0621F36-32C2-F6B8-7890-F06CF2CF9568}"/>
              </a:ext>
            </a:extLst>
          </p:cNvPr>
          <p:cNvPicPr>
            <a:picLocks noChangeAspect="1"/>
          </p:cNvPicPr>
          <p:nvPr/>
        </p:nvPicPr>
        <p:blipFill>
          <a:blip r:embed="rId2"/>
          <a:stretch>
            <a:fillRect/>
          </a:stretch>
        </p:blipFill>
        <p:spPr>
          <a:xfrm>
            <a:off x="7205040" y="331236"/>
            <a:ext cx="4986960" cy="6620830"/>
          </a:xfrm>
          <a:prstGeom prst="rect">
            <a:avLst/>
          </a:prstGeom>
        </p:spPr>
      </p:pic>
    </p:spTree>
    <p:extLst>
      <p:ext uri="{BB962C8B-B14F-4D97-AF65-F5344CB8AC3E}">
        <p14:creationId xmlns:p14="http://schemas.microsoft.com/office/powerpoint/2010/main" val="2817685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329610" y="1894935"/>
            <a:ext cx="7538484"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523966" y="1831011"/>
              <a:ext cx="4613147" cy="3539430"/>
            </a:xfrm>
            <a:prstGeom prst="rect">
              <a:avLst/>
            </a:prstGeom>
            <a:noFill/>
          </p:spPr>
          <p:txBody>
            <a:bodyPr wrap="square">
              <a:spAutoFit/>
            </a:bodyPr>
            <a:lstStyle/>
            <a:p>
              <a:pPr algn="just"/>
              <a:r>
                <a:rPr lang="vi-VN" sz="2800" dirty="0">
                  <a:latin typeface="Cambria" panose="02040503050406030204" pitchFamily="18" charset="0"/>
                  <a:ea typeface="Cambria" panose="02040503050406030204" pitchFamily="18" charset="0"/>
                </a:rPr>
                <a:t>Đọc diễn cảm những từ ngữ, những câu thơ thể hiện sự cảm xúc, suy tư của tác giả về những trang sách đã đọc – đặc biệt là các câu mở đầu mỗi khổ thơ: </a:t>
              </a:r>
              <a:r>
                <a:rPr lang="vi-VN" sz="2800" b="1" i="1" dirty="0">
                  <a:latin typeface="Cambria" panose="02040503050406030204" pitchFamily="18" charset="0"/>
                  <a:ea typeface="Cambria" panose="02040503050406030204" pitchFamily="18" charset="0"/>
                </a:rPr>
                <a:t>“Trang sách mở ra thế giới diệu kì”,</a:t>
              </a:r>
              <a:r>
                <a:rPr lang="vi-VN" sz="2800" dirty="0">
                  <a:latin typeface="Cambria" panose="02040503050406030204" pitchFamily="18" charset="0"/>
                  <a:ea typeface="Cambria" panose="02040503050406030204" pitchFamily="18" charset="0"/>
                </a:rPr>
                <a:t> “Trang sách trả lời câu hỏi tuổi thơ”, </a:t>
              </a:r>
              <a:r>
                <a:rPr lang="vi-VN" sz="2800" b="1" i="1" dirty="0">
                  <a:latin typeface="Cambria" panose="02040503050406030204" pitchFamily="18" charset="0"/>
                  <a:ea typeface="Cambria" panose="02040503050406030204" pitchFamily="18" charset="0"/>
                </a:rPr>
                <a:t>“Trang sách thắp lên ngọn lửa khát khao”, </a:t>
              </a:r>
              <a:r>
                <a:rPr lang="vi-VN" sz="2800"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Bài học nào trong trang sách thiết tha”</a:t>
              </a:r>
            </a:p>
          </p:txBody>
        </p:sp>
      </p:grpSp>
      <p:pic>
        <p:nvPicPr>
          <p:cNvPr id="7" name="Picture 6">
            <a:extLst>
              <a:ext uri="{FF2B5EF4-FFF2-40B4-BE49-F238E27FC236}">
                <a16:creationId xmlns:a16="http://schemas.microsoft.com/office/drawing/2014/main" id="{D377A38D-2C7B-4FF9-A395-F62D146B5FD9}"/>
              </a:ext>
            </a:extLst>
          </p:cNvPr>
          <p:cNvPicPr>
            <a:picLocks noChangeAspect="1"/>
          </p:cNvPicPr>
          <p:nvPr/>
        </p:nvPicPr>
        <p:blipFill>
          <a:blip r:embed="rId3"/>
          <a:stretch>
            <a:fillRect/>
          </a:stretch>
        </p:blipFill>
        <p:spPr>
          <a:xfrm>
            <a:off x="7334548" y="86688"/>
            <a:ext cx="4986960" cy="6620830"/>
          </a:xfrm>
          <a:prstGeom prst="rect">
            <a:avLst/>
          </a:prstGeom>
        </p:spPr>
      </p:pic>
    </p:spTree>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 name="Picture 29">
            <a:extLst>
              <a:ext uri="{FF2B5EF4-FFF2-40B4-BE49-F238E27FC236}">
                <a16:creationId xmlns:a16="http://schemas.microsoft.com/office/drawing/2014/main" id="{BD3EB4EB-74C5-D2CE-313B-D2D28397617C}"/>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32" name="TextBox 31">
            <a:extLst>
              <a:ext uri="{FF2B5EF4-FFF2-40B4-BE49-F238E27FC236}">
                <a16:creationId xmlns:a16="http://schemas.microsoft.com/office/drawing/2014/main" id="{951A52DE-495A-A18A-D435-868D18653C0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1970A73-380C-27A3-E16A-EEA5CB0F3573}"/>
              </a:ext>
            </a:extLst>
          </p:cNvPr>
          <p:cNvPicPr>
            <a:picLocks noChangeAspect="1"/>
          </p:cNvPicPr>
          <p:nvPr/>
        </p:nvPicPr>
        <p:blipFill>
          <a:blip r:embed="rId9"/>
          <a:stretch>
            <a:fillRect/>
          </a:stretch>
        </p:blipFill>
        <p:spPr>
          <a:xfrm>
            <a:off x="7082923" y="699394"/>
            <a:ext cx="4682134" cy="3609145"/>
          </a:xfrm>
          <a:prstGeom prst="rect">
            <a:avLst/>
          </a:prstGeom>
        </p:spPr>
      </p:pic>
    </p:spTree>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1260</Words>
  <Application>Microsoft Office PowerPoint</Application>
  <PresentationFormat>Widescreen</PresentationFormat>
  <Paragraphs>84</Paragraphs>
  <Slides>29</Slides>
  <Notes>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#9Slide07 SVNDessert Menu Scrip</vt:lpstr>
      <vt:lpstr>Aptos</vt:lpstr>
      <vt:lpstr>Aptos Display</vt:lpstr>
      <vt:lpstr>Arial</vt:lpstr>
      <vt:lpstr>Calibri</vt:lpstr>
      <vt:lpstr>Cambria</vt:lpstr>
      <vt:lpstr>SVN-Bali Script</vt:lpstr>
      <vt:lpstr>Times New Roman</vt:lpstr>
      <vt:lpstr>Office Theme</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cp:lastModifiedBy>
  <cp:revision>30</cp:revision>
  <dcterms:created xsi:type="dcterms:W3CDTF">2024-08-14T05:49:52Z</dcterms:created>
  <dcterms:modified xsi:type="dcterms:W3CDTF">2025-01-11T21:29:07Z</dcterms:modified>
</cp:coreProperties>
</file>