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32" r:id="rId2"/>
    <p:sldId id="334" r:id="rId3"/>
    <p:sldId id="7305" r:id="rId4"/>
    <p:sldId id="7311" r:id="rId5"/>
    <p:sldId id="259" r:id="rId6"/>
    <p:sldId id="321" r:id="rId7"/>
    <p:sldId id="7312" r:id="rId8"/>
    <p:sldId id="7307" r:id="rId9"/>
    <p:sldId id="7314" r:id="rId10"/>
    <p:sldId id="7315" r:id="rId11"/>
    <p:sldId id="7316" r:id="rId12"/>
    <p:sldId id="7317" r:id="rId13"/>
    <p:sldId id="7318" r:id="rId14"/>
    <p:sldId id="335" r:id="rId15"/>
    <p:sldId id="730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0C763-3AE0-478A-9884-3A07BAA3B0A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B0AFE-4C7B-427C-B0F0-C5581B35F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68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44BA3-CA6A-44A6-B501-014A52123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66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44BA3-CA6A-44A6-B501-014A52123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841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8291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5689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1346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5544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1055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519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013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5868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345440" y="304800"/>
            <a:ext cx="11531600" cy="6258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EFD8F2D-9A05-67CF-7F52-905C750B99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450850"/>
            <a:ext cx="1376362" cy="137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510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192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171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C4DD81D-F781-D584-7701-891E7A8004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019" y="8540484"/>
            <a:ext cx="1109609" cy="110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0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555738" y="1935909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4BDC8F-D9A6-4050-703E-8551887C0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2466" y="2442096"/>
            <a:ext cx="690736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B8580-96D9-DDC4-2104-AD432F7F5F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0621" y="4420701"/>
            <a:ext cx="218255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819189" y="998342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4: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311685" y="367450"/>
            <a:ext cx="95446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9237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Trong siêu thị điện máy, cô bán hàng đã đặt nhầm biển giá tiền của bốn loại máy tính như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097B0-1EBA-1822-F5C5-099192398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80" y="1745294"/>
            <a:ext cx="6584665" cy="4499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05D141-D417-D2B8-A924-E47D403FDC9C}"/>
              </a:ext>
            </a:extLst>
          </p:cNvPr>
          <p:cNvSpPr txBox="1"/>
          <p:nvPr/>
        </p:nvSpPr>
        <p:spPr>
          <a:xfrm>
            <a:off x="6380253" y="1880171"/>
            <a:ext cx="5404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 rằng máy tính C có giá thấp nhất, máy tính B có giá thấp hơn máy tính D nhưng cao hơn máy tính A. Em hãy giúp cô bán hàng xác định đúng giá tiền của mỗi máy tính.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5363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C097B0-1EBA-1822-F5C5-099192398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20" y="1786393"/>
            <a:ext cx="4647843" cy="31760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03AD5E-C2B2-EED3-57CC-868E0C0207B5}"/>
              </a:ext>
            </a:extLst>
          </p:cNvPr>
          <p:cNvSpPr txBox="1"/>
          <p:nvPr/>
        </p:nvSpPr>
        <p:spPr>
          <a:xfrm>
            <a:off x="5126805" y="442259"/>
            <a:ext cx="74282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i="1" dirty="0">
                <a:solidFill>
                  <a:srgbClr val="002060"/>
                </a:solidFill>
                <a:latin typeface="Cambria" panose="02040503050406030204" pitchFamily="18" charset="0"/>
              </a:rPr>
              <a:t>Các số theo thứ tự từ bé đến lớn là: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8DF86-687D-691C-A808-E16CB69A1132}"/>
              </a:ext>
            </a:extLst>
          </p:cNvPr>
          <p:cNvSpPr txBox="1"/>
          <p:nvPr/>
        </p:nvSpPr>
        <p:spPr>
          <a:xfrm>
            <a:off x="5147354" y="1202547"/>
            <a:ext cx="64110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17 800 000 đồng ; 18 700 000 đồng;      21 900 000 đồng; 22 300 000 đồng.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AAF0C1-4C9D-4519-5258-9A3E250836BD}"/>
              </a:ext>
            </a:extLst>
          </p:cNvPr>
          <p:cNvSpPr txBox="1"/>
          <p:nvPr/>
        </p:nvSpPr>
        <p:spPr>
          <a:xfrm>
            <a:off x="5178177" y="2353253"/>
            <a:ext cx="64110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Vì máy tính C có giá thấp nhất nên giá tiền của máy tính C là 17 800 000 đồng.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5E5D49-06BD-61BE-556D-7927D929B2CE}"/>
              </a:ext>
            </a:extLst>
          </p:cNvPr>
          <p:cNvSpPr txBox="1"/>
          <p:nvPr/>
        </p:nvSpPr>
        <p:spPr>
          <a:xfrm>
            <a:off x="5157629" y="3298475"/>
            <a:ext cx="64110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Máy tính B có giá thấp hơn máy tính D nhưng cao hơn máy tính A nên </a:t>
            </a:r>
            <a:r>
              <a:rPr lang="vi-VN" sz="2400" b="1" i="1" dirty="0">
                <a:solidFill>
                  <a:srgbClr val="002060"/>
                </a:solidFill>
                <a:latin typeface="Cambria" panose="02040503050406030204" pitchFamily="18" charset="0"/>
              </a:rPr>
              <a:t>giá tiền máy tính A &lt; giá tiền máy tính B &lt; giá tiền máy tính D.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8CAD15-D34E-F4AD-1B83-04CC2529B2C7}"/>
              </a:ext>
            </a:extLst>
          </p:cNvPr>
          <p:cNvSpPr txBox="1"/>
          <p:nvPr/>
        </p:nvSpPr>
        <p:spPr>
          <a:xfrm>
            <a:off x="5198726" y="4983437"/>
            <a:ext cx="64110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Vậy giá tiền máy tính A là 18 700 000 đồng; giá tiền máy tính B là 21 900 000 đồng; giá tiền máy tính D là 22 300 000 đồng.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525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DB8F87-8FFE-9A0D-B2F2-6FD9FC891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0815" y="1841403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514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1480C7-8D6A-0953-EC4E-9FDFF2AE6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762" y="321597"/>
            <a:ext cx="7462151" cy="120101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C1E2F5-7A41-F277-11CD-2122E72E266C}"/>
              </a:ext>
            </a:extLst>
          </p:cNvPr>
          <p:cNvGrpSpPr/>
          <p:nvPr/>
        </p:nvGrpSpPr>
        <p:grpSpPr>
          <a:xfrm>
            <a:off x="533972" y="2338427"/>
            <a:ext cx="11187953" cy="3408469"/>
            <a:chOff x="651176" y="221226"/>
            <a:chExt cx="11187953" cy="2758036"/>
          </a:xfrm>
        </p:grpSpPr>
        <p:sp>
          <p:nvSpPr>
            <p:cNvPr id="8" name="Hình chữ nhật: Góc Tròn 13">
              <a:extLst>
                <a:ext uri="{FF2B5EF4-FFF2-40B4-BE49-F238E27FC236}">
                  <a16:creationId xmlns:a16="http://schemas.microsoft.com/office/drawing/2014/main" id="{C883E2F7-1D01-A7C3-C0A7-69FB569EF072}"/>
                </a:ext>
              </a:extLst>
            </p:cNvPr>
            <p:cNvSpPr/>
            <p:nvPr/>
          </p:nvSpPr>
          <p:spPr>
            <a:xfrm>
              <a:off x="651176" y="221226"/>
              <a:ext cx="11187953" cy="2758036"/>
            </a:xfrm>
            <a:custGeom>
              <a:avLst/>
              <a:gdLst>
                <a:gd name="connsiteX0" fmla="*/ 0 w 11187953"/>
                <a:gd name="connsiteY0" fmla="*/ 459682 h 2758036"/>
                <a:gd name="connsiteX1" fmla="*/ 459682 w 11187953"/>
                <a:gd name="connsiteY1" fmla="*/ 0 h 2758036"/>
                <a:gd name="connsiteX2" fmla="*/ 10728271 w 11187953"/>
                <a:gd name="connsiteY2" fmla="*/ 0 h 2758036"/>
                <a:gd name="connsiteX3" fmla="*/ 11187953 w 11187953"/>
                <a:gd name="connsiteY3" fmla="*/ 459682 h 2758036"/>
                <a:gd name="connsiteX4" fmla="*/ 11187953 w 11187953"/>
                <a:gd name="connsiteY4" fmla="*/ 2298354 h 2758036"/>
                <a:gd name="connsiteX5" fmla="*/ 10728271 w 11187953"/>
                <a:gd name="connsiteY5" fmla="*/ 2758036 h 2758036"/>
                <a:gd name="connsiteX6" fmla="*/ 459682 w 11187953"/>
                <a:gd name="connsiteY6" fmla="*/ 2758036 h 2758036"/>
                <a:gd name="connsiteX7" fmla="*/ 0 w 11187953"/>
                <a:gd name="connsiteY7" fmla="*/ 2298354 h 2758036"/>
                <a:gd name="connsiteX8" fmla="*/ 0 w 11187953"/>
                <a:gd name="connsiteY8" fmla="*/ 459682 h 275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87953" h="2758036" fill="none" extrusionOk="0">
                  <a:moveTo>
                    <a:pt x="0" y="459682"/>
                  </a:moveTo>
                  <a:cubicBezTo>
                    <a:pt x="-46639" y="208707"/>
                    <a:pt x="200724" y="28862"/>
                    <a:pt x="459682" y="0"/>
                  </a:cubicBezTo>
                  <a:cubicBezTo>
                    <a:pt x="3258180" y="77600"/>
                    <a:pt x="7894396" y="-27269"/>
                    <a:pt x="10728271" y="0"/>
                  </a:cubicBezTo>
                  <a:cubicBezTo>
                    <a:pt x="11011548" y="-38785"/>
                    <a:pt x="11217013" y="214362"/>
                    <a:pt x="11187953" y="459682"/>
                  </a:cubicBezTo>
                  <a:cubicBezTo>
                    <a:pt x="11263958" y="1126593"/>
                    <a:pt x="11170649" y="1937878"/>
                    <a:pt x="11187953" y="2298354"/>
                  </a:cubicBezTo>
                  <a:cubicBezTo>
                    <a:pt x="11185105" y="2551115"/>
                    <a:pt x="10954374" y="2770284"/>
                    <a:pt x="10728271" y="2758036"/>
                  </a:cubicBezTo>
                  <a:cubicBezTo>
                    <a:pt x="8189846" y="2807213"/>
                    <a:pt x="4391664" y="2635334"/>
                    <a:pt x="459682" y="2758036"/>
                  </a:cubicBezTo>
                  <a:cubicBezTo>
                    <a:pt x="200791" y="2796558"/>
                    <a:pt x="-13874" y="2564174"/>
                    <a:pt x="0" y="2298354"/>
                  </a:cubicBezTo>
                  <a:cubicBezTo>
                    <a:pt x="-32361" y="1616695"/>
                    <a:pt x="-91171" y="702979"/>
                    <a:pt x="0" y="459682"/>
                  </a:cubicBezTo>
                  <a:close/>
                </a:path>
                <a:path w="11187953" h="2758036" stroke="0" extrusionOk="0">
                  <a:moveTo>
                    <a:pt x="0" y="459682"/>
                  </a:moveTo>
                  <a:cubicBezTo>
                    <a:pt x="14159" y="204189"/>
                    <a:pt x="234969" y="-1946"/>
                    <a:pt x="459682" y="0"/>
                  </a:cubicBezTo>
                  <a:cubicBezTo>
                    <a:pt x="1576301" y="-129276"/>
                    <a:pt x="5958631" y="-77778"/>
                    <a:pt x="10728271" y="0"/>
                  </a:cubicBezTo>
                  <a:cubicBezTo>
                    <a:pt x="10980072" y="-6611"/>
                    <a:pt x="11186875" y="212026"/>
                    <a:pt x="11187953" y="459682"/>
                  </a:cubicBezTo>
                  <a:cubicBezTo>
                    <a:pt x="11202239" y="731229"/>
                    <a:pt x="11332620" y="1943925"/>
                    <a:pt x="11187953" y="2298354"/>
                  </a:cubicBezTo>
                  <a:cubicBezTo>
                    <a:pt x="11197958" y="2573329"/>
                    <a:pt x="10952155" y="2768229"/>
                    <a:pt x="10728271" y="2758036"/>
                  </a:cubicBezTo>
                  <a:cubicBezTo>
                    <a:pt x="6576564" y="2802256"/>
                    <a:pt x="1991644" y="2728654"/>
                    <a:pt x="459682" y="2758036"/>
                  </a:cubicBezTo>
                  <a:cubicBezTo>
                    <a:pt x="193443" y="2710530"/>
                    <a:pt x="-6960" y="2550620"/>
                    <a:pt x="0" y="2298354"/>
                  </a:cubicBezTo>
                  <a:cubicBezTo>
                    <a:pt x="-142150" y="1439626"/>
                    <a:pt x="-17358" y="1201811"/>
                    <a:pt x="0" y="459682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47">
              <a:extLst>
                <a:ext uri="{FF2B5EF4-FFF2-40B4-BE49-F238E27FC236}">
                  <a16:creationId xmlns:a16="http://schemas.microsoft.com/office/drawing/2014/main" id="{D4C1326F-9588-0B0A-DE00-31CB3AB63EE5}"/>
                </a:ext>
              </a:extLst>
            </p:cNvPr>
            <p:cNvSpPr txBox="1"/>
            <p:nvPr/>
          </p:nvSpPr>
          <p:spPr>
            <a:xfrm>
              <a:off x="1137658" y="449339"/>
              <a:ext cx="10214988" cy="223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trị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342900" marR="0" lvl="0" indent="-34290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lphaUcPeriod"/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30 000 + 140 000 – 125 000</a:t>
              </a:r>
            </a:p>
            <a:p>
              <a:pPr marL="342900" marR="0" lvl="0" indent="-34290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lphaUcPeriod"/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240 000 – ( 120 000 – 30 000)</a:t>
              </a:r>
            </a:p>
            <a:p>
              <a:pPr marL="342900" marR="0" lvl="0" indent="-34290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Font typeface="+mj-lt"/>
                <a:buAutoNum type="alphaUcPeriod"/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80 000 + 50 000 – 40 000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4EF5B5-6ED7-52D8-B98A-8A5E3D79868A}"/>
              </a:ext>
            </a:extLst>
          </p:cNvPr>
          <p:cNvGrpSpPr/>
          <p:nvPr/>
        </p:nvGrpSpPr>
        <p:grpSpPr>
          <a:xfrm>
            <a:off x="552808" y="2336715"/>
            <a:ext cx="11187953" cy="3408469"/>
            <a:chOff x="651176" y="221226"/>
            <a:chExt cx="11187953" cy="2758036"/>
          </a:xfrm>
        </p:grpSpPr>
        <p:sp>
          <p:nvSpPr>
            <p:cNvPr id="11" name="Hình chữ nhật: Góc Tròn 13">
              <a:extLst>
                <a:ext uri="{FF2B5EF4-FFF2-40B4-BE49-F238E27FC236}">
                  <a16:creationId xmlns:a16="http://schemas.microsoft.com/office/drawing/2014/main" id="{80654579-977B-D3D5-7AF6-41AB4DF25D1A}"/>
                </a:ext>
              </a:extLst>
            </p:cNvPr>
            <p:cNvSpPr/>
            <p:nvPr/>
          </p:nvSpPr>
          <p:spPr>
            <a:xfrm>
              <a:off x="651176" y="221226"/>
              <a:ext cx="11187953" cy="2758036"/>
            </a:xfrm>
            <a:custGeom>
              <a:avLst/>
              <a:gdLst>
                <a:gd name="connsiteX0" fmla="*/ 0 w 11187953"/>
                <a:gd name="connsiteY0" fmla="*/ 459682 h 2758036"/>
                <a:gd name="connsiteX1" fmla="*/ 459682 w 11187953"/>
                <a:gd name="connsiteY1" fmla="*/ 0 h 2758036"/>
                <a:gd name="connsiteX2" fmla="*/ 10728271 w 11187953"/>
                <a:gd name="connsiteY2" fmla="*/ 0 h 2758036"/>
                <a:gd name="connsiteX3" fmla="*/ 11187953 w 11187953"/>
                <a:gd name="connsiteY3" fmla="*/ 459682 h 2758036"/>
                <a:gd name="connsiteX4" fmla="*/ 11187953 w 11187953"/>
                <a:gd name="connsiteY4" fmla="*/ 2298354 h 2758036"/>
                <a:gd name="connsiteX5" fmla="*/ 10728271 w 11187953"/>
                <a:gd name="connsiteY5" fmla="*/ 2758036 h 2758036"/>
                <a:gd name="connsiteX6" fmla="*/ 459682 w 11187953"/>
                <a:gd name="connsiteY6" fmla="*/ 2758036 h 2758036"/>
                <a:gd name="connsiteX7" fmla="*/ 0 w 11187953"/>
                <a:gd name="connsiteY7" fmla="*/ 2298354 h 2758036"/>
                <a:gd name="connsiteX8" fmla="*/ 0 w 11187953"/>
                <a:gd name="connsiteY8" fmla="*/ 459682 h 275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87953" h="2758036" fill="none" extrusionOk="0">
                  <a:moveTo>
                    <a:pt x="0" y="459682"/>
                  </a:moveTo>
                  <a:cubicBezTo>
                    <a:pt x="-46639" y="208707"/>
                    <a:pt x="200724" y="28862"/>
                    <a:pt x="459682" y="0"/>
                  </a:cubicBezTo>
                  <a:cubicBezTo>
                    <a:pt x="3258180" y="77600"/>
                    <a:pt x="7894396" y="-27269"/>
                    <a:pt x="10728271" y="0"/>
                  </a:cubicBezTo>
                  <a:cubicBezTo>
                    <a:pt x="11011548" y="-38785"/>
                    <a:pt x="11217013" y="214362"/>
                    <a:pt x="11187953" y="459682"/>
                  </a:cubicBezTo>
                  <a:cubicBezTo>
                    <a:pt x="11263958" y="1126593"/>
                    <a:pt x="11170649" y="1937878"/>
                    <a:pt x="11187953" y="2298354"/>
                  </a:cubicBezTo>
                  <a:cubicBezTo>
                    <a:pt x="11185105" y="2551115"/>
                    <a:pt x="10954374" y="2770284"/>
                    <a:pt x="10728271" y="2758036"/>
                  </a:cubicBezTo>
                  <a:cubicBezTo>
                    <a:pt x="8189846" y="2807213"/>
                    <a:pt x="4391664" y="2635334"/>
                    <a:pt x="459682" y="2758036"/>
                  </a:cubicBezTo>
                  <a:cubicBezTo>
                    <a:pt x="200791" y="2796558"/>
                    <a:pt x="-13874" y="2564174"/>
                    <a:pt x="0" y="2298354"/>
                  </a:cubicBezTo>
                  <a:cubicBezTo>
                    <a:pt x="-32361" y="1616695"/>
                    <a:pt x="-91171" y="702979"/>
                    <a:pt x="0" y="459682"/>
                  </a:cubicBezTo>
                  <a:close/>
                </a:path>
                <a:path w="11187953" h="2758036" stroke="0" extrusionOk="0">
                  <a:moveTo>
                    <a:pt x="0" y="459682"/>
                  </a:moveTo>
                  <a:cubicBezTo>
                    <a:pt x="14159" y="204189"/>
                    <a:pt x="234969" y="-1946"/>
                    <a:pt x="459682" y="0"/>
                  </a:cubicBezTo>
                  <a:cubicBezTo>
                    <a:pt x="1576301" y="-129276"/>
                    <a:pt x="5958631" y="-77778"/>
                    <a:pt x="10728271" y="0"/>
                  </a:cubicBezTo>
                  <a:cubicBezTo>
                    <a:pt x="10980072" y="-6611"/>
                    <a:pt x="11186875" y="212026"/>
                    <a:pt x="11187953" y="459682"/>
                  </a:cubicBezTo>
                  <a:cubicBezTo>
                    <a:pt x="11202239" y="731229"/>
                    <a:pt x="11332620" y="1943925"/>
                    <a:pt x="11187953" y="2298354"/>
                  </a:cubicBezTo>
                  <a:cubicBezTo>
                    <a:pt x="11197958" y="2573329"/>
                    <a:pt x="10952155" y="2768229"/>
                    <a:pt x="10728271" y="2758036"/>
                  </a:cubicBezTo>
                  <a:cubicBezTo>
                    <a:pt x="6576564" y="2802256"/>
                    <a:pt x="1991644" y="2728654"/>
                    <a:pt x="459682" y="2758036"/>
                  </a:cubicBezTo>
                  <a:cubicBezTo>
                    <a:pt x="193443" y="2710530"/>
                    <a:pt x="-6960" y="2550620"/>
                    <a:pt x="0" y="2298354"/>
                  </a:cubicBezTo>
                  <a:cubicBezTo>
                    <a:pt x="-142150" y="1439626"/>
                    <a:pt x="-17358" y="1201811"/>
                    <a:pt x="0" y="459682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47">
              <a:extLst>
                <a:ext uri="{FF2B5EF4-FFF2-40B4-BE49-F238E27FC236}">
                  <a16:creationId xmlns:a16="http://schemas.microsoft.com/office/drawing/2014/main" id="{6E4A5016-BB79-FAFD-6C73-491D10C2E6E9}"/>
                </a:ext>
              </a:extLst>
            </p:cNvPr>
            <p:cNvSpPr txBox="1"/>
            <p:nvPr/>
          </p:nvSpPr>
          <p:spPr>
            <a:xfrm>
              <a:off x="1137658" y="449339"/>
              <a:ext cx="10214988" cy="2008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240 000 – ( 120 000 – 30 000) = 150 000 </a:t>
              </a:r>
            </a:p>
            <a:p>
              <a:pPr marR="0" lvl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80 000 + 50 000 – 40 000 = 90 000 </a:t>
              </a:r>
            </a:p>
            <a:p>
              <a:pPr marR="0" lvl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30 000 + 140 000 – 125 000 = 45 000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56210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276" y="1521861"/>
            <a:ext cx="5405709" cy="5444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85DC38-403B-71E5-525A-39F8C1DC9E79}"/>
              </a:ext>
            </a:extLst>
          </p:cNvPr>
          <p:cNvSpPr txBox="1"/>
          <p:nvPr/>
        </p:nvSpPr>
        <p:spPr>
          <a:xfrm>
            <a:off x="3308951" y="2375880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sẻ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68533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31B3DF-B3F7-8AAA-34D0-890B49E35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5088" y="1396964"/>
            <a:ext cx="39627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41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Nhạc thiếu nhi cho bé  NHẢY MÚA NÀO BẠN ƠI  Nhạc thiếu nhi vui nhộn  POMPOM4kids_1080p">
            <a:hlinkClick r:id="" action="ppaction://media"/>
            <a:extLst>
              <a:ext uri="{FF2B5EF4-FFF2-40B4-BE49-F238E27FC236}">
                <a16:creationId xmlns:a16="http://schemas.microsoft.com/office/drawing/2014/main" id="{2381901B-A079-1BDB-DF82-726C12F9CF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276" y="443404"/>
            <a:ext cx="10468303" cy="588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44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630AB1-7856-C9B7-0E8B-D0D825275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359" y="438292"/>
            <a:ext cx="896799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735067"/>
            <a:ext cx="2155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923722"/>
                </a:solidFill>
                <a:latin typeface="Cambria" panose="02040503050406030204" pitchFamily="18" charset="0"/>
              </a:rPr>
              <a:t> &gt;, &lt;, =?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2FBA91-EB3C-2F26-C74E-7F2D0A6D430B}"/>
              </a:ext>
            </a:extLst>
          </p:cNvPr>
          <p:cNvGrpSpPr/>
          <p:nvPr/>
        </p:nvGrpSpPr>
        <p:grpSpPr>
          <a:xfrm>
            <a:off x="5132741" y="780607"/>
            <a:ext cx="5394960" cy="2482603"/>
            <a:chOff x="5410143" y="297722"/>
            <a:chExt cx="5394960" cy="248260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E6014F-0F60-2AF4-EBCD-48DAF0282F14}"/>
                </a:ext>
              </a:extLst>
            </p:cNvPr>
            <p:cNvSpPr txBox="1"/>
            <p:nvPr/>
          </p:nvSpPr>
          <p:spPr>
            <a:xfrm>
              <a:off x="5410143" y="297722"/>
              <a:ext cx="5394960" cy="2482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98 979        701 352</a:t>
              </a:r>
            </a:p>
            <a:p>
              <a:pPr algn="just">
                <a:lnSpc>
                  <a:spcPct val="150000"/>
                </a:lnSpc>
              </a:pPr>
              <a:r>
                <a:rPr lang="pt-BR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651 410        639 837</a:t>
              </a:r>
            </a:p>
            <a:p>
              <a:pPr algn="just">
                <a:lnSpc>
                  <a:spcPct val="150000"/>
                </a:lnSpc>
              </a:pPr>
              <a:r>
                <a:rPr lang="pt-BR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4 785 696        5 460 315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3F9E9CD-77A1-D327-773C-05B25954FD5D}"/>
                </a:ext>
              </a:extLst>
            </p:cNvPr>
            <p:cNvSpPr/>
            <p:nvPr/>
          </p:nvSpPr>
          <p:spPr>
            <a:xfrm>
              <a:off x="7454587" y="495898"/>
              <a:ext cx="647956" cy="58414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874D90C-07BE-90D4-4488-85E49A35D163}"/>
                </a:ext>
              </a:extLst>
            </p:cNvPr>
            <p:cNvSpPr/>
            <p:nvPr/>
          </p:nvSpPr>
          <p:spPr>
            <a:xfrm>
              <a:off x="7210747" y="1318858"/>
              <a:ext cx="647956" cy="5638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C7FFEFB-C427-EFE0-DB12-154E2FD2B8EA}"/>
                </a:ext>
              </a:extLst>
            </p:cNvPr>
            <p:cNvSpPr/>
            <p:nvPr/>
          </p:nvSpPr>
          <p:spPr>
            <a:xfrm>
              <a:off x="7566347" y="2151978"/>
              <a:ext cx="647956" cy="5638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051720-1CB5-9433-5F0E-6746CE81A994}"/>
              </a:ext>
            </a:extLst>
          </p:cNvPr>
          <p:cNvGrpSpPr/>
          <p:nvPr/>
        </p:nvGrpSpPr>
        <p:grpSpPr>
          <a:xfrm>
            <a:off x="1366463" y="3647097"/>
            <a:ext cx="7640663" cy="2482603"/>
            <a:chOff x="3287730" y="3390243"/>
            <a:chExt cx="7640663" cy="248260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8376A4-C428-A968-2874-39B914D75B33}"/>
                </a:ext>
              </a:extLst>
            </p:cNvPr>
            <p:cNvSpPr txBox="1"/>
            <p:nvPr/>
          </p:nvSpPr>
          <p:spPr>
            <a:xfrm>
              <a:off x="3287730" y="3390243"/>
              <a:ext cx="7640663" cy="2482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37 020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30 000 + 7 000 + 20</a:t>
              </a:r>
            </a:p>
            <a:p>
              <a:pPr algn="just">
                <a:lnSpc>
                  <a:spcPct val="150000"/>
                </a:lnSpc>
              </a:pP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200 895 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en-US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200 000 + 900 + 5</a:t>
              </a:r>
            </a:p>
            <a:p>
              <a:pPr algn="just">
                <a:lnSpc>
                  <a:spcPct val="150000"/>
                </a:lnSpc>
              </a:pP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8 100 300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pl-PL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7 000 000 + 900 000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F77B04D-5F3B-D1C3-9C91-3C1459C7E728}"/>
                </a:ext>
              </a:extLst>
            </p:cNvPr>
            <p:cNvSpPr/>
            <p:nvPr/>
          </p:nvSpPr>
          <p:spPr>
            <a:xfrm>
              <a:off x="5358659" y="3537047"/>
              <a:ext cx="647956" cy="58414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0801FDA-07FC-30E3-DC2B-87862B8857F9}"/>
                </a:ext>
              </a:extLst>
            </p:cNvPr>
            <p:cNvSpPr/>
            <p:nvPr/>
          </p:nvSpPr>
          <p:spPr>
            <a:xfrm>
              <a:off x="5155915" y="4390830"/>
              <a:ext cx="647956" cy="5638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84287BE-DAE0-66A5-8CCD-1B2C5B0002D4}"/>
                </a:ext>
              </a:extLst>
            </p:cNvPr>
            <p:cNvSpPr/>
            <p:nvPr/>
          </p:nvSpPr>
          <p:spPr>
            <a:xfrm>
              <a:off x="5521791" y="5213676"/>
              <a:ext cx="647956" cy="56382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9A0FBDA-2720-DCAA-5385-1AAF1D87054C}"/>
              </a:ext>
            </a:extLst>
          </p:cNvPr>
          <p:cNvSpPr/>
          <p:nvPr/>
        </p:nvSpPr>
        <p:spPr>
          <a:xfrm>
            <a:off x="7175472" y="977070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6C07914-3CF2-33CC-29F3-FC3F731C2688}"/>
              </a:ext>
            </a:extLst>
          </p:cNvPr>
          <p:cNvSpPr/>
          <p:nvPr/>
        </p:nvSpPr>
        <p:spPr>
          <a:xfrm>
            <a:off x="6928892" y="1788728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DF73DAA-D4E3-CF0F-FF9B-81C5EB8C6819}"/>
              </a:ext>
            </a:extLst>
          </p:cNvPr>
          <p:cNvSpPr/>
          <p:nvPr/>
        </p:nvSpPr>
        <p:spPr>
          <a:xfrm>
            <a:off x="7298762" y="2620935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428D50-CC1C-FE70-DE52-9186E950446B}"/>
              </a:ext>
            </a:extLst>
          </p:cNvPr>
          <p:cNvSpPr txBox="1"/>
          <p:nvPr/>
        </p:nvSpPr>
        <p:spPr>
          <a:xfrm>
            <a:off x="5363111" y="4263775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37 020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9E9461F-4CC8-A89F-270D-14E34811817E}"/>
              </a:ext>
            </a:extLst>
          </p:cNvPr>
          <p:cNvSpPr/>
          <p:nvPr/>
        </p:nvSpPr>
        <p:spPr>
          <a:xfrm>
            <a:off x="3435679" y="3792189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C3A861-D1C4-36A3-E9F2-E386EA2A35AD}"/>
              </a:ext>
            </a:extLst>
          </p:cNvPr>
          <p:cNvSpPr txBox="1"/>
          <p:nvPr/>
        </p:nvSpPr>
        <p:spPr>
          <a:xfrm>
            <a:off x="5301466" y="5034337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200 905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35C4FB1-6C5C-5414-443C-EF0BF75DEAC7}"/>
              </a:ext>
            </a:extLst>
          </p:cNvPr>
          <p:cNvSpPr/>
          <p:nvPr/>
        </p:nvSpPr>
        <p:spPr>
          <a:xfrm>
            <a:off x="3230195" y="4634670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124829-45A7-904D-522C-12F997096F97}"/>
              </a:ext>
            </a:extLst>
          </p:cNvPr>
          <p:cNvSpPr txBox="1"/>
          <p:nvPr/>
        </p:nvSpPr>
        <p:spPr>
          <a:xfrm>
            <a:off x="5414481" y="5989834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7 900 000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5D903B8-EAA9-5426-5D1F-0D33673CA977}"/>
              </a:ext>
            </a:extLst>
          </p:cNvPr>
          <p:cNvSpPr/>
          <p:nvPr/>
        </p:nvSpPr>
        <p:spPr>
          <a:xfrm>
            <a:off x="3600064" y="5466877"/>
            <a:ext cx="647956" cy="58414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3" grpId="0" animBg="1"/>
      <p:bldP spid="24" grpId="0" animBg="1"/>
      <p:bldP spid="25" grpId="0" animBg="1"/>
      <p:bldP spid="27" grpId="0" animBg="1"/>
      <p:bldP spid="29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1384267" y="75176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699574" y="367450"/>
            <a:ext cx="8930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923722"/>
                </a:solidFill>
                <a:latin typeface="Cambria" panose="02040503050406030204" pitchFamily="18" charset="0"/>
              </a:rPr>
              <a:t>Bảng thống kê dưới đây cho biết số lượt khách du lịch của một số nước Đông Nam Á đến Việt Nam năm 2019 (theo Niên giám thống kê năm 2019).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0DBC5-4909-6860-F3FF-5ACE2D38A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49" y="1644454"/>
            <a:ext cx="5159394" cy="4565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BA0DA4-6821-11A3-446B-13DE1A5E5156}"/>
              </a:ext>
            </a:extLst>
          </p:cNvPr>
          <p:cNvSpPr txBox="1"/>
          <p:nvPr/>
        </p:nvSpPr>
        <p:spPr>
          <a:xfrm>
            <a:off x="6298057" y="1880170"/>
            <a:ext cx="549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Nước nào có số lượt khách du lịch đến Việt Nam nhiều nhất?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6C7AA3-1E2F-A5C4-F6FB-E8186AB2F1C8}"/>
              </a:ext>
            </a:extLst>
          </p:cNvPr>
          <p:cNvSpPr/>
          <p:nvPr/>
        </p:nvSpPr>
        <p:spPr>
          <a:xfrm>
            <a:off x="1479479" y="5137079"/>
            <a:ext cx="4150759" cy="9657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C978B-5CA5-9C08-D896-FEE4A83FEADE}"/>
              </a:ext>
            </a:extLst>
          </p:cNvPr>
          <p:cNvSpPr txBox="1"/>
          <p:nvPr/>
        </p:nvSpPr>
        <p:spPr>
          <a:xfrm>
            <a:off x="6277509" y="2887037"/>
            <a:ext cx="549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Ma-lai-xi-a có số lượt khách du lịch đến Việt Nam nhiều nhất.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B1D85F-A3F7-CC1A-A546-5ABA0DC1C024}"/>
              </a:ext>
            </a:extLst>
          </p:cNvPr>
          <p:cNvSpPr txBox="1"/>
          <p:nvPr/>
        </p:nvSpPr>
        <p:spPr>
          <a:xfrm>
            <a:off x="6287783" y="3842534"/>
            <a:ext cx="549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nào có số lượt khách du lịch đến Việt Nam ít nhất?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1552D0-1474-6CF2-9920-422E6E684AF0}"/>
              </a:ext>
            </a:extLst>
          </p:cNvPr>
          <p:cNvSpPr txBox="1"/>
          <p:nvPr/>
        </p:nvSpPr>
        <p:spPr>
          <a:xfrm>
            <a:off x="6308332" y="4880224"/>
            <a:ext cx="5496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Lào có số lượt khách du lịch đến Việt Nam ít nhất.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BD3032-D5B2-0473-7350-90B488E6895A}"/>
              </a:ext>
            </a:extLst>
          </p:cNvPr>
          <p:cNvSpPr/>
          <p:nvPr/>
        </p:nvSpPr>
        <p:spPr>
          <a:xfrm>
            <a:off x="1551398" y="3082248"/>
            <a:ext cx="4150759" cy="9657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1384267" y="75176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699574" y="367450"/>
            <a:ext cx="8930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9237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Bảng thống kê dưới đây cho biết số lượt khách du lịch của một số nước Đông Nam Á đến Việt Nam năm 2019 (theo Niên giám thống kê năm 2019).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0DBC5-4909-6860-F3FF-5ACE2D38A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49" y="1644454"/>
            <a:ext cx="5159394" cy="45652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BA0DA4-6821-11A3-446B-13DE1A5E5156}"/>
              </a:ext>
            </a:extLst>
          </p:cNvPr>
          <p:cNvSpPr txBox="1"/>
          <p:nvPr/>
        </p:nvSpPr>
        <p:spPr>
          <a:xfrm>
            <a:off x="6298058" y="1921267"/>
            <a:ext cx="5476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Số lượt khách du lịch đến Việt Nam của nước Cam-pu-chia ít hơn số lượt khách du lịch của những nước nào trong các nước trên?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6C7AA3-1E2F-A5C4-F6FB-E8186AB2F1C8}"/>
              </a:ext>
            </a:extLst>
          </p:cNvPr>
          <p:cNvSpPr/>
          <p:nvPr/>
        </p:nvSpPr>
        <p:spPr>
          <a:xfrm>
            <a:off x="1479479" y="4068566"/>
            <a:ext cx="4150759" cy="20342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C978B-5CA5-9C08-D896-FEE4A83FEADE}"/>
              </a:ext>
            </a:extLst>
          </p:cNvPr>
          <p:cNvSpPr txBox="1"/>
          <p:nvPr/>
        </p:nvSpPr>
        <p:spPr>
          <a:xfrm>
            <a:off x="6328880" y="3739793"/>
            <a:ext cx="55377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lượt khách du lịch đến Việt Nam của nước Cam-pu-chia ít hơn số lượt khách du lịch của Thái Lan và Ma-lai-xi-a.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46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1340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634578"/>
            <a:ext cx="85569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9237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 học sinh cấp Tiểu học trên cả nước tại thời điểm ngày 30 tháng 9 năm 2020 là 8 891 344 học sinh (theo Niên giám thống kê năm 2020).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83BD59-0E21-5DC8-C20A-299DA6A29542}"/>
              </a:ext>
            </a:extLst>
          </p:cNvPr>
          <p:cNvSpPr txBox="1"/>
          <p:nvPr/>
        </p:nvSpPr>
        <p:spPr>
          <a:xfrm>
            <a:off x="1613043" y="2321959"/>
            <a:ext cx="9965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Khi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8 891 400.</a:t>
            </a:r>
          </a:p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"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8 891 300”.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FE6B43-2173-6341-5622-7AF8D6EC67DF}"/>
              </a:ext>
            </a:extLst>
          </p:cNvPr>
          <p:cNvCxnSpPr/>
          <p:nvPr/>
        </p:nvCxnSpPr>
        <p:spPr>
          <a:xfrm>
            <a:off x="8054940" y="1510302"/>
            <a:ext cx="16644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8497;p43">
            <a:extLst>
              <a:ext uri="{FF2B5EF4-FFF2-40B4-BE49-F238E27FC236}">
                <a16:creationId xmlns:a16="http://schemas.microsoft.com/office/drawing/2014/main" id="{0D956555-3218-5DFC-CA00-AA44828217E1}"/>
              </a:ext>
            </a:extLst>
          </p:cNvPr>
          <p:cNvSpPr/>
          <p:nvPr/>
        </p:nvSpPr>
        <p:spPr>
          <a:xfrm>
            <a:off x="1450676" y="4726112"/>
            <a:ext cx="9891994" cy="1438381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Bạn Việt nói đúng vì số 4 ở hàng chục bé hơn 5 nên ta làm tròn xuống.</a:t>
            </a:r>
            <a:endParaRPr sz="36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30687871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1340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822864" y="634578"/>
            <a:ext cx="85569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92372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 học sinh cấp Tiểu học trên cả nước tại thời điểm ngày 30 tháng 9 năm 2020 là 8 891 344 học sinh (theo Niên giám thống kê năm 2020).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FE6B43-2173-6341-5622-7AF8D6EC67DF}"/>
              </a:ext>
            </a:extLst>
          </p:cNvPr>
          <p:cNvCxnSpPr/>
          <p:nvPr/>
        </p:nvCxnSpPr>
        <p:spPr>
          <a:xfrm>
            <a:off x="8054940" y="1510302"/>
            <a:ext cx="16644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CB547F2-6777-26D3-C2E7-ECA59CCD5894}"/>
              </a:ext>
            </a:extLst>
          </p:cNvPr>
          <p:cNvSpPr txBox="1"/>
          <p:nvPr/>
        </p:nvSpPr>
        <p:spPr>
          <a:xfrm>
            <a:off x="1253448" y="2188866"/>
            <a:ext cx="101919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</a:rPr>
              <a:t>b) Mỗi bạn dưới đây đã làm tròn số học sinh đến hàng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EBE6EF-6151-B473-D4C8-D4F2D992C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314" y="2810168"/>
            <a:ext cx="7950210" cy="3405698"/>
          </a:xfrm>
          <a:prstGeom prst="rect">
            <a:avLst/>
          </a:prstGeom>
        </p:spPr>
      </p:pic>
      <p:sp>
        <p:nvSpPr>
          <p:cNvPr id="10" name="Google Shape;8497;p43">
            <a:extLst>
              <a:ext uri="{FF2B5EF4-FFF2-40B4-BE49-F238E27FC236}">
                <a16:creationId xmlns:a16="http://schemas.microsoft.com/office/drawing/2014/main" id="{E3D22D16-0B18-B9B6-7130-5C7B3EE9E5B6}"/>
              </a:ext>
            </a:extLst>
          </p:cNvPr>
          <p:cNvSpPr/>
          <p:nvPr/>
        </p:nvSpPr>
        <p:spPr>
          <a:xfrm>
            <a:off x="2334253" y="5558319"/>
            <a:ext cx="2165827" cy="945223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nghìn</a:t>
            </a:r>
            <a:endParaRPr sz="2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1" name="Google Shape;8497;p43">
            <a:extLst>
              <a:ext uri="{FF2B5EF4-FFF2-40B4-BE49-F238E27FC236}">
                <a16:creationId xmlns:a16="http://schemas.microsoft.com/office/drawing/2014/main" id="{118D0BBD-0DA5-FDC9-841A-F8A63526AC77}"/>
              </a:ext>
            </a:extLst>
          </p:cNvPr>
          <p:cNvSpPr/>
          <p:nvPr/>
        </p:nvSpPr>
        <p:spPr>
          <a:xfrm>
            <a:off x="5221291" y="5445303"/>
            <a:ext cx="1682943" cy="945223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nghìn</a:t>
            </a:r>
            <a:endParaRPr sz="2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2" name="Google Shape;8497;p43">
            <a:extLst>
              <a:ext uri="{FF2B5EF4-FFF2-40B4-BE49-F238E27FC236}">
                <a16:creationId xmlns:a16="http://schemas.microsoft.com/office/drawing/2014/main" id="{097F9606-8E10-0E58-FCAB-09C3B33C10AD}"/>
              </a:ext>
            </a:extLst>
          </p:cNvPr>
          <p:cNvSpPr/>
          <p:nvPr/>
        </p:nvSpPr>
        <p:spPr>
          <a:xfrm>
            <a:off x="7543251" y="5517221"/>
            <a:ext cx="2258295" cy="945223"/>
          </a:xfrm>
          <a:prstGeom prst="roundRect">
            <a:avLst>
              <a:gd name="adj" fmla="val 24073"/>
            </a:avLst>
          </a:prstGeom>
          <a:solidFill>
            <a:srgbClr val="F8D4E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lang="en-US" sz="28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nghìn</a:t>
            </a:r>
            <a:endParaRPr sz="28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1210540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709</Words>
  <Application>Microsoft Office PowerPoint</Application>
  <PresentationFormat>Widescreen</PresentationFormat>
  <Paragraphs>69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Cambria</vt:lpstr>
      <vt:lpstr>Kavoon</vt:lpstr>
      <vt:lpstr>Tahoma</vt:lpstr>
      <vt:lpstr>Vogue-ExtraBold</vt:lpstr>
      <vt:lpstr>标小智龙珠体</vt:lpstr>
      <vt:lpstr>阿里巴巴普惠体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2023-10-09T01:36:50Z</dcterms:created>
  <dcterms:modified xsi:type="dcterms:W3CDTF">2025-01-11T21:03:14Z</dcterms:modified>
</cp:coreProperties>
</file>