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8" r:id="rId4"/>
    <p:sldId id="309" r:id="rId5"/>
    <p:sldId id="308" r:id="rId6"/>
    <p:sldId id="310" r:id="rId7"/>
    <p:sldId id="311" r:id="rId8"/>
    <p:sldId id="316" r:id="rId9"/>
    <p:sldId id="318" r:id="rId10"/>
    <p:sldId id="319" r:id="rId11"/>
    <p:sldId id="320" r:id="rId12"/>
    <p:sldId id="328" r:id="rId13"/>
    <p:sldId id="329" r:id="rId14"/>
    <p:sldId id="330" r:id="rId15"/>
    <p:sldId id="331" r:id="rId16"/>
    <p:sldId id="332" r:id="rId17"/>
    <p:sldId id="333" r:id="rId18"/>
    <p:sldId id="334" r:id="rId19"/>
    <p:sldId id="306" r:id="rId20"/>
    <p:sldId id="335" r:id="rId21"/>
    <p:sldId id="336" r:id="rId22"/>
    <p:sldId id="337" r:id="rId23"/>
    <p:sldId id="338" r:id="rId24"/>
    <p:sldId id="339" r:id="rId25"/>
    <p:sldId id="34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C4"/>
    <a:srgbClr val="F36522"/>
    <a:srgbClr val="66FF33"/>
    <a:srgbClr val="FF5050"/>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4660"/>
  </p:normalViewPr>
  <p:slideViewPr>
    <p:cSldViewPr snapToGrid="0" showGuides="1">
      <p:cViewPr varScale="1">
        <p:scale>
          <a:sx n="68" d="100"/>
          <a:sy n="68" d="100"/>
        </p:scale>
        <p:origin x="678" y="78"/>
      </p:cViewPr>
      <p:guideLst>
        <p:guide orient="horz" pos="2115"/>
        <p:guide pos="3840"/>
      </p:guideLst>
    </p:cSldViewPr>
  </p:slideViewPr>
  <p:notesTextViewPr>
    <p:cViewPr>
      <p:scale>
        <a:sx n="1" d="1"/>
        <a:sy n="1" d="1"/>
      </p:scale>
      <p:origin x="0" y="0"/>
    </p:cViewPr>
  </p:notesTextViewPr>
  <p:sorterViewPr>
    <p:cViewPr varScale="1">
      <p:scale>
        <a:sx n="1" d="1"/>
        <a:sy n="1" d="1"/>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2025/1/11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extLst>
      <p:ext uri="{BB962C8B-B14F-4D97-AF65-F5344CB8AC3E}">
        <p14:creationId xmlns:p14="http://schemas.microsoft.com/office/powerpoint/2010/main" val="212894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a:t>
            </a:fld>
            <a:endParaRPr lang="zh-CN" altLang="en-US"/>
          </a:p>
        </p:txBody>
      </p:sp>
    </p:spTree>
    <p:extLst>
      <p:ext uri="{BB962C8B-B14F-4D97-AF65-F5344CB8AC3E}">
        <p14:creationId xmlns:p14="http://schemas.microsoft.com/office/powerpoint/2010/main" val="1448874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258367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276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58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5129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24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7139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274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61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778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5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extLst>
      <p:ext uri="{BB962C8B-B14F-4D97-AF65-F5344CB8AC3E}">
        <p14:creationId xmlns:p14="http://schemas.microsoft.com/office/powerpoint/2010/main" val="107133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51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1909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4774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01F36B-51F6-485A-83B9-7C989F9191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9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155841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56094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24284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386381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33222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8</a:t>
            </a:fld>
            <a:endParaRPr lang="zh-CN" altLang="en-US"/>
          </a:p>
        </p:txBody>
      </p:sp>
    </p:spTree>
    <p:extLst>
      <p:ext uri="{BB962C8B-B14F-4D97-AF65-F5344CB8AC3E}">
        <p14:creationId xmlns:p14="http://schemas.microsoft.com/office/powerpoint/2010/main" val="921580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9</a:t>
            </a:fld>
            <a:endParaRPr lang="zh-CN" altLang="en-US"/>
          </a:p>
        </p:txBody>
      </p:sp>
    </p:spTree>
    <p:extLst>
      <p:ext uri="{BB962C8B-B14F-4D97-AF65-F5344CB8AC3E}">
        <p14:creationId xmlns:p14="http://schemas.microsoft.com/office/powerpoint/2010/main" val="378989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2055627" y="730216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1832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C1DC1-767E-4E70-BB1C-0BBF6AB6DAB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04D69DB-ED9A-4B72-8533-94BF402E307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4D419C-D46D-4C91-BF99-074BFC32CF7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EE91D2D6-3EDD-478C-9CB3-86B64EB2A0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0AC20EA-715B-4B3C-A3E6-B493844EE792}"/>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129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DEDA6D-9FA0-493F-9663-23E9E0B65DB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57DDE6E-1914-4342-B4A5-CC4EB4A7807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10D9D4D-8F8C-43C2-B249-275B30C2E685}"/>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8FDE111F-ECF1-458E-87EB-AD0F954B3B5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9D90DB-99DE-4144-82A2-97914B7654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5566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68198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33489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7811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1"/>
            <a:ext cx="71945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1"/>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07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7822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775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0599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79747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49E160-957D-4719-8FD4-D520F7C93AD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5B7BAD-4720-4F62-A0D7-65CCCD247AA9}"/>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F5A424-7ED0-47F1-96C4-E601DD3C83A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CCE16841-A1D8-499D-B5E7-18FBBE8F87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43AAB48-366B-4EE2-8AEF-3BB2B2CE132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73707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040402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27385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9178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9"/>
        <p:cNvGrpSpPr/>
        <p:nvPr/>
      </p:nvGrpSpPr>
      <p:grpSpPr>
        <a:xfrm>
          <a:off x="0" y="0"/>
          <a:ext cx="0" cy="0"/>
          <a:chOff x="0" y="0"/>
          <a:chExt cx="0" cy="0"/>
        </a:xfrm>
      </p:grpSpPr>
      <p:grpSp>
        <p:nvGrpSpPr>
          <p:cNvPr id="500" name="Google Shape;500;p17"/>
          <p:cNvGrpSpPr/>
          <p:nvPr/>
        </p:nvGrpSpPr>
        <p:grpSpPr>
          <a:xfrm>
            <a:off x="1" y="-431800"/>
            <a:ext cx="12191539" cy="7505232"/>
            <a:chOff x="1" y="-933450"/>
            <a:chExt cx="9143654" cy="5628924"/>
          </a:xfrm>
        </p:grpSpPr>
        <p:grpSp>
          <p:nvGrpSpPr>
            <p:cNvPr id="501" name="Google Shape;501;p17"/>
            <p:cNvGrpSpPr/>
            <p:nvPr/>
          </p:nvGrpSpPr>
          <p:grpSpPr>
            <a:xfrm>
              <a:off x="1" y="-933450"/>
              <a:ext cx="9143654" cy="5628924"/>
              <a:chOff x="-539337" y="-5372100"/>
              <a:chExt cx="9143654" cy="5628924"/>
            </a:xfrm>
          </p:grpSpPr>
          <p:sp>
            <p:nvSpPr>
              <p:cNvPr id="502" name="Google Shape;502;p17"/>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8" name="Google Shape;518;p17"/>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7"/>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17"/>
          <p:cNvSpPr txBox="1">
            <a:spLocks noGrp="1"/>
          </p:cNvSpPr>
          <p:nvPr>
            <p:ph type="title"/>
          </p:nvPr>
        </p:nvSpPr>
        <p:spPr>
          <a:xfrm>
            <a:off x="6083227" y="1158957"/>
            <a:ext cx="5127600" cy="2456000"/>
          </a:xfrm>
          <a:prstGeom prst="rect">
            <a:avLst/>
          </a:prstGeom>
          <a:solidFill>
            <a:schemeClr val="accent3"/>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17"/>
          <p:cNvSpPr txBox="1">
            <a:spLocks noGrp="1"/>
          </p:cNvSpPr>
          <p:nvPr>
            <p:ph type="subTitle" idx="1"/>
          </p:nvPr>
        </p:nvSpPr>
        <p:spPr>
          <a:xfrm>
            <a:off x="5473627" y="3597857"/>
            <a:ext cx="5127600" cy="2386400"/>
          </a:xfrm>
          <a:prstGeom prst="rect">
            <a:avLst/>
          </a:prstGeom>
          <a:solidFill>
            <a:schemeClr val="dk1"/>
          </a:solidFill>
          <a:ln w="38100" cap="flat" cmpd="sng">
            <a:solidFill>
              <a:schemeClr val="lt1"/>
            </a:solidFill>
            <a:prstDash val="solid"/>
            <a:round/>
            <a:headEnd type="none" w="sm" len="sm"/>
            <a:tailEnd type="none" w="sm" len="sm"/>
          </a:ln>
          <a:effectLst>
            <a:outerShdw dist="190500" dir="312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3" name="Google Shape;523;p17"/>
          <p:cNvGrpSpPr/>
          <p:nvPr/>
        </p:nvGrpSpPr>
        <p:grpSpPr>
          <a:xfrm flipH="1">
            <a:off x="151113" y="276417"/>
            <a:ext cx="11504473" cy="6284251"/>
            <a:chOff x="358650" y="207313"/>
            <a:chExt cx="8628355" cy="4713188"/>
          </a:xfrm>
        </p:grpSpPr>
        <p:sp>
          <p:nvSpPr>
            <p:cNvPr id="524" name="Google Shape;524;p17"/>
            <p:cNvSpPr/>
            <p:nvPr/>
          </p:nvSpPr>
          <p:spPr>
            <a:xfrm>
              <a:off x="8653827" y="3495097"/>
              <a:ext cx="333178" cy="328712"/>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a:off x="676346" y="3414770"/>
              <a:ext cx="127919" cy="125545"/>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a:off x="8771688" y="1657251"/>
              <a:ext cx="127919" cy="125723"/>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rgbClr val="FFC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a:off x="406836" y="436901"/>
              <a:ext cx="209688" cy="206203"/>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rgbClr val="E3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a:off x="7061575" y="4603500"/>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a:off x="3594700" y="47668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a:off x="6629300" y="2073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a:off x="8767963" y="488475"/>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5203350" y="15122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5151338" y="4715800"/>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358650" y="4157150"/>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7"/>
            <p:cNvSpPr/>
            <p:nvPr/>
          </p:nvSpPr>
          <p:spPr>
            <a:xfrm>
              <a:off x="2221325" y="437325"/>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3130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grpSp>
        <p:nvGrpSpPr>
          <p:cNvPr id="81" name="Google Shape;81;p4"/>
          <p:cNvGrpSpPr/>
          <p:nvPr/>
        </p:nvGrpSpPr>
        <p:grpSpPr>
          <a:xfrm>
            <a:off x="1" y="-431800"/>
            <a:ext cx="12191539" cy="7505232"/>
            <a:chOff x="1" y="-933450"/>
            <a:chExt cx="9143654" cy="5628924"/>
          </a:xfrm>
        </p:grpSpPr>
        <p:grpSp>
          <p:nvGrpSpPr>
            <p:cNvPr id="82" name="Google Shape;82;p4"/>
            <p:cNvGrpSpPr/>
            <p:nvPr/>
          </p:nvGrpSpPr>
          <p:grpSpPr>
            <a:xfrm>
              <a:off x="1" y="-933450"/>
              <a:ext cx="9143654" cy="5628924"/>
              <a:chOff x="-539337" y="-5372100"/>
              <a:chExt cx="9143654" cy="5628924"/>
            </a:xfrm>
          </p:grpSpPr>
          <p:sp>
            <p:nvSpPr>
              <p:cNvPr id="83" name="Google Shape;83;p4"/>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 name="Google Shape;99;p4"/>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4"/>
          <p:cNvSpPr txBox="1">
            <a:spLocks noGrp="1"/>
          </p:cNvSpPr>
          <p:nvPr>
            <p:ph type="title"/>
          </p:nvPr>
        </p:nvSpPr>
        <p:spPr>
          <a:xfrm>
            <a:off x="960000" y="720000"/>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a:spcBef>
                <a:spcPts val="0"/>
              </a:spcBef>
              <a:spcAft>
                <a:spcPts val="0"/>
              </a:spcAft>
              <a:buSzPts val="2500"/>
              <a:buNone/>
              <a:defRPr sz="3333">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3" name="Google Shape;103;p4"/>
          <p:cNvSpPr txBox="1">
            <a:spLocks noGrp="1"/>
          </p:cNvSpPr>
          <p:nvPr>
            <p:ph type="body" idx="1"/>
          </p:nvPr>
        </p:nvSpPr>
        <p:spPr>
          <a:xfrm>
            <a:off x="960000" y="1483600"/>
            <a:ext cx="10272000" cy="4565600"/>
          </a:xfrm>
          <a:prstGeom prst="rect">
            <a:avLst/>
          </a:prstGeom>
          <a:solidFill>
            <a:schemeClr val="dk1"/>
          </a:solidFill>
          <a:ln w="38100" cap="flat" cmpd="sng">
            <a:solidFill>
              <a:schemeClr val="lt1"/>
            </a:solidFill>
            <a:prstDash val="solid"/>
            <a:round/>
            <a:headEnd type="none" w="sm" len="sm"/>
            <a:tailEnd type="none" w="sm" len="sm"/>
          </a:ln>
          <a:effectLst>
            <a:outerShdw dist="190500" dir="2940000" algn="bl" rotWithShape="0">
              <a:schemeClr val="lt1"/>
            </a:outerShdw>
          </a:effectLst>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grpSp>
        <p:nvGrpSpPr>
          <p:cNvPr id="104" name="Google Shape;104;p4"/>
          <p:cNvGrpSpPr/>
          <p:nvPr/>
        </p:nvGrpSpPr>
        <p:grpSpPr>
          <a:xfrm>
            <a:off x="331485" y="542238"/>
            <a:ext cx="11633105" cy="5506957"/>
            <a:chOff x="248613" y="406678"/>
            <a:chExt cx="8724829" cy="4130218"/>
          </a:xfrm>
        </p:grpSpPr>
        <p:sp>
          <p:nvSpPr>
            <p:cNvPr id="105" name="Google Shape;105;p4"/>
            <p:cNvSpPr/>
            <p:nvPr/>
          </p:nvSpPr>
          <p:spPr>
            <a:xfrm>
              <a:off x="8684175" y="693021"/>
              <a:ext cx="211201" cy="266647"/>
            </a:xfrm>
            <a:custGeom>
              <a:avLst/>
              <a:gdLst/>
              <a:ahLst/>
              <a:cxnLst/>
              <a:rect l="l" t="t" r="r" b="b"/>
              <a:pathLst>
                <a:path w="24767" h="24435" extrusionOk="0">
                  <a:moveTo>
                    <a:pt x="12395" y="0"/>
                  </a:moveTo>
                  <a:cubicBezTo>
                    <a:pt x="12076" y="0"/>
                    <a:pt x="11769" y="213"/>
                    <a:pt x="11722" y="638"/>
                  </a:cubicBezTo>
                  <a:cubicBezTo>
                    <a:pt x="10493" y="8295"/>
                    <a:pt x="8413" y="10469"/>
                    <a:pt x="851" y="11509"/>
                  </a:cubicBezTo>
                  <a:cubicBezTo>
                    <a:pt x="1" y="11603"/>
                    <a:pt x="1" y="12832"/>
                    <a:pt x="851" y="12927"/>
                  </a:cubicBezTo>
                  <a:cubicBezTo>
                    <a:pt x="8508" y="14155"/>
                    <a:pt x="10587" y="16235"/>
                    <a:pt x="11722" y="23797"/>
                  </a:cubicBezTo>
                  <a:cubicBezTo>
                    <a:pt x="11769" y="24222"/>
                    <a:pt x="12076" y="24435"/>
                    <a:pt x="12395" y="24435"/>
                  </a:cubicBezTo>
                  <a:cubicBezTo>
                    <a:pt x="12714" y="24435"/>
                    <a:pt x="13045" y="24222"/>
                    <a:pt x="13140" y="23797"/>
                  </a:cubicBezTo>
                  <a:cubicBezTo>
                    <a:pt x="14274" y="16140"/>
                    <a:pt x="16448" y="13966"/>
                    <a:pt x="24010" y="12927"/>
                  </a:cubicBezTo>
                  <a:cubicBezTo>
                    <a:pt x="24766" y="12832"/>
                    <a:pt x="24766" y="11509"/>
                    <a:pt x="24010" y="11509"/>
                  </a:cubicBezTo>
                  <a:cubicBezTo>
                    <a:pt x="16259" y="10374"/>
                    <a:pt x="14179" y="8200"/>
                    <a:pt x="13140" y="638"/>
                  </a:cubicBezTo>
                  <a:cubicBezTo>
                    <a:pt x="13045" y="213"/>
                    <a:pt x="12714" y="0"/>
                    <a:pt x="12395" y="0"/>
                  </a:cubicBezTo>
                  <a:close/>
                </a:path>
              </a:pathLst>
            </a:custGeom>
            <a:solidFill>
              <a:srgbClr val="F1F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248613" y="4008707"/>
              <a:ext cx="333176" cy="326993"/>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8762228" y="4322927"/>
              <a:ext cx="211213" cy="213968"/>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285354" y="406678"/>
              <a:ext cx="259733" cy="266657"/>
            </a:xfrm>
            <a:custGeom>
              <a:avLst/>
              <a:gdLst/>
              <a:ahLst/>
              <a:cxnLst/>
              <a:rect l="l" t="t" r="r" b="b"/>
              <a:pathLst>
                <a:path w="21364" h="21009" extrusionOk="0">
                  <a:moveTo>
                    <a:pt x="10682" y="0"/>
                  </a:moveTo>
                  <a:cubicBezTo>
                    <a:pt x="10375" y="0"/>
                    <a:pt x="10068" y="189"/>
                    <a:pt x="10020" y="567"/>
                  </a:cubicBezTo>
                  <a:cubicBezTo>
                    <a:pt x="9075" y="6995"/>
                    <a:pt x="7279" y="8886"/>
                    <a:pt x="662" y="9831"/>
                  </a:cubicBezTo>
                  <a:cubicBezTo>
                    <a:pt x="1" y="10020"/>
                    <a:pt x="1" y="11060"/>
                    <a:pt x="662" y="11154"/>
                  </a:cubicBezTo>
                  <a:cubicBezTo>
                    <a:pt x="7185" y="12100"/>
                    <a:pt x="9075" y="13896"/>
                    <a:pt x="10020" y="20512"/>
                  </a:cubicBezTo>
                  <a:cubicBezTo>
                    <a:pt x="10068" y="20843"/>
                    <a:pt x="10375" y="21009"/>
                    <a:pt x="10682" y="21009"/>
                  </a:cubicBezTo>
                  <a:cubicBezTo>
                    <a:pt x="10989" y="21009"/>
                    <a:pt x="11296" y="20843"/>
                    <a:pt x="11344" y="20512"/>
                  </a:cubicBezTo>
                  <a:cubicBezTo>
                    <a:pt x="12289" y="13990"/>
                    <a:pt x="14085" y="12100"/>
                    <a:pt x="20702" y="11154"/>
                  </a:cubicBezTo>
                  <a:cubicBezTo>
                    <a:pt x="21363" y="11060"/>
                    <a:pt x="21363" y="10020"/>
                    <a:pt x="20702" y="9831"/>
                  </a:cubicBezTo>
                  <a:cubicBezTo>
                    <a:pt x="14179" y="8886"/>
                    <a:pt x="12289" y="7184"/>
                    <a:pt x="11344" y="567"/>
                  </a:cubicBezTo>
                  <a:cubicBezTo>
                    <a:pt x="11296" y="189"/>
                    <a:pt x="10989" y="0"/>
                    <a:pt x="1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10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36"/>
        <p:cNvGrpSpPr/>
        <p:nvPr/>
      </p:nvGrpSpPr>
      <p:grpSpPr>
        <a:xfrm>
          <a:off x="0" y="0"/>
          <a:ext cx="0" cy="0"/>
          <a:chOff x="0" y="0"/>
          <a:chExt cx="0" cy="0"/>
        </a:xfrm>
      </p:grpSpPr>
      <p:grpSp>
        <p:nvGrpSpPr>
          <p:cNvPr id="537" name="Google Shape;537;p18"/>
          <p:cNvGrpSpPr/>
          <p:nvPr/>
        </p:nvGrpSpPr>
        <p:grpSpPr>
          <a:xfrm>
            <a:off x="1" y="-431800"/>
            <a:ext cx="12191539" cy="7505232"/>
            <a:chOff x="1" y="-933450"/>
            <a:chExt cx="9143654" cy="5628924"/>
          </a:xfrm>
        </p:grpSpPr>
        <p:grpSp>
          <p:nvGrpSpPr>
            <p:cNvPr id="538" name="Google Shape;538;p18"/>
            <p:cNvGrpSpPr/>
            <p:nvPr/>
          </p:nvGrpSpPr>
          <p:grpSpPr>
            <a:xfrm>
              <a:off x="1" y="-933450"/>
              <a:ext cx="9143654" cy="5628924"/>
              <a:chOff x="-539337" y="-5372100"/>
              <a:chExt cx="9143654" cy="5628924"/>
            </a:xfrm>
          </p:grpSpPr>
          <p:sp>
            <p:nvSpPr>
              <p:cNvPr id="539" name="Google Shape;539;p18"/>
              <p:cNvSpPr/>
              <p:nvPr/>
            </p:nvSpPr>
            <p:spPr>
              <a:xfrm>
                <a:off x="73437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1500027"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8"/>
              <p:cNvSpPr/>
              <p:nvPr/>
            </p:nvSpPr>
            <p:spPr>
              <a:xfrm>
                <a:off x="2263328"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8"/>
              <p:cNvSpPr/>
              <p:nvPr/>
            </p:nvSpPr>
            <p:spPr>
              <a:xfrm>
                <a:off x="3031330"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8"/>
              <p:cNvSpPr/>
              <p:nvPr/>
            </p:nvSpPr>
            <p:spPr>
              <a:xfrm>
                <a:off x="3797006"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8"/>
              <p:cNvSpPr/>
              <p:nvPr/>
            </p:nvSpPr>
            <p:spPr>
              <a:xfrm>
                <a:off x="4562657"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8"/>
              <p:cNvSpPr/>
              <p:nvPr/>
            </p:nvSpPr>
            <p:spPr>
              <a:xfrm>
                <a:off x="5328308" y="-5372100"/>
                <a:ext cx="25" cy="5628924"/>
              </a:xfrm>
              <a:custGeom>
                <a:avLst/>
                <a:gdLst/>
                <a:ahLst/>
                <a:cxnLst/>
                <a:rect l="l" t="t" r="r" b="b"/>
                <a:pathLst>
                  <a:path w="1" h="302671" fill="none" extrusionOk="0">
                    <a:moveTo>
                      <a:pt x="1" y="1"/>
                    </a:moveTo>
                    <a:lnTo>
                      <a:pt x="1"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8"/>
              <p:cNvSpPr/>
              <p:nvPr/>
            </p:nvSpPr>
            <p:spPr>
              <a:xfrm>
                <a:off x="6091609"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8"/>
              <p:cNvSpPr/>
              <p:nvPr/>
            </p:nvSpPr>
            <p:spPr>
              <a:xfrm>
                <a:off x="6857260" y="-537210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8"/>
              <p:cNvSpPr/>
              <p:nvPr/>
            </p:nvSpPr>
            <p:spPr>
              <a:xfrm>
                <a:off x="-539337" y="-47919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539337" y="-40263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539337" y="-32606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539337" y="-249737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8"/>
              <p:cNvSpPr/>
              <p:nvPr/>
            </p:nvSpPr>
            <p:spPr>
              <a:xfrm>
                <a:off x="-539337" y="-1731725"/>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539337" y="-966075"/>
                <a:ext cx="9143654" cy="25"/>
              </a:xfrm>
              <a:custGeom>
                <a:avLst/>
                <a:gdLst/>
                <a:ahLst/>
                <a:cxnLst/>
                <a:rect l="l" t="t" r="r" b="b"/>
                <a:pathLst>
                  <a:path w="346909" h="1" fill="none" extrusionOk="0">
                    <a:moveTo>
                      <a:pt x="346908" y="1"/>
                    </a:moveTo>
                    <a:lnTo>
                      <a:pt x="0" y="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539337" y="-198050"/>
                <a:ext cx="9143654" cy="25"/>
              </a:xfrm>
              <a:custGeom>
                <a:avLst/>
                <a:gdLst/>
                <a:ahLst/>
                <a:cxnLst/>
                <a:rect l="l" t="t" r="r" b="b"/>
                <a:pathLst>
                  <a:path w="346909" h="1" fill="none" extrusionOk="0">
                    <a:moveTo>
                      <a:pt x="346908" y="0"/>
                    </a:moveTo>
                    <a:lnTo>
                      <a:pt x="0" y="0"/>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p:nvPr/>
          </p:nvSpPr>
          <p:spPr>
            <a:xfrm>
              <a:off x="8162249"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8"/>
            <p:cNvSpPr/>
            <p:nvPr/>
          </p:nvSpPr>
          <p:spPr>
            <a:xfrm>
              <a:off x="8924450"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8"/>
            <p:cNvSpPr/>
            <p:nvPr/>
          </p:nvSpPr>
          <p:spPr>
            <a:xfrm>
              <a:off x="510975" y="-933450"/>
              <a:ext cx="25" cy="5628924"/>
            </a:xfrm>
            <a:custGeom>
              <a:avLst/>
              <a:gdLst/>
              <a:ahLst/>
              <a:cxnLst/>
              <a:rect l="l" t="t" r="r" b="b"/>
              <a:pathLst>
                <a:path w="1" h="302671" fill="none" extrusionOk="0">
                  <a:moveTo>
                    <a:pt x="0" y="1"/>
                  </a:moveTo>
                  <a:lnTo>
                    <a:pt x="0" y="302671"/>
                  </a:lnTo>
                </a:path>
              </a:pathLst>
            </a:custGeom>
            <a:noFill/>
            <a:ln w="14175" cap="flat" cmpd="sng">
              <a:solidFill>
                <a:srgbClr val="FCEDDE"/>
              </a:solidFill>
              <a:prstDash val="solid"/>
              <a:miter lim="945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18"/>
          <p:cNvSpPr txBox="1">
            <a:spLocks noGrp="1"/>
          </p:cNvSpPr>
          <p:nvPr>
            <p:ph type="subTitle" idx="1"/>
          </p:nvPr>
        </p:nvSpPr>
        <p:spPr>
          <a:xfrm>
            <a:off x="960000" y="2637867"/>
            <a:ext cx="4722000" cy="2146400"/>
          </a:xfrm>
          <a:prstGeom prst="rect">
            <a:avLst/>
          </a:prstGeom>
          <a:solidFill>
            <a:schemeClr val="dk1"/>
          </a:solidFill>
          <a:ln w="38100" cap="flat" cmpd="sng">
            <a:solidFill>
              <a:schemeClr val="lt1"/>
            </a:solidFill>
            <a:prstDash val="solid"/>
            <a:round/>
            <a:headEnd type="none" w="sm" len="sm"/>
            <a:tailEnd type="none" w="sm" len="sm"/>
          </a:ln>
          <a:effectLst>
            <a:outerShdw dist="180975"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9" name="Google Shape;559;p18"/>
          <p:cNvSpPr txBox="1">
            <a:spLocks noGrp="1"/>
          </p:cNvSpPr>
          <p:nvPr>
            <p:ph type="title"/>
          </p:nvPr>
        </p:nvSpPr>
        <p:spPr>
          <a:xfrm>
            <a:off x="960000" y="733233"/>
            <a:ext cx="10272000" cy="763600"/>
          </a:xfrm>
          <a:prstGeom prst="rect">
            <a:avLst/>
          </a:prstGeom>
          <a:solidFill>
            <a:schemeClr val="accent3"/>
          </a:solidFill>
          <a:ln w="38100" cap="flat" cmpd="sng">
            <a:solidFill>
              <a:schemeClr val="lt1"/>
            </a:solidFill>
            <a:prstDash val="solid"/>
            <a:round/>
            <a:headEnd type="none" w="sm" len="sm"/>
            <a:tailEnd type="none" w="sm" len="sm"/>
          </a:ln>
          <a:effectLst>
            <a:outerShdw dist="1905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0" name="Google Shape;560;p18"/>
          <p:cNvGrpSpPr/>
          <p:nvPr/>
        </p:nvGrpSpPr>
        <p:grpSpPr>
          <a:xfrm flipH="1">
            <a:off x="305306" y="446200"/>
            <a:ext cx="11548548" cy="6155733"/>
            <a:chOff x="209950" y="334650"/>
            <a:chExt cx="8661411" cy="4616800"/>
          </a:xfrm>
        </p:grpSpPr>
        <p:sp>
          <p:nvSpPr>
            <p:cNvPr id="561" name="Google Shape;561;p18"/>
            <p:cNvSpPr/>
            <p:nvPr/>
          </p:nvSpPr>
          <p:spPr>
            <a:xfrm>
              <a:off x="264964" y="2488591"/>
              <a:ext cx="211295" cy="207374"/>
            </a:xfrm>
            <a:custGeom>
              <a:avLst/>
              <a:gdLst/>
              <a:ahLst/>
              <a:cxnLst/>
              <a:rect l="l" t="t" r="r" b="b"/>
              <a:pathLst>
                <a:path w="16543" h="16236" extrusionOk="0">
                  <a:moveTo>
                    <a:pt x="8319" y="0"/>
                  </a:moveTo>
                  <a:cubicBezTo>
                    <a:pt x="8106" y="0"/>
                    <a:pt x="7894" y="166"/>
                    <a:pt x="7847" y="497"/>
                  </a:cubicBezTo>
                  <a:cubicBezTo>
                    <a:pt x="7090" y="5601"/>
                    <a:pt x="5672" y="7019"/>
                    <a:pt x="663" y="7680"/>
                  </a:cubicBezTo>
                  <a:cubicBezTo>
                    <a:pt x="1" y="7775"/>
                    <a:pt x="1" y="8531"/>
                    <a:pt x="663" y="8626"/>
                  </a:cubicBezTo>
                  <a:cubicBezTo>
                    <a:pt x="5672" y="9287"/>
                    <a:pt x="7090" y="10705"/>
                    <a:pt x="7847" y="15810"/>
                  </a:cubicBezTo>
                  <a:cubicBezTo>
                    <a:pt x="7894" y="16093"/>
                    <a:pt x="8106" y="16235"/>
                    <a:pt x="8319" y="16235"/>
                  </a:cubicBezTo>
                  <a:cubicBezTo>
                    <a:pt x="8532" y="16235"/>
                    <a:pt x="8744" y="16093"/>
                    <a:pt x="8792" y="15810"/>
                  </a:cubicBezTo>
                  <a:cubicBezTo>
                    <a:pt x="9453" y="10705"/>
                    <a:pt x="10871" y="9287"/>
                    <a:pt x="15976" y="8626"/>
                  </a:cubicBezTo>
                  <a:cubicBezTo>
                    <a:pt x="16543" y="8531"/>
                    <a:pt x="16543" y="7775"/>
                    <a:pt x="15976" y="7680"/>
                  </a:cubicBezTo>
                  <a:cubicBezTo>
                    <a:pt x="10871" y="6924"/>
                    <a:pt x="9453" y="5506"/>
                    <a:pt x="8792" y="497"/>
                  </a:cubicBezTo>
                  <a:cubicBezTo>
                    <a:pt x="8744" y="166"/>
                    <a:pt x="8532" y="0"/>
                    <a:pt x="8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8"/>
            <p:cNvSpPr/>
            <p:nvPr/>
          </p:nvSpPr>
          <p:spPr>
            <a:xfrm>
              <a:off x="8538185" y="1505087"/>
              <a:ext cx="333176" cy="327456"/>
            </a:xfrm>
            <a:custGeom>
              <a:avLst/>
              <a:gdLst/>
              <a:ahLst/>
              <a:cxnLst/>
              <a:rect l="l" t="t" r="r" b="b"/>
              <a:pathLst>
                <a:path w="16543" h="16259" extrusionOk="0">
                  <a:moveTo>
                    <a:pt x="8224" y="1"/>
                  </a:moveTo>
                  <a:cubicBezTo>
                    <a:pt x="8011" y="1"/>
                    <a:pt x="7799" y="142"/>
                    <a:pt x="7751" y="426"/>
                  </a:cubicBezTo>
                  <a:cubicBezTo>
                    <a:pt x="7090" y="5530"/>
                    <a:pt x="5672" y="6948"/>
                    <a:pt x="567" y="7704"/>
                  </a:cubicBezTo>
                  <a:cubicBezTo>
                    <a:pt x="0" y="7799"/>
                    <a:pt x="0" y="8461"/>
                    <a:pt x="567" y="8650"/>
                  </a:cubicBezTo>
                  <a:cubicBezTo>
                    <a:pt x="5577" y="9311"/>
                    <a:pt x="7090" y="10729"/>
                    <a:pt x="7751" y="15834"/>
                  </a:cubicBezTo>
                  <a:cubicBezTo>
                    <a:pt x="7799" y="16117"/>
                    <a:pt x="8011" y="16259"/>
                    <a:pt x="8224" y="16259"/>
                  </a:cubicBezTo>
                  <a:cubicBezTo>
                    <a:pt x="8437" y="16259"/>
                    <a:pt x="8649" y="16117"/>
                    <a:pt x="8697" y="15834"/>
                  </a:cubicBezTo>
                  <a:cubicBezTo>
                    <a:pt x="9453" y="10729"/>
                    <a:pt x="10776" y="9311"/>
                    <a:pt x="15880" y="8650"/>
                  </a:cubicBezTo>
                  <a:cubicBezTo>
                    <a:pt x="16542" y="8461"/>
                    <a:pt x="16542" y="7704"/>
                    <a:pt x="15880" y="7704"/>
                  </a:cubicBezTo>
                  <a:cubicBezTo>
                    <a:pt x="10871" y="6948"/>
                    <a:pt x="9453" y="5530"/>
                    <a:pt x="8697" y="426"/>
                  </a:cubicBezTo>
                  <a:cubicBezTo>
                    <a:pt x="8649" y="142"/>
                    <a:pt x="8437" y="1"/>
                    <a:pt x="8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8"/>
            <p:cNvSpPr/>
            <p:nvPr/>
          </p:nvSpPr>
          <p:spPr>
            <a:xfrm>
              <a:off x="8538188" y="3330725"/>
              <a:ext cx="209675" cy="204700"/>
            </a:xfrm>
            <a:custGeom>
              <a:avLst/>
              <a:gdLst/>
              <a:ahLst/>
              <a:cxnLst/>
              <a:rect l="l" t="t" r="r" b="b"/>
              <a:pathLst>
                <a:path w="8387" h="8188" extrusionOk="0">
                  <a:moveTo>
                    <a:pt x="5276" y="1"/>
                  </a:moveTo>
                  <a:cubicBezTo>
                    <a:pt x="5181" y="1"/>
                    <a:pt x="5082" y="46"/>
                    <a:pt x="5028" y="141"/>
                  </a:cubicBezTo>
                  <a:cubicBezTo>
                    <a:pt x="4103" y="2126"/>
                    <a:pt x="3334" y="2848"/>
                    <a:pt x="1653" y="2848"/>
                  </a:cubicBezTo>
                  <a:cubicBezTo>
                    <a:pt x="1272" y="2848"/>
                    <a:pt x="845" y="2811"/>
                    <a:pt x="358" y="2743"/>
                  </a:cubicBezTo>
                  <a:cubicBezTo>
                    <a:pt x="346" y="2742"/>
                    <a:pt x="334" y="2741"/>
                    <a:pt x="323" y="2741"/>
                  </a:cubicBezTo>
                  <a:cubicBezTo>
                    <a:pt x="53" y="2741"/>
                    <a:pt x="0" y="3115"/>
                    <a:pt x="224" y="3243"/>
                  </a:cubicBezTo>
                  <a:cubicBezTo>
                    <a:pt x="2659" y="4377"/>
                    <a:pt x="3193" y="5278"/>
                    <a:pt x="2826" y="7913"/>
                  </a:cubicBezTo>
                  <a:cubicBezTo>
                    <a:pt x="2806" y="8091"/>
                    <a:pt x="2939" y="8187"/>
                    <a:pt x="3078" y="8187"/>
                  </a:cubicBezTo>
                  <a:cubicBezTo>
                    <a:pt x="3174" y="8187"/>
                    <a:pt x="3272" y="8142"/>
                    <a:pt x="3327" y="8047"/>
                  </a:cubicBezTo>
                  <a:cubicBezTo>
                    <a:pt x="4251" y="6061"/>
                    <a:pt x="5021" y="5340"/>
                    <a:pt x="6701" y="5340"/>
                  </a:cubicBezTo>
                  <a:cubicBezTo>
                    <a:pt x="7082" y="5340"/>
                    <a:pt x="7510" y="5377"/>
                    <a:pt x="7997" y="5445"/>
                  </a:cubicBezTo>
                  <a:cubicBezTo>
                    <a:pt x="8008" y="5446"/>
                    <a:pt x="8020" y="5447"/>
                    <a:pt x="8031" y="5447"/>
                  </a:cubicBezTo>
                  <a:cubicBezTo>
                    <a:pt x="8304" y="5447"/>
                    <a:pt x="8386" y="5073"/>
                    <a:pt x="8130" y="4944"/>
                  </a:cubicBezTo>
                  <a:cubicBezTo>
                    <a:pt x="5695" y="3810"/>
                    <a:pt x="5161" y="2910"/>
                    <a:pt x="5528" y="274"/>
                  </a:cubicBezTo>
                  <a:cubicBezTo>
                    <a:pt x="5548" y="97"/>
                    <a:pt x="5415" y="1"/>
                    <a:pt x="5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8"/>
            <p:cNvSpPr/>
            <p:nvPr/>
          </p:nvSpPr>
          <p:spPr>
            <a:xfrm>
              <a:off x="3315100" y="4643300"/>
              <a:ext cx="104850" cy="102725"/>
            </a:xfrm>
            <a:custGeom>
              <a:avLst/>
              <a:gdLst/>
              <a:ahLst/>
              <a:cxnLst/>
              <a:rect l="l" t="t" r="r" b="b"/>
              <a:pathLst>
                <a:path w="4194" h="4109" extrusionOk="0">
                  <a:moveTo>
                    <a:pt x="2651" y="0"/>
                  </a:moveTo>
                  <a:cubicBezTo>
                    <a:pt x="2598" y="0"/>
                    <a:pt x="2550" y="27"/>
                    <a:pt x="2536" y="82"/>
                  </a:cubicBezTo>
                  <a:cubicBezTo>
                    <a:pt x="2088" y="1090"/>
                    <a:pt x="1687" y="1417"/>
                    <a:pt x="781" y="1417"/>
                  </a:cubicBezTo>
                  <a:cubicBezTo>
                    <a:pt x="607" y="1417"/>
                    <a:pt x="415" y="1405"/>
                    <a:pt x="201" y="1383"/>
                  </a:cubicBezTo>
                  <a:cubicBezTo>
                    <a:pt x="34" y="1383"/>
                    <a:pt x="1" y="1583"/>
                    <a:pt x="101" y="1617"/>
                  </a:cubicBezTo>
                  <a:cubicBezTo>
                    <a:pt x="1335" y="2150"/>
                    <a:pt x="1568" y="2617"/>
                    <a:pt x="1402" y="3952"/>
                  </a:cubicBezTo>
                  <a:cubicBezTo>
                    <a:pt x="1402" y="4056"/>
                    <a:pt x="1493" y="4108"/>
                    <a:pt x="1569" y="4108"/>
                  </a:cubicBezTo>
                  <a:cubicBezTo>
                    <a:pt x="1615" y="4108"/>
                    <a:pt x="1656" y="4089"/>
                    <a:pt x="1668" y="4052"/>
                  </a:cubicBezTo>
                  <a:cubicBezTo>
                    <a:pt x="2104" y="3044"/>
                    <a:pt x="2496" y="2703"/>
                    <a:pt x="3352" y="2703"/>
                  </a:cubicBezTo>
                  <a:cubicBezTo>
                    <a:pt x="3544" y="2703"/>
                    <a:pt x="3759" y="2720"/>
                    <a:pt x="4003" y="2751"/>
                  </a:cubicBezTo>
                  <a:cubicBezTo>
                    <a:pt x="4016" y="2753"/>
                    <a:pt x="4028" y="2755"/>
                    <a:pt x="4039" y="2755"/>
                  </a:cubicBezTo>
                  <a:cubicBezTo>
                    <a:pt x="4174" y="2755"/>
                    <a:pt x="4193" y="2577"/>
                    <a:pt x="4070" y="2484"/>
                  </a:cubicBezTo>
                  <a:cubicBezTo>
                    <a:pt x="2869" y="1950"/>
                    <a:pt x="2636" y="1483"/>
                    <a:pt x="2803" y="149"/>
                  </a:cubicBezTo>
                  <a:cubicBezTo>
                    <a:pt x="2803" y="52"/>
                    <a:pt x="2723" y="0"/>
                    <a:pt x="2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8"/>
            <p:cNvSpPr/>
            <p:nvPr/>
          </p:nvSpPr>
          <p:spPr>
            <a:xfrm>
              <a:off x="5203775" y="784913"/>
              <a:ext cx="104800" cy="102725"/>
            </a:xfrm>
            <a:custGeom>
              <a:avLst/>
              <a:gdLst/>
              <a:ahLst/>
              <a:cxnLst/>
              <a:rect l="l" t="t" r="r" b="b"/>
              <a:pathLst>
                <a:path w="4192" h="4109" extrusionOk="0">
                  <a:moveTo>
                    <a:pt x="2650" y="0"/>
                  </a:moveTo>
                  <a:cubicBezTo>
                    <a:pt x="2605" y="0"/>
                    <a:pt x="2561" y="19"/>
                    <a:pt x="2536" y="56"/>
                  </a:cubicBezTo>
                  <a:cubicBezTo>
                    <a:pt x="2095" y="1048"/>
                    <a:pt x="1700" y="1402"/>
                    <a:pt x="826" y="1402"/>
                  </a:cubicBezTo>
                  <a:cubicBezTo>
                    <a:pt x="641" y="1402"/>
                    <a:pt x="434" y="1387"/>
                    <a:pt x="201" y="1357"/>
                  </a:cubicBezTo>
                  <a:cubicBezTo>
                    <a:pt x="34" y="1357"/>
                    <a:pt x="1" y="1558"/>
                    <a:pt x="134" y="1624"/>
                  </a:cubicBezTo>
                  <a:cubicBezTo>
                    <a:pt x="1335" y="2158"/>
                    <a:pt x="1602" y="2625"/>
                    <a:pt x="1435" y="3959"/>
                  </a:cubicBezTo>
                  <a:cubicBezTo>
                    <a:pt x="1435" y="4056"/>
                    <a:pt x="1503" y="4108"/>
                    <a:pt x="1566" y="4108"/>
                  </a:cubicBezTo>
                  <a:cubicBezTo>
                    <a:pt x="1612" y="4108"/>
                    <a:pt x="1655" y="4082"/>
                    <a:pt x="1669" y="4026"/>
                  </a:cubicBezTo>
                  <a:cubicBezTo>
                    <a:pt x="2109" y="3035"/>
                    <a:pt x="2504" y="2680"/>
                    <a:pt x="3379" y="2680"/>
                  </a:cubicBezTo>
                  <a:cubicBezTo>
                    <a:pt x="3564" y="2680"/>
                    <a:pt x="3770" y="2696"/>
                    <a:pt x="4004" y="2725"/>
                  </a:cubicBezTo>
                  <a:cubicBezTo>
                    <a:pt x="4020" y="2733"/>
                    <a:pt x="4035" y="2737"/>
                    <a:pt x="4050" y="2737"/>
                  </a:cubicBezTo>
                  <a:cubicBezTo>
                    <a:pt x="4151" y="2737"/>
                    <a:pt x="4191" y="2550"/>
                    <a:pt x="4104" y="2492"/>
                  </a:cubicBezTo>
                  <a:cubicBezTo>
                    <a:pt x="2869" y="1924"/>
                    <a:pt x="2636" y="1491"/>
                    <a:pt x="2803" y="157"/>
                  </a:cubicBezTo>
                  <a:cubicBezTo>
                    <a:pt x="2803" y="52"/>
                    <a:pt x="2725" y="0"/>
                    <a:pt x="2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8"/>
            <p:cNvSpPr/>
            <p:nvPr/>
          </p:nvSpPr>
          <p:spPr>
            <a:xfrm>
              <a:off x="8652338" y="436950"/>
              <a:ext cx="104900" cy="103050"/>
            </a:xfrm>
            <a:custGeom>
              <a:avLst/>
              <a:gdLst/>
              <a:ahLst/>
              <a:cxnLst/>
              <a:rect l="l" t="t" r="r" b="b"/>
              <a:pathLst>
                <a:path w="4196" h="4122" extrusionOk="0">
                  <a:moveTo>
                    <a:pt x="2658" y="1"/>
                  </a:moveTo>
                  <a:cubicBezTo>
                    <a:pt x="2610" y="1"/>
                    <a:pt x="2562" y="27"/>
                    <a:pt x="2535" y="81"/>
                  </a:cubicBezTo>
                  <a:cubicBezTo>
                    <a:pt x="2095" y="1072"/>
                    <a:pt x="1700" y="1427"/>
                    <a:pt x="825" y="1427"/>
                  </a:cubicBezTo>
                  <a:cubicBezTo>
                    <a:pt x="640" y="1427"/>
                    <a:pt x="433" y="1411"/>
                    <a:pt x="200" y="1382"/>
                  </a:cubicBezTo>
                  <a:cubicBezTo>
                    <a:pt x="33" y="1382"/>
                    <a:pt x="0" y="1582"/>
                    <a:pt x="134" y="1615"/>
                  </a:cubicBezTo>
                  <a:cubicBezTo>
                    <a:pt x="1334" y="2182"/>
                    <a:pt x="1601" y="2616"/>
                    <a:pt x="1434" y="3950"/>
                  </a:cubicBezTo>
                  <a:cubicBezTo>
                    <a:pt x="1434" y="4056"/>
                    <a:pt x="1515" y="4121"/>
                    <a:pt x="1582" y="4121"/>
                  </a:cubicBezTo>
                  <a:cubicBezTo>
                    <a:pt x="1621" y="4121"/>
                    <a:pt x="1656" y="4099"/>
                    <a:pt x="1668" y="4050"/>
                  </a:cubicBezTo>
                  <a:cubicBezTo>
                    <a:pt x="2108" y="3059"/>
                    <a:pt x="2503" y="2704"/>
                    <a:pt x="3378" y="2704"/>
                  </a:cubicBezTo>
                  <a:cubicBezTo>
                    <a:pt x="3563" y="2704"/>
                    <a:pt x="3770" y="2720"/>
                    <a:pt x="4003" y="2749"/>
                  </a:cubicBezTo>
                  <a:cubicBezTo>
                    <a:pt x="4013" y="2752"/>
                    <a:pt x="4023" y="2753"/>
                    <a:pt x="4032" y="2753"/>
                  </a:cubicBezTo>
                  <a:cubicBezTo>
                    <a:pt x="4146" y="2753"/>
                    <a:pt x="4195" y="2577"/>
                    <a:pt x="4103" y="2516"/>
                  </a:cubicBezTo>
                  <a:cubicBezTo>
                    <a:pt x="2869" y="1949"/>
                    <a:pt x="2635" y="1515"/>
                    <a:pt x="2802" y="181"/>
                  </a:cubicBezTo>
                  <a:cubicBezTo>
                    <a:pt x="2802" y="61"/>
                    <a:pt x="2730" y="1"/>
                    <a:pt x="2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8"/>
            <p:cNvSpPr/>
            <p:nvPr/>
          </p:nvSpPr>
          <p:spPr>
            <a:xfrm>
              <a:off x="4340400" y="2079425"/>
              <a:ext cx="105675" cy="103100"/>
            </a:xfrm>
            <a:custGeom>
              <a:avLst/>
              <a:gdLst/>
              <a:ahLst/>
              <a:cxnLst/>
              <a:rect l="l" t="t" r="r" b="b"/>
              <a:pathLst>
                <a:path w="4227" h="4124" extrusionOk="0">
                  <a:moveTo>
                    <a:pt x="1556" y="1"/>
                  </a:moveTo>
                  <a:cubicBezTo>
                    <a:pt x="1492" y="1"/>
                    <a:pt x="1424" y="53"/>
                    <a:pt x="1424" y="150"/>
                  </a:cubicBezTo>
                  <a:cubicBezTo>
                    <a:pt x="1591" y="1484"/>
                    <a:pt x="1324" y="1951"/>
                    <a:pt x="123" y="2485"/>
                  </a:cubicBezTo>
                  <a:cubicBezTo>
                    <a:pt x="0" y="2578"/>
                    <a:pt x="48" y="2756"/>
                    <a:pt x="187" y="2756"/>
                  </a:cubicBezTo>
                  <a:cubicBezTo>
                    <a:pt x="199" y="2756"/>
                    <a:pt x="211" y="2754"/>
                    <a:pt x="223" y="2752"/>
                  </a:cubicBezTo>
                  <a:cubicBezTo>
                    <a:pt x="457" y="2723"/>
                    <a:pt x="662" y="2707"/>
                    <a:pt x="846" y="2707"/>
                  </a:cubicBezTo>
                  <a:cubicBezTo>
                    <a:pt x="1713" y="2707"/>
                    <a:pt x="2090" y="3062"/>
                    <a:pt x="2558" y="4053"/>
                  </a:cubicBezTo>
                  <a:cubicBezTo>
                    <a:pt x="2571" y="4102"/>
                    <a:pt x="2605" y="4124"/>
                    <a:pt x="2644" y="4124"/>
                  </a:cubicBezTo>
                  <a:cubicBezTo>
                    <a:pt x="2712" y="4124"/>
                    <a:pt x="2792" y="4058"/>
                    <a:pt x="2792" y="3953"/>
                  </a:cubicBezTo>
                  <a:cubicBezTo>
                    <a:pt x="2625" y="2618"/>
                    <a:pt x="2892" y="2185"/>
                    <a:pt x="4093" y="1618"/>
                  </a:cubicBezTo>
                  <a:cubicBezTo>
                    <a:pt x="4226" y="1584"/>
                    <a:pt x="4160" y="1384"/>
                    <a:pt x="3993" y="1384"/>
                  </a:cubicBezTo>
                  <a:cubicBezTo>
                    <a:pt x="3760" y="1413"/>
                    <a:pt x="3554" y="1429"/>
                    <a:pt x="3371" y="1429"/>
                  </a:cubicBezTo>
                  <a:cubicBezTo>
                    <a:pt x="2503" y="1429"/>
                    <a:pt x="2126" y="1074"/>
                    <a:pt x="1658" y="83"/>
                  </a:cubicBezTo>
                  <a:cubicBezTo>
                    <a:pt x="1644" y="28"/>
                    <a:pt x="1601"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8"/>
            <p:cNvSpPr/>
            <p:nvPr/>
          </p:nvSpPr>
          <p:spPr>
            <a:xfrm>
              <a:off x="5495050" y="4398788"/>
              <a:ext cx="209675" cy="204700"/>
            </a:xfrm>
            <a:custGeom>
              <a:avLst/>
              <a:gdLst/>
              <a:ahLst/>
              <a:cxnLst/>
              <a:rect l="l" t="t" r="r" b="b"/>
              <a:pathLst>
                <a:path w="8387" h="8188" extrusionOk="0">
                  <a:moveTo>
                    <a:pt x="5276" y="1"/>
                  </a:moveTo>
                  <a:cubicBezTo>
                    <a:pt x="5181" y="1"/>
                    <a:pt x="5082" y="46"/>
                    <a:pt x="5028" y="141"/>
                  </a:cubicBezTo>
                  <a:cubicBezTo>
                    <a:pt x="4103" y="2127"/>
                    <a:pt x="3334" y="2848"/>
                    <a:pt x="1653" y="2848"/>
                  </a:cubicBezTo>
                  <a:cubicBezTo>
                    <a:pt x="1272" y="2848"/>
                    <a:pt x="845" y="2811"/>
                    <a:pt x="358" y="2743"/>
                  </a:cubicBezTo>
                  <a:cubicBezTo>
                    <a:pt x="346" y="2742"/>
                    <a:pt x="334" y="2741"/>
                    <a:pt x="323" y="2741"/>
                  </a:cubicBezTo>
                  <a:cubicBezTo>
                    <a:pt x="53" y="2741"/>
                    <a:pt x="0" y="3115"/>
                    <a:pt x="224" y="3244"/>
                  </a:cubicBezTo>
                  <a:cubicBezTo>
                    <a:pt x="2659" y="4378"/>
                    <a:pt x="3193" y="5278"/>
                    <a:pt x="2826" y="7914"/>
                  </a:cubicBezTo>
                  <a:cubicBezTo>
                    <a:pt x="2806" y="8091"/>
                    <a:pt x="2939" y="8187"/>
                    <a:pt x="3078" y="8187"/>
                  </a:cubicBezTo>
                  <a:cubicBezTo>
                    <a:pt x="3174" y="8187"/>
                    <a:pt x="3272" y="8142"/>
                    <a:pt x="3327" y="8047"/>
                  </a:cubicBezTo>
                  <a:cubicBezTo>
                    <a:pt x="4251" y="6062"/>
                    <a:pt x="5021" y="5340"/>
                    <a:pt x="6701" y="5340"/>
                  </a:cubicBezTo>
                  <a:cubicBezTo>
                    <a:pt x="7082" y="5340"/>
                    <a:pt x="7510" y="5377"/>
                    <a:pt x="7997" y="5445"/>
                  </a:cubicBezTo>
                  <a:cubicBezTo>
                    <a:pt x="8009" y="5446"/>
                    <a:pt x="8020" y="5447"/>
                    <a:pt x="8031" y="5447"/>
                  </a:cubicBezTo>
                  <a:cubicBezTo>
                    <a:pt x="8304" y="5447"/>
                    <a:pt x="8386" y="5073"/>
                    <a:pt x="8130" y="4945"/>
                  </a:cubicBezTo>
                  <a:cubicBezTo>
                    <a:pt x="5695" y="3811"/>
                    <a:pt x="5161" y="2910"/>
                    <a:pt x="5528" y="275"/>
                  </a:cubicBezTo>
                  <a:cubicBezTo>
                    <a:pt x="5548" y="97"/>
                    <a:pt x="5415" y="1"/>
                    <a:pt x="5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8"/>
            <p:cNvSpPr/>
            <p:nvPr/>
          </p:nvSpPr>
          <p:spPr>
            <a:xfrm>
              <a:off x="1106625" y="4746025"/>
              <a:ext cx="211300" cy="205425"/>
            </a:xfrm>
            <a:custGeom>
              <a:avLst/>
              <a:gdLst/>
              <a:ahLst/>
              <a:cxnLst/>
              <a:rect l="l" t="t" r="r" b="b"/>
              <a:pathLst>
                <a:path w="8452" h="8217" extrusionOk="0">
                  <a:moveTo>
                    <a:pt x="3215" y="1"/>
                  </a:moveTo>
                  <a:cubicBezTo>
                    <a:pt x="3075" y="1"/>
                    <a:pt x="2938" y="109"/>
                    <a:pt x="2958" y="289"/>
                  </a:cubicBezTo>
                  <a:cubicBezTo>
                    <a:pt x="3259" y="2924"/>
                    <a:pt x="2758" y="3825"/>
                    <a:pt x="290" y="4892"/>
                  </a:cubicBezTo>
                  <a:cubicBezTo>
                    <a:pt x="1" y="4989"/>
                    <a:pt x="114" y="5395"/>
                    <a:pt x="391" y="5395"/>
                  </a:cubicBezTo>
                  <a:cubicBezTo>
                    <a:pt x="401" y="5395"/>
                    <a:pt x="412" y="5394"/>
                    <a:pt x="423" y="5393"/>
                  </a:cubicBezTo>
                  <a:cubicBezTo>
                    <a:pt x="864" y="5343"/>
                    <a:pt x="1256" y="5315"/>
                    <a:pt x="1608" y="5315"/>
                  </a:cubicBezTo>
                  <a:cubicBezTo>
                    <a:pt x="3363" y="5315"/>
                    <a:pt x="4132" y="6005"/>
                    <a:pt x="4993" y="8061"/>
                  </a:cubicBezTo>
                  <a:cubicBezTo>
                    <a:pt x="5047" y="8168"/>
                    <a:pt x="5148" y="8216"/>
                    <a:pt x="5246" y="8216"/>
                  </a:cubicBezTo>
                  <a:cubicBezTo>
                    <a:pt x="5394" y="8216"/>
                    <a:pt x="5534" y="8108"/>
                    <a:pt x="5494" y="7928"/>
                  </a:cubicBezTo>
                  <a:cubicBezTo>
                    <a:pt x="5227" y="5293"/>
                    <a:pt x="5727" y="4392"/>
                    <a:pt x="8162" y="3325"/>
                  </a:cubicBezTo>
                  <a:cubicBezTo>
                    <a:pt x="8451" y="3228"/>
                    <a:pt x="8338" y="2822"/>
                    <a:pt x="8091" y="2822"/>
                  </a:cubicBezTo>
                  <a:cubicBezTo>
                    <a:pt x="8082" y="2822"/>
                    <a:pt x="8072" y="2823"/>
                    <a:pt x="8062" y="2824"/>
                  </a:cubicBezTo>
                  <a:cubicBezTo>
                    <a:pt x="7622" y="2874"/>
                    <a:pt x="7229" y="2902"/>
                    <a:pt x="6875" y="2902"/>
                  </a:cubicBezTo>
                  <a:cubicBezTo>
                    <a:pt x="5112" y="2902"/>
                    <a:pt x="4320" y="2212"/>
                    <a:pt x="3459" y="156"/>
                  </a:cubicBezTo>
                  <a:cubicBezTo>
                    <a:pt x="3405" y="49"/>
                    <a:pt x="3309" y="1"/>
                    <a:pt x="3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8"/>
            <p:cNvSpPr/>
            <p:nvPr/>
          </p:nvSpPr>
          <p:spPr>
            <a:xfrm>
              <a:off x="209950" y="334650"/>
              <a:ext cx="210475" cy="205350"/>
            </a:xfrm>
            <a:custGeom>
              <a:avLst/>
              <a:gdLst/>
              <a:ahLst/>
              <a:cxnLst/>
              <a:rect l="l" t="t" r="r" b="b"/>
              <a:pathLst>
                <a:path w="8419" h="8214" extrusionOk="0">
                  <a:moveTo>
                    <a:pt x="3209" y="1"/>
                  </a:moveTo>
                  <a:cubicBezTo>
                    <a:pt x="3067" y="1"/>
                    <a:pt x="2928" y="121"/>
                    <a:pt x="2948" y="303"/>
                  </a:cubicBezTo>
                  <a:cubicBezTo>
                    <a:pt x="3248" y="2905"/>
                    <a:pt x="2748" y="3839"/>
                    <a:pt x="280" y="4873"/>
                  </a:cubicBezTo>
                  <a:cubicBezTo>
                    <a:pt x="1" y="4997"/>
                    <a:pt x="96" y="5380"/>
                    <a:pt x="352" y="5380"/>
                  </a:cubicBezTo>
                  <a:cubicBezTo>
                    <a:pt x="371" y="5380"/>
                    <a:pt x="392" y="5378"/>
                    <a:pt x="413" y="5374"/>
                  </a:cubicBezTo>
                  <a:cubicBezTo>
                    <a:pt x="853" y="5323"/>
                    <a:pt x="1245" y="5296"/>
                    <a:pt x="1598" y="5296"/>
                  </a:cubicBezTo>
                  <a:cubicBezTo>
                    <a:pt x="3353" y="5296"/>
                    <a:pt x="4122" y="5986"/>
                    <a:pt x="4983" y="8042"/>
                  </a:cubicBezTo>
                  <a:cubicBezTo>
                    <a:pt x="5037" y="8163"/>
                    <a:pt x="5139" y="8213"/>
                    <a:pt x="5237" y="8213"/>
                  </a:cubicBezTo>
                  <a:cubicBezTo>
                    <a:pt x="5384" y="8213"/>
                    <a:pt x="5523" y="8102"/>
                    <a:pt x="5483" y="7942"/>
                  </a:cubicBezTo>
                  <a:cubicBezTo>
                    <a:pt x="5183" y="5307"/>
                    <a:pt x="5717" y="4373"/>
                    <a:pt x="8152" y="3339"/>
                  </a:cubicBezTo>
                  <a:cubicBezTo>
                    <a:pt x="8419" y="3272"/>
                    <a:pt x="8319" y="2838"/>
                    <a:pt x="8052" y="2838"/>
                  </a:cubicBezTo>
                  <a:cubicBezTo>
                    <a:pt x="7611" y="2889"/>
                    <a:pt x="7218" y="2916"/>
                    <a:pt x="6865" y="2916"/>
                  </a:cubicBezTo>
                  <a:cubicBezTo>
                    <a:pt x="5102" y="2916"/>
                    <a:pt x="4310" y="2226"/>
                    <a:pt x="3449" y="170"/>
                  </a:cubicBezTo>
                  <a:cubicBezTo>
                    <a:pt x="3396" y="52"/>
                    <a:pt x="3302"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9387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BE509-93DD-47FC-B5E8-164A559A84B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C5E81DB-0B27-409E-A814-7BD2D957CF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01261CD-CB39-4FC5-878D-96B51EE26FDE}"/>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5" name="页脚占位符 4">
            <a:extLst>
              <a:ext uri="{FF2B5EF4-FFF2-40B4-BE49-F238E27FC236}">
                <a16:creationId xmlns:a16="http://schemas.microsoft.com/office/drawing/2014/main" id="{F8401768-A249-4ED1-971D-A4A640765D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B836AF-E1AD-426A-A9F3-5E8FCE86FAF9}"/>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9968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4A404-BBA2-48D8-9822-042A956FF3C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2A2CF9-15F8-408A-BA13-EB3B3E87E8EE}"/>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1F91FB7-4948-4961-AEFB-59C41325FF5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5BC08F6-73D8-4E84-A2C8-1CF3FFBFDA2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848AD4C5-A2C4-410A-AB03-5DECDF0B47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EEE4277-23AC-45E2-A376-E9881AF2B5D6}"/>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1289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1ACA-B2B9-4AD5-93D1-2CACBCC0836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AE0D04-B87D-4B1A-8479-0054B72912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929AD47-F284-41EB-A009-1A2BAC9378F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3136F7F-A5B4-4D1E-9AEA-8C75F334490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3C994C-E69D-4346-B952-3BCEE98FB510}"/>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816557F-E7C3-49CE-A321-692CB090CDE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8" name="页脚占位符 7">
            <a:extLst>
              <a:ext uri="{FF2B5EF4-FFF2-40B4-BE49-F238E27FC236}">
                <a16:creationId xmlns:a16="http://schemas.microsoft.com/office/drawing/2014/main" id="{785CC03B-60F3-4E97-A640-349EB62846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85EA307-D293-4B5C-A756-F1C0565BF71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52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325EF-3960-4C50-8765-2A5C094627E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8C938F-9413-4618-98CB-F5296C5F1A93}"/>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4" name="页脚占位符 3">
            <a:extLst>
              <a:ext uri="{FF2B5EF4-FFF2-40B4-BE49-F238E27FC236}">
                <a16:creationId xmlns:a16="http://schemas.microsoft.com/office/drawing/2014/main" id="{0C106955-5A09-4A2E-810C-3306CB443A4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ED1F109-482D-4E64-B7C5-04C246F6617A}"/>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1234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46B7F2D-6D1B-4739-A90B-C5BA0AB474DF}"/>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3" name="页脚占位符 2">
            <a:extLst>
              <a:ext uri="{FF2B5EF4-FFF2-40B4-BE49-F238E27FC236}">
                <a16:creationId xmlns:a16="http://schemas.microsoft.com/office/drawing/2014/main" id="{693DC7ED-D28A-4D01-800B-A9183DF91B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A1B6E07-F2AF-4CE9-9403-991B46DA529E}"/>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87727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ED4A54-3E2C-49D9-827C-50F23B2905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86D4BE-DA40-43D7-BAA2-472ADA6D50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AFC8814-B717-4111-8EEF-A7A1D44DF9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388DEDC-A0D7-460C-8D1F-9F9457CC4198}"/>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3FFF2EEF-560C-4F68-A79F-089DC09397B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B32BD32-D499-4314-8206-CBBEC063D148}"/>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020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A4272-D42D-44DB-846B-AA977470A1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932106-A69A-4389-BDA5-7BEA2055FD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E1C7650-EB6C-425A-A252-D05EC41462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7B7C534-B223-4E17-AEEA-772D7280F9DA}"/>
              </a:ext>
            </a:extLst>
          </p:cNvPr>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2025/1/11</a:t>
            </a:fld>
            <a:endParaRPr lang="zh-CN" altLang="en-US"/>
          </a:p>
        </p:txBody>
      </p:sp>
      <p:sp>
        <p:nvSpPr>
          <p:cNvPr id="6" name="页脚占位符 5">
            <a:extLst>
              <a:ext uri="{FF2B5EF4-FFF2-40B4-BE49-F238E27FC236}">
                <a16:creationId xmlns:a16="http://schemas.microsoft.com/office/drawing/2014/main" id="{7EB9802F-BB46-46B6-B4E8-760CDFA74CF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931446-D529-44BA-9339-86B555B7D72F}"/>
              </a:ext>
            </a:extLst>
          </p:cNvPr>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04794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pink background with white leaves and black text&#10;&#10;Description automatically generated">
            <a:extLst>
              <a:ext uri="{FF2B5EF4-FFF2-40B4-BE49-F238E27FC236}">
                <a16:creationId xmlns:a16="http://schemas.microsoft.com/office/drawing/2014/main" id="{52CA1B0B-CAE1-5DF9-D52B-6B2A58E969A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5952" y="8217638"/>
            <a:ext cx="1476376" cy="1476376"/>
          </a:xfrm>
          <a:prstGeom prst="rect">
            <a:avLst/>
          </a:prstGeom>
        </p:spPr>
      </p:pic>
    </p:spTree>
    <p:extLst>
      <p:ext uri="{BB962C8B-B14F-4D97-AF65-F5344CB8AC3E}">
        <p14:creationId xmlns:p14="http://schemas.microsoft.com/office/powerpoint/2010/main" val="402777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BC3106DE-82AF-4959-ABBD-AE80F29DA5F3}" type="datetimeFigureOut">
              <a:rPr lang="en-US" smtClean="0">
                <a:solidFill>
                  <a:prstClr val="black">
                    <a:tint val="75000"/>
                  </a:prstClr>
                </a:solidFill>
              </a:rPr>
              <a:pPr defTabSz="914377"/>
              <a:t>1/11/2025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D1B866CE-99AF-4D5B-8327-3B2D359D6606}" type="slidenum">
              <a:rPr lang="en-US" smtClean="0">
                <a:solidFill>
                  <a:prstClr val="black">
                    <a:tint val="75000"/>
                  </a:prstClr>
                </a:solidFill>
              </a:rPr>
              <a:pPr defTabSz="914377"/>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C5F169CA-A0FB-42A1-8D2B-524F0DAD3AF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9412" y="7603975"/>
            <a:ext cx="1152128" cy="1959214"/>
          </a:xfrm>
          <a:prstGeom prst="rect">
            <a:avLst/>
          </a:prstGeom>
        </p:spPr>
      </p:pic>
      <p:sp>
        <p:nvSpPr>
          <p:cNvPr id="8" name="TextBox 3">
            <a:extLst>
              <a:ext uri="{FF2B5EF4-FFF2-40B4-BE49-F238E27FC236}">
                <a16:creationId xmlns:a16="http://schemas.microsoft.com/office/drawing/2014/main" id="{D0B60B4E-BC35-483E-96F4-37961A61244D}"/>
              </a:ext>
            </a:extLst>
          </p:cNvPr>
          <p:cNvSpPr txBox="1"/>
          <p:nvPr userDrawn="1"/>
        </p:nvSpPr>
        <p:spPr>
          <a:xfrm>
            <a:off x="3332315" y="872097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9" name="Title 1">
            <a:extLst>
              <a:ext uri="{FF2B5EF4-FFF2-40B4-BE49-F238E27FC236}">
                <a16:creationId xmlns:a16="http://schemas.microsoft.com/office/drawing/2014/main" id="{731BF0F5-2956-4DA2-8B7E-3E0176DE2A24}"/>
              </a:ext>
            </a:extLst>
          </p:cNvPr>
          <p:cNvSpPr txBox="1">
            <a:spLocks/>
          </p:cNvSpPr>
          <p:nvPr userDrawn="1"/>
        </p:nvSpPr>
        <p:spPr>
          <a:xfrm>
            <a:off x="1852353" y="92512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542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1.xml"/><Relationship Id="rId16" Type="http://schemas.openxmlformats.org/officeDocument/2006/relationships/image" Target="../media/image15.pn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7.jpeg"/><Relationship Id="rId5"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29.emf"/><Relationship Id="rId5" Type="http://schemas.openxmlformats.org/officeDocument/2006/relationships/image" Target="../media/image11.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29.emf"/><Relationship Id="rId5" Type="http://schemas.openxmlformats.org/officeDocument/2006/relationships/image" Target="../media/image1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29.emf"/><Relationship Id="rId5" Type="http://schemas.openxmlformats.org/officeDocument/2006/relationships/image" Target="../media/image1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29.emf"/><Relationship Id="rId5" Type="http://schemas.openxmlformats.org/officeDocument/2006/relationships/image" Target="../media/image11.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4.jp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slide" Target="slide1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slide" Target="slide10.xml"/></Relationships>
</file>

<file path=ppt/slides/_rels/slide2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34.jp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image" Target="../media/image38.png"/><Relationship Id="rId5" Type="http://schemas.openxmlformats.org/officeDocument/2006/relationships/image" Target="../media/image35.png"/><Relationship Id="rId10" Type="http://schemas.microsoft.com/office/2007/relationships/hdphoto" Target="../media/hdphoto1.wdp"/><Relationship Id="rId4" Type="http://schemas.openxmlformats.org/officeDocument/2006/relationships/slide" Target="slide20.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5"/>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6"/>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7"/>
          <a:stretch>
            <a:fillRect/>
          </a:stretch>
        </p:blipFill>
        <p:spPr>
          <a:xfrm>
            <a:off x="-529" y="5334845"/>
            <a:ext cx="12193057" cy="1524132"/>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8"/>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9"/>
          <a:stretch>
            <a:fillRect/>
          </a:stretch>
        </p:blipFill>
        <p:spPr>
          <a:xfrm>
            <a:off x="443175" y="2079582"/>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10"/>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1"/>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2"/>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3"/>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4"/>
          <a:stretch>
            <a:fillRect/>
          </a:stretch>
        </p:blipFill>
        <p:spPr>
          <a:xfrm>
            <a:off x="8813357" y="-321875"/>
            <a:ext cx="4102964" cy="2743438"/>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13854" y="-1078422"/>
            <a:ext cx="5317992" cy="2821498"/>
          </a:xfrm>
          <a:prstGeom prst="rect">
            <a:avLst/>
          </a:prstGeom>
        </p:spPr>
      </p:pic>
      <p:pic>
        <p:nvPicPr>
          <p:cNvPr id="8" name="Picture 7">
            <a:extLst>
              <a:ext uri="{FF2B5EF4-FFF2-40B4-BE49-F238E27FC236}">
                <a16:creationId xmlns:a16="http://schemas.microsoft.com/office/drawing/2014/main" id="{6A45C6D4-8A02-4DAC-709C-D4A54DAB7F03}"/>
              </a:ext>
            </a:extLst>
          </p:cNvPr>
          <p:cNvPicPr>
            <a:picLocks noChangeAspect="1"/>
          </p:cNvPicPr>
          <p:nvPr/>
        </p:nvPicPr>
        <p:blipFill>
          <a:blip r:embed="rId16"/>
          <a:stretch>
            <a:fillRect/>
          </a:stretch>
        </p:blipFill>
        <p:spPr>
          <a:xfrm>
            <a:off x="3907733" y="383235"/>
            <a:ext cx="4243184" cy="1176630"/>
          </a:xfrm>
          <a:prstGeom prst="rect">
            <a:avLst/>
          </a:prstGeom>
        </p:spPr>
      </p:pic>
      <p:pic>
        <p:nvPicPr>
          <p:cNvPr id="9" name="Picture 8">
            <a:extLst>
              <a:ext uri="{FF2B5EF4-FFF2-40B4-BE49-F238E27FC236}">
                <a16:creationId xmlns:a16="http://schemas.microsoft.com/office/drawing/2014/main" id="{61F89DB2-AF34-5BEF-3F0C-DAFC16C384D9}"/>
              </a:ext>
            </a:extLst>
          </p:cNvPr>
          <p:cNvPicPr>
            <a:picLocks noChangeAspect="1"/>
          </p:cNvPicPr>
          <p:nvPr/>
        </p:nvPicPr>
        <p:blipFill>
          <a:blip r:embed="rId17"/>
          <a:stretch>
            <a:fillRect/>
          </a:stretch>
        </p:blipFill>
        <p:spPr>
          <a:xfrm>
            <a:off x="162924" y="1957822"/>
            <a:ext cx="12113802" cy="3151905"/>
          </a:xfrm>
          <a:prstGeom prst="rect">
            <a:avLst/>
          </a:prstGeom>
        </p:spPr>
      </p:pic>
      <p:sp>
        <p:nvSpPr>
          <p:cNvPr id="10" name="TextBox 9">
            <a:extLst>
              <a:ext uri="{FF2B5EF4-FFF2-40B4-BE49-F238E27FC236}">
                <a16:creationId xmlns:a16="http://schemas.microsoft.com/office/drawing/2014/main" id="{B433BB78-37F8-4A5D-E676-DEE84AD6B2B3}"/>
              </a:ext>
            </a:extLst>
          </p:cNvPr>
          <p:cNvSpPr txBox="1"/>
          <p:nvPr/>
        </p:nvSpPr>
        <p:spPr>
          <a:xfrm>
            <a:off x="5172075" y="4533900"/>
            <a:ext cx="2047875" cy="584775"/>
          </a:xfrm>
          <a:prstGeom prst="rect">
            <a:avLst/>
          </a:prstGeom>
          <a:noFill/>
        </p:spPr>
        <p:txBody>
          <a:bodyPr wrap="square" rtlCol="0">
            <a:spAutoFit/>
          </a:bodyPr>
          <a:lstStyle/>
          <a:p>
            <a:pPr algn="ctr"/>
            <a:r>
              <a:rPr lang="en-US" sz="3200" b="1" dirty="0"/>
              <a:t>(</a:t>
            </a:r>
            <a:r>
              <a:rPr lang="en-US" sz="3200" b="1" dirty="0" err="1"/>
              <a:t>Tiết</a:t>
            </a:r>
            <a:r>
              <a:rPr lang="en-US" sz="3200" b="1" dirty="0"/>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strVal val="4*#ppt_w"/>
                                          </p:val>
                                        </p:tav>
                                        <p:tav tm="100000">
                                          <p:val>
                                            <p:strVal val="#ppt_w"/>
                                          </p:val>
                                        </p:tav>
                                      </p:tavLst>
                                    </p:anim>
                                    <p:anim calcmode="lin" valueType="num">
                                      <p:cBhvr>
                                        <p:cTn id="16" dur="10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4*#ppt_w"/>
                                          </p:val>
                                        </p:tav>
                                        <p:tav tm="100000">
                                          <p:val>
                                            <p:strVal val="#ppt_w"/>
                                          </p:val>
                                        </p:tav>
                                      </p:tavLst>
                                    </p:anim>
                                    <p:anim calcmode="lin" valueType="num">
                                      <p:cBhvr>
                                        <p:cTn id="20" dur="1000" fill="hold"/>
                                        <p:tgtEl>
                                          <p:spTgt spid="15"/>
                                        </p:tgtEl>
                                        <p:attrNameLst>
                                          <p:attrName>ppt_h</p:attrName>
                                        </p:attrNameLst>
                                      </p:cBhvr>
                                      <p:tavLst>
                                        <p:tav tm="0">
                                          <p:val>
                                            <p:strVal val="4*#ppt_h"/>
                                          </p:val>
                                        </p:tav>
                                        <p:tav tm="100000">
                                          <p:val>
                                            <p:strVal val="#ppt_h"/>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2000" fill="hold"/>
                                        <p:tgtEl>
                                          <p:spTgt spid="3"/>
                                        </p:tgtEl>
                                        <p:attrNameLst>
                                          <p:attrName>ppt_x</p:attrName>
                                        </p:attrNameLst>
                                      </p:cBhvr>
                                      <p:tavLst>
                                        <p:tav tm="0">
                                          <p:val>
                                            <p:strVal val="1+#ppt_w/2"/>
                                          </p:val>
                                        </p:tav>
                                        <p:tav tm="100000">
                                          <p:val>
                                            <p:strVal val="#ppt_x"/>
                                          </p:val>
                                        </p:tav>
                                      </p:tavLst>
                                    </p:anim>
                                    <p:anim calcmode="lin" valueType="num">
                                      <p:cBhvr additive="base">
                                        <p:cTn id="29" dur="20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0-#ppt_w/2"/>
                                          </p:val>
                                        </p:tav>
                                        <p:tav tm="100000">
                                          <p:val>
                                            <p:strVal val="#ppt_x"/>
                                          </p:val>
                                        </p:tav>
                                      </p:tavLst>
                                    </p:anim>
                                    <p:anim calcmode="lin" valueType="num">
                                      <p:cBhvr additive="base">
                                        <p:cTn id="37" dur="1000" fill="hold"/>
                                        <p:tgtEl>
                                          <p:spTgt spid="7"/>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000" fill="hold"/>
                                        <p:tgtEl>
                                          <p:spTgt spid="18"/>
                                        </p:tgtEl>
                                        <p:attrNameLst>
                                          <p:attrName>ppt_x</p:attrName>
                                        </p:attrNameLst>
                                      </p:cBhvr>
                                      <p:tavLst>
                                        <p:tav tm="0">
                                          <p:val>
                                            <p:strVal val="0-#ppt_w/2"/>
                                          </p:val>
                                        </p:tav>
                                        <p:tav tm="100000">
                                          <p:val>
                                            <p:strVal val="#ppt_x"/>
                                          </p:val>
                                        </p:tav>
                                      </p:tavLst>
                                    </p:anim>
                                    <p:anim calcmode="lin" valueType="num">
                                      <p:cBhvr additive="base">
                                        <p:cTn id="41" dur="1000" fill="hold"/>
                                        <p:tgtEl>
                                          <p:spTgt spid="18"/>
                                        </p:tgtEl>
                                        <p:attrNameLst>
                                          <p:attrName>ppt_y</p:attrName>
                                        </p:attrNameLst>
                                      </p:cBhvr>
                                      <p:tavLst>
                                        <p:tav tm="0">
                                          <p:val>
                                            <p:strVal val="#ppt_y"/>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2" presetClass="entr" presetSubtype="2"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1+#ppt_w/2"/>
                                          </p:val>
                                        </p:tav>
                                        <p:tav tm="100000">
                                          <p:val>
                                            <p:strVal val="#ppt_x"/>
                                          </p:val>
                                        </p:tav>
                                      </p:tavLst>
                                    </p:anim>
                                    <p:anim calcmode="lin" valueType="num">
                                      <p:cBhvr additive="base">
                                        <p:cTn id="50" dur="1000" fill="hold"/>
                                        <p:tgtEl>
                                          <p:spTgt spid="19"/>
                                        </p:tgtEl>
                                        <p:attrNameLst>
                                          <p:attrName>ppt_y</p:attrName>
                                        </p:attrNameLst>
                                      </p:cBhvr>
                                      <p:tavLst>
                                        <p:tav tm="0">
                                          <p:val>
                                            <p:strVal val="#ppt_y"/>
                                          </p:val>
                                        </p:tav>
                                        <p:tav tm="100000">
                                          <p:val>
                                            <p:strVal val="#ppt_y"/>
                                          </p:val>
                                        </p:tav>
                                      </p:tavLst>
                                    </p:anim>
                                  </p:childTnLst>
                                </p:cTn>
                              </p:par>
                              <p:par>
                                <p:cTn id="51" presetID="26" presetClass="entr" presetSubtype="0" fill="hold" nodeType="withEffect">
                                  <p:stCondLst>
                                    <p:cond delay="1000"/>
                                  </p:stCondLst>
                                  <p:childTnLst>
                                    <p:set>
                                      <p:cBhvr>
                                        <p:cTn id="52" dur="1" fill="hold">
                                          <p:stCondLst>
                                            <p:cond delay="0"/>
                                          </p:stCondLst>
                                        </p:cTn>
                                        <p:tgtEl>
                                          <p:spTgt spid="4"/>
                                        </p:tgtEl>
                                        <p:attrNameLst>
                                          <p:attrName>style.visibility</p:attrName>
                                        </p:attrNameLst>
                                      </p:cBhvr>
                                      <p:to>
                                        <p:strVal val="visible"/>
                                      </p:to>
                                    </p:set>
                                    <p:animEffect transition="in" filter="wipe(down)">
                                      <p:cBhvr>
                                        <p:cTn id="53" dur="290">
                                          <p:stCondLst>
                                            <p:cond delay="0"/>
                                          </p:stCondLst>
                                        </p:cTn>
                                        <p:tgtEl>
                                          <p:spTgt spid="4"/>
                                        </p:tgtEl>
                                      </p:cBhvr>
                                    </p:animEffect>
                                    <p:anim calcmode="lin" valueType="num">
                                      <p:cBhvr>
                                        <p:cTn id="54"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59" dur="13">
                                          <p:stCondLst>
                                            <p:cond delay="325"/>
                                          </p:stCondLst>
                                        </p:cTn>
                                        <p:tgtEl>
                                          <p:spTgt spid="4"/>
                                        </p:tgtEl>
                                      </p:cBhvr>
                                      <p:to x="100000" y="60000"/>
                                    </p:animScale>
                                    <p:animScale>
                                      <p:cBhvr>
                                        <p:cTn id="60" dur="83" decel="50000">
                                          <p:stCondLst>
                                            <p:cond delay="338"/>
                                          </p:stCondLst>
                                        </p:cTn>
                                        <p:tgtEl>
                                          <p:spTgt spid="4"/>
                                        </p:tgtEl>
                                      </p:cBhvr>
                                      <p:to x="100000" y="100000"/>
                                    </p:animScale>
                                    <p:animScale>
                                      <p:cBhvr>
                                        <p:cTn id="61" dur="13">
                                          <p:stCondLst>
                                            <p:cond delay="656"/>
                                          </p:stCondLst>
                                        </p:cTn>
                                        <p:tgtEl>
                                          <p:spTgt spid="4"/>
                                        </p:tgtEl>
                                      </p:cBhvr>
                                      <p:to x="100000" y="80000"/>
                                    </p:animScale>
                                    <p:animScale>
                                      <p:cBhvr>
                                        <p:cTn id="62" dur="83" decel="50000">
                                          <p:stCondLst>
                                            <p:cond delay="669"/>
                                          </p:stCondLst>
                                        </p:cTn>
                                        <p:tgtEl>
                                          <p:spTgt spid="4"/>
                                        </p:tgtEl>
                                      </p:cBhvr>
                                      <p:to x="100000" y="100000"/>
                                    </p:animScale>
                                    <p:animScale>
                                      <p:cBhvr>
                                        <p:cTn id="63" dur="13">
                                          <p:stCondLst>
                                            <p:cond delay="821"/>
                                          </p:stCondLst>
                                        </p:cTn>
                                        <p:tgtEl>
                                          <p:spTgt spid="4"/>
                                        </p:tgtEl>
                                      </p:cBhvr>
                                      <p:to x="100000" y="90000"/>
                                    </p:animScale>
                                    <p:animScale>
                                      <p:cBhvr>
                                        <p:cTn id="64" dur="83" decel="50000">
                                          <p:stCondLst>
                                            <p:cond delay="834"/>
                                          </p:stCondLst>
                                        </p:cTn>
                                        <p:tgtEl>
                                          <p:spTgt spid="4"/>
                                        </p:tgtEl>
                                      </p:cBhvr>
                                      <p:to x="100000" y="100000"/>
                                    </p:animScale>
                                    <p:animScale>
                                      <p:cBhvr>
                                        <p:cTn id="65" dur="13">
                                          <p:stCondLst>
                                            <p:cond delay="904"/>
                                          </p:stCondLst>
                                        </p:cTn>
                                        <p:tgtEl>
                                          <p:spTgt spid="4"/>
                                        </p:tgtEl>
                                      </p:cBhvr>
                                      <p:to x="100000" y="95000"/>
                                    </p:animScale>
                                    <p:animScale>
                                      <p:cBhvr>
                                        <p:cTn id="66" dur="83" decel="50000">
                                          <p:stCondLst>
                                            <p:cond delay="917"/>
                                          </p:stCondLst>
                                        </p:cTn>
                                        <p:tgtEl>
                                          <p:spTgt spid="4"/>
                                        </p:tgtEl>
                                      </p:cBhvr>
                                      <p:to x="100000" y="100000"/>
                                    </p:animScale>
                                  </p:childTnLst>
                                </p:cTn>
                              </p:par>
                              <p:par>
                                <p:cTn id="67" presetID="16" presetClass="entr" presetSubtype="21"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animEffect transition="in" filter="fade">
                                      <p:cBhvr>
                                        <p:cTn id="7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1754" y="3796045"/>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2" name="图片 7">
            <a:extLst>
              <a:ext uri="{FF2B5EF4-FFF2-40B4-BE49-F238E27FC236}">
                <a16:creationId xmlns:a16="http://schemas.microsoft.com/office/drawing/2014/main" id="{97E95B1B-6FAC-44C8-947E-1AE9EC7F5F5C}"/>
              </a:ext>
            </a:extLst>
          </p:cNvPr>
          <p:cNvPicPr>
            <a:picLocks noChangeAspect="1"/>
          </p:cNvPicPr>
          <p:nvPr/>
        </p:nvPicPr>
        <p:blipFill>
          <a:blip r:embed="rId8"/>
          <a:stretch>
            <a:fillRect/>
          </a:stretch>
        </p:blipFill>
        <p:spPr>
          <a:xfrm>
            <a:off x="-1083468" y="-438623"/>
            <a:ext cx="4724843" cy="3159257"/>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9"/>
          <a:stretch>
            <a:fillRect/>
          </a:stretch>
        </p:blipFill>
        <p:spPr>
          <a:xfrm>
            <a:off x="2127451" y="122506"/>
            <a:ext cx="2427723" cy="1619723"/>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544" y="0"/>
            <a:ext cx="11495979" cy="7888456"/>
          </a:xfrm>
          <a:prstGeom prst="rect">
            <a:avLst/>
          </a:prstGeom>
        </p:spPr>
      </p:pic>
      <p:sp>
        <p:nvSpPr>
          <p:cNvPr id="12" name="TextBox 11">
            <a:extLst>
              <a:ext uri="{FF2B5EF4-FFF2-40B4-BE49-F238E27FC236}">
                <a16:creationId xmlns:a16="http://schemas.microsoft.com/office/drawing/2014/main" id="{A2C18C0F-4467-4090-8299-0D357B2C6E0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
        <p:nvSpPr>
          <p:cNvPr id="11" name="Rectangle 4"/>
          <p:cNvSpPr>
            <a:spLocks noChangeArrowheads="1"/>
          </p:cNvSpPr>
          <p:nvPr/>
        </p:nvSpPr>
        <p:spPr bwMode="auto">
          <a:xfrm>
            <a:off x="1680360" y="1240371"/>
            <a:ext cx="9104028" cy="1754326"/>
          </a:xfrm>
          <a:prstGeom prst="rect">
            <a:avLst/>
          </a:prstGeom>
          <a:noFill/>
          <a:ln w="9525">
            <a:noFill/>
            <a:miter lim="800000"/>
            <a:headEnd/>
            <a:tailEnd/>
          </a:ln>
        </p:spPr>
        <p:txBody>
          <a:bodyPr wrap="square">
            <a:spAutoFit/>
          </a:bodyPr>
          <a:lstStyle/>
          <a:p>
            <a:pPr indent="357188" algn="ctr"/>
            <a:r>
              <a:rPr lang="en-US" sz="5400" dirty="0" err="1">
                <a:latin typeface="+mj-lt"/>
              </a:rPr>
              <a:t>Tìm</a:t>
            </a:r>
            <a:r>
              <a:rPr lang="en-US" sz="5400" dirty="0">
                <a:latin typeface="+mj-lt"/>
              </a:rPr>
              <a:t> </a:t>
            </a:r>
            <a:r>
              <a:rPr lang="en-US" sz="5400" dirty="0" err="1">
                <a:latin typeface="+mj-lt"/>
              </a:rPr>
              <a:t>thêm</a:t>
            </a:r>
            <a:r>
              <a:rPr lang="en-US" sz="5400" dirty="0">
                <a:latin typeface="+mj-lt"/>
              </a:rPr>
              <a:t> </a:t>
            </a:r>
            <a:r>
              <a:rPr lang="en-US" sz="5400" dirty="0" err="1">
                <a:latin typeface="+mj-lt"/>
              </a:rPr>
              <a:t>ví</a:t>
            </a:r>
            <a:r>
              <a:rPr lang="en-US" sz="5400" dirty="0">
                <a:latin typeface="+mj-lt"/>
              </a:rPr>
              <a:t> </a:t>
            </a:r>
            <a:r>
              <a:rPr lang="en-US" sz="5400" dirty="0" err="1">
                <a:latin typeface="+mj-lt"/>
              </a:rPr>
              <a:t>dụ</a:t>
            </a:r>
            <a:r>
              <a:rPr lang="en-US" sz="5400" dirty="0">
                <a:latin typeface="+mj-lt"/>
              </a:rPr>
              <a:t> </a:t>
            </a:r>
            <a:r>
              <a:rPr lang="en-US" sz="5400" dirty="0" err="1">
                <a:latin typeface="+mj-lt"/>
              </a:rPr>
              <a:t>về</a:t>
            </a:r>
            <a:r>
              <a:rPr lang="en-US" sz="5400" dirty="0">
                <a:latin typeface="+mj-lt"/>
              </a:rPr>
              <a:t> </a:t>
            </a:r>
            <a:r>
              <a:rPr lang="en-US" sz="5400" dirty="0" err="1">
                <a:latin typeface="+mj-lt"/>
              </a:rPr>
              <a:t>sự</a:t>
            </a:r>
            <a:r>
              <a:rPr lang="en-US" sz="5400" dirty="0">
                <a:latin typeface="+mj-lt"/>
              </a:rPr>
              <a:t> </a:t>
            </a:r>
            <a:r>
              <a:rPr lang="en-US" sz="5400" dirty="0" err="1">
                <a:latin typeface="+mj-lt"/>
              </a:rPr>
              <a:t>truyền</a:t>
            </a:r>
            <a:r>
              <a:rPr lang="en-US" sz="5400" dirty="0">
                <a:latin typeface="+mj-lt"/>
              </a:rPr>
              <a:t> </a:t>
            </a:r>
            <a:r>
              <a:rPr lang="en-US" sz="5400" dirty="0" err="1">
                <a:latin typeface="+mj-lt"/>
              </a:rPr>
              <a:t>nhiệt</a:t>
            </a:r>
            <a:r>
              <a:rPr lang="en-US" sz="5400" dirty="0">
                <a:latin typeface="+mj-lt"/>
              </a:rPr>
              <a:t> </a:t>
            </a:r>
            <a:r>
              <a:rPr lang="en-US" sz="5400" dirty="0" err="1">
                <a:latin typeface="+mj-lt"/>
              </a:rPr>
              <a:t>trong</a:t>
            </a:r>
            <a:r>
              <a:rPr lang="en-US" sz="5400" dirty="0">
                <a:latin typeface="+mj-lt"/>
              </a:rPr>
              <a:t> </a:t>
            </a:r>
            <a:r>
              <a:rPr lang="en-US" sz="5400" dirty="0" err="1">
                <a:latin typeface="+mj-lt"/>
              </a:rPr>
              <a:t>thực</a:t>
            </a:r>
            <a:r>
              <a:rPr lang="en-US" sz="5400" dirty="0">
                <a:latin typeface="+mj-lt"/>
              </a:rPr>
              <a:t> </a:t>
            </a:r>
            <a:r>
              <a:rPr lang="en-US" sz="5400" dirty="0" err="1">
                <a:latin typeface="+mj-lt"/>
              </a:rPr>
              <a:t>tế</a:t>
            </a:r>
            <a:r>
              <a:rPr lang="en-US" sz="5400" dirty="0">
                <a:latin typeface="+mj-lt"/>
              </a:rPr>
              <a:t>.</a:t>
            </a:r>
            <a:endParaRPr lang="vi-VN" sz="5400" dirty="0">
              <a:latin typeface="+mj-lt"/>
            </a:endParaRPr>
          </a:p>
        </p:txBody>
      </p:sp>
    </p:spTree>
    <p:extLst>
      <p:ext uri="{BB962C8B-B14F-4D97-AF65-F5344CB8AC3E}">
        <p14:creationId xmlns:p14="http://schemas.microsoft.com/office/powerpoint/2010/main" val="287435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595312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AD7A1D5-46FC-F5A3-438D-05724A7E14FE}"/>
              </a:ext>
            </a:extLst>
          </p:cNvPr>
          <p:cNvSpPr txBox="1"/>
          <p:nvPr/>
        </p:nvSpPr>
        <p:spPr>
          <a:xfrm>
            <a:off x="1104899" y="685800"/>
            <a:ext cx="10277475" cy="707886"/>
          </a:xfrm>
          <a:prstGeom prst="rect">
            <a:avLst/>
          </a:prstGeom>
          <a:noFill/>
        </p:spPr>
        <p:txBody>
          <a:bodyPr wrap="square" rtlCol="0">
            <a:spAutoFit/>
          </a:bodyPr>
          <a:lstStyle/>
          <a:p>
            <a:r>
              <a:rPr lang="en-US" sz="4000" b="1" dirty="0" err="1"/>
              <a:t>Ví</a:t>
            </a:r>
            <a:r>
              <a:rPr lang="en-US" sz="4000" b="1" dirty="0"/>
              <a:t> </a:t>
            </a:r>
            <a:r>
              <a:rPr lang="en-US" sz="4000" b="1" dirty="0" err="1"/>
              <a:t>dụ</a:t>
            </a:r>
            <a:r>
              <a:rPr lang="en-US" sz="4000" b="1" dirty="0"/>
              <a:t>: </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Khi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ngồi</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cạnh</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bếp</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lửa</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ta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nóng</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i="1" dirty="0" err="1">
                <a:effectLst/>
                <a:latin typeface="Calibri" panose="020F0502020204030204" pitchFamily="34" charset="0"/>
                <a:ea typeface="Calibri" panose="020F0502020204030204" pitchFamily="34" charset="0"/>
                <a:cs typeface="Times New Roman" panose="02020603050405020304" pitchFamily="18" charset="0"/>
              </a:rPr>
              <a:t>hơn</a:t>
            </a:r>
            <a:r>
              <a:rPr lang="en-US" sz="40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a:t> </a:t>
            </a:r>
          </a:p>
        </p:txBody>
      </p:sp>
      <p:pic>
        <p:nvPicPr>
          <p:cNvPr id="1026" name="Picture 2" descr="Mơ Thấy Lửa Cháy Trong Bếp Là Điềm Báo Gì? Phải Làm Như Thế Nào?">
            <a:extLst>
              <a:ext uri="{FF2B5EF4-FFF2-40B4-BE49-F238E27FC236}">
                <a16:creationId xmlns:a16="http://schemas.microsoft.com/office/drawing/2014/main" id="{D403EE9A-E83D-FBA7-6DBF-F54C270F3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088" y="1704975"/>
            <a:ext cx="6024562" cy="39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75341" y="2820044"/>
            <a:ext cx="91375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ctr">
              <a:spcBef>
                <a:spcPct val="0"/>
              </a:spcBef>
              <a:buNone/>
            </a:pPr>
            <a:r>
              <a:rPr lang="en-US" altLang="en-US" sz="4400" b="1" dirty="0" err="1">
                <a:solidFill>
                  <a:srgbClr val="99C53B">
                    <a:lumMod val="50000"/>
                  </a:srgbClr>
                </a:solidFill>
                <a:latin typeface="Arial" panose="020B0604020202020204"/>
                <a:cs typeface="Times New Roman" panose="02020603050405020304" pitchFamily="18" charset="0"/>
              </a:rPr>
              <a:t>Hoạt</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động</a:t>
            </a:r>
            <a:r>
              <a:rPr lang="en-US" altLang="en-US" sz="4400" b="1" dirty="0">
                <a:solidFill>
                  <a:srgbClr val="99C53B">
                    <a:lumMod val="50000"/>
                  </a:srgbClr>
                </a:solidFill>
                <a:latin typeface="Arial" panose="020B0604020202020204"/>
                <a:cs typeface="Times New Roman" panose="02020603050405020304" pitchFamily="18" charset="0"/>
              </a:rPr>
              <a:t> 2: </a:t>
            </a:r>
            <a:r>
              <a:rPr lang="en-US" altLang="en-US" sz="4400" b="1" dirty="0" err="1">
                <a:solidFill>
                  <a:srgbClr val="99C53B">
                    <a:lumMod val="50000"/>
                  </a:srgbClr>
                </a:solidFill>
                <a:latin typeface="Arial" panose="020B0604020202020204"/>
                <a:cs typeface="Times New Roman" panose="02020603050405020304" pitchFamily="18" charset="0"/>
              </a:rPr>
              <a:t>Sự</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truyền</a:t>
            </a:r>
            <a:r>
              <a:rPr lang="en-US" altLang="en-US" sz="4400" b="1" dirty="0">
                <a:solidFill>
                  <a:srgbClr val="99C53B">
                    <a:lumMod val="50000"/>
                  </a:srgbClr>
                </a:solidFill>
                <a:latin typeface="Arial" panose="020B0604020202020204"/>
                <a:cs typeface="Times New Roman" panose="02020603050405020304" pitchFamily="18" charset="0"/>
              </a:rPr>
              <a:t> </a:t>
            </a:r>
            <a:r>
              <a:rPr lang="en-US" altLang="en-US" sz="4400" b="1" dirty="0" err="1">
                <a:solidFill>
                  <a:srgbClr val="99C53B">
                    <a:lumMod val="50000"/>
                  </a:srgbClr>
                </a:solidFill>
                <a:latin typeface="Arial" panose="020B0604020202020204"/>
                <a:cs typeface="Times New Roman" panose="02020603050405020304" pitchFamily="18" charset="0"/>
              </a:rPr>
              <a:t>nhiệt</a:t>
            </a:r>
            <a:r>
              <a:rPr lang="en-US" altLang="en-US" sz="4400" b="1" dirty="0">
                <a:solidFill>
                  <a:srgbClr val="99C53B">
                    <a:lumMod val="50000"/>
                  </a:srgbClr>
                </a:solidFill>
                <a:latin typeface="Arial" panose="020B0604020202020204"/>
                <a:cs typeface="Times New Roman" panose="02020603050405020304" pitchFamily="18" charset="0"/>
              </a:rPr>
              <a:t>. </a:t>
            </a:r>
            <a:endParaRPr kumimoji="0" lang="en-US" altLang="en-US" sz="4400" b="1" i="0" u="none" strike="noStrike" kern="1200" cap="none" spc="0" normalizeH="0" baseline="0" noProof="0" dirty="0">
              <a:ln>
                <a:noFill/>
              </a:ln>
              <a:solidFill>
                <a:srgbClr val="99C53B">
                  <a:lumMod val="50000"/>
                </a:srgbClr>
              </a:solidFill>
              <a:effectLst/>
              <a:uLnTx/>
              <a:uFillTx/>
              <a:latin typeface="Arial" panose="020B0604020202020204"/>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dirty="0">
                <a:ln w="0"/>
                <a:solidFill>
                  <a:srgbClr val="F59E00">
                    <a:lumMod val="60000"/>
                    <a:lumOff val="40000"/>
                  </a:srgbClr>
                </a:solidFill>
                <a:effectLst>
                  <a:innerShdw blurRad="63500" dist="50800" dir="13500000">
                    <a:srgbClr val="000000">
                      <a:alpha val="50000"/>
                    </a:srgbClr>
                  </a:innerShdw>
                </a:effectLst>
                <a:uLnTx/>
                <a:uFillTx/>
                <a:latin typeface="UVN Bach Dang Nang" panose="02070803090706020303" pitchFamily="18" charset="0"/>
                <a:ea typeface="+mn-ea"/>
                <a:cs typeface="+mn-cs"/>
              </a:rPr>
              <a:t>KTUTS</a:t>
            </a:r>
          </a:p>
        </p:txBody>
      </p:sp>
    </p:spTree>
    <p:extLst>
      <p:ext uri="{BB962C8B-B14F-4D97-AF65-F5344CB8AC3E}">
        <p14:creationId xmlns:p14="http://schemas.microsoft.com/office/powerpoint/2010/main" val="644636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2C7014F4-7E6A-E4C2-7C40-E68002EA5A0F}"/>
              </a:ext>
            </a:extLst>
          </p:cNvPr>
          <p:cNvPicPr>
            <a:picLocks noChangeAspect="1"/>
          </p:cNvPicPr>
          <p:nvPr/>
        </p:nvPicPr>
        <p:blipFill>
          <a:blip r:embed="rId6"/>
          <a:stretch>
            <a:fillRect/>
          </a:stretch>
        </p:blipFill>
        <p:spPr>
          <a:xfrm>
            <a:off x="897230" y="2714625"/>
            <a:ext cx="4128528" cy="2929452"/>
          </a:xfrm>
          <a:prstGeom prst="rect">
            <a:avLst/>
          </a:prstGeom>
        </p:spPr>
      </p:pic>
      <p:sp>
        <p:nvSpPr>
          <p:cNvPr id="3" name="Google Shape;478;p45">
            <a:extLst>
              <a:ext uri="{FF2B5EF4-FFF2-40B4-BE49-F238E27FC236}">
                <a16:creationId xmlns:a16="http://schemas.microsoft.com/office/drawing/2014/main" id="{4F397581-7ECD-DE87-A28D-20B81C77E645}"/>
              </a:ext>
            </a:extLst>
          </p:cNvPr>
          <p:cNvSpPr txBox="1">
            <a:spLocks/>
          </p:cNvSpPr>
          <p:nvPr/>
        </p:nvSpPr>
        <p:spPr>
          <a:xfrm>
            <a:off x="4762500" y="1885949"/>
            <a:ext cx="7048499" cy="12079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khi được đun nấu thì nhiệt độ của thức ăn tăng lên?</a:t>
            </a:r>
          </a:p>
        </p:txBody>
      </p:sp>
      <p:sp>
        <p:nvSpPr>
          <p:cNvPr id="5" name="Google Shape;478;p45">
            <a:extLst>
              <a:ext uri="{FF2B5EF4-FFF2-40B4-BE49-F238E27FC236}">
                <a16:creationId xmlns:a16="http://schemas.microsoft.com/office/drawing/2014/main" id="{003966D1-9E41-64D1-5761-A4ACB2B994D7}"/>
              </a:ext>
            </a:extLst>
          </p:cNvPr>
          <p:cNvSpPr txBox="1">
            <a:spLocks/>
          </p:cNvSpPr>
          <p:nvPr/>
        </p:nvSpPr>
        <p:spPr>
          <a:xfrm>
            <a:off x="5467351" y="3362324"/>
            <a:ext cx="6248400" cy="124602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32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Vì sao mùa đông mọi người thích ngồi bên bếp lửa?</a:t>
            </a:r>
          </a:p>
        </p:txBody>
      </p:sp>
      <p:sp>
        <p:nvSpPr>
          <p:cNvPr id="8" name="Google Shape;478;p45">
            <a:extLst>
              <a:ext uri="{FF2B5EF4-FFF2-40B4-BE49-F238E27FC236}">
                <a16:creationId xmlns:a16="http://schemas.microsoft.com/office/drawing/2014/main" id="{077B2367-81A5-D6BF-515A-93CEBBB0368D}"/>
              </a:ext>
            </a:extLst>
          </p:cNvPr>
          <p:cNvSpPr txBox="1">
            <a:spLocks/>
          </p:cNvSpPr>
          <p:nvPr/>
        </p:nvSpPr>
        <p:spPr>
          <a:xfrm>
            <a:off x="5219700" y="4991099"/>
            <a:ext cx="6734176" cy="1226977"/>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4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Nêu một số cách khác làm vật nóng lên hay lạnh đi trong cuộc sống?</a:t>
            </a:r>
          </a:p>
        </p:txBody>
      </p:sp>
      <p:sp>
        <p:nvSpPr>
          <p:cNvPr id="9" name="Google Shape;478;p45">
            <a:extLst>
              <a:ext uri="{FF2B5EF4-FFF2-40B4-BE49-F238E27FC236}">
                <a16:creationId xmlns:a16="http://schemas.microsoft.com/office/drawing/2014/main" id="{C0AA1E29-6893-9BA5-44F9-03A4FD4AB523}"/>
              </a:ext>
            </a:extLst>
          </p:cNvPr>
          <p:cNvSpPr txBox="1">
            <a:spLocks/>
          </p:cNvSpPr>
          <p:nvPr/>
        </p:nvSpPr>
        <p:spPr>
          <a:xfrm>
            <a:off x="4467225" y="235390"/>
            <a:ext cx="7410450" cy="1420212"/>
          </a:xfrm>
          <a:prstGeom prst="doubleWave">
            <a:avLst/>
          </a:prstGeom>
          <a:solidFill>
            <a:srgbClr val="FFD92D">
              <a:lumMod val="20000"/>
              <a:lumOff val="80000"/>
            </a:srgbClr>
          </a:solidFill>
          <a:ln w="28575">
            <a:solidFill>
              <a:srgbClr val="E87C84"/>
            </a:solidFill>
            <a:prstDash val="sysDash"/>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vi-VN" sz="2800" b="1" kern="0" dirty="0">
                <a:solidFill>
                  <a:srgbClr val="002060"/>
                </a:solidFill>
                <a:latin typeface="Cambria" panose="02040503050406030204" pitchFamily="18" charset="0"/>
                <a:ea typeface="Cambria" panose="02040503050406030204" pitchFamily="18" charset="0"/>
                <a:cs typeface="Calibri" panose="020F0502020204030204" pitchFamily="34" charset="0"/>
              </a:rPr>
              <a:t>Khi chạm vào cốc nước nóng, tay em cảm thấy nóng. Nhiệt truyền từ đâu đến tay em?</a:t>
            </a:r>
          </a:p>
        </p:txBody>
      </p:sp>
    </p:spTree>
    <p:extLst>
      <p:ext uri="{BB962C8B-B14F-4D97-AF65-F5344CB8AC3E}">
        <p14:creationId xmlns:p14="http://schemas.microsoft.com/office/powerpoint/2010/main" val="355704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Khi chạm vào cốc nước nóng, tay em cảm thấy nóng. Nhiệt truyền từ đâu đến tay em?</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200329"/>
          </a:xfrm>
          <a:custGeom>
            <a:avLst/>
            <a:gdLst>
              <a:gd name="connsiteX0" fmla="*/ 0 w 7775299"/>
              <a:gd name="connsiteY0" fmla="*/ 0 h 1200329"/>
              <a:gd name="connsiteX1" fmla="*/ 7775299 w 7775299"/>
              <a:gd name="connsiteY1" fmla="*/ 0 h 1200329"/>
              <a:gd name="connsiteX2" fmla="*/ 7775299 w 7775299"/>
              <a:gd name="connsiteY2" fmla="*/ 1200329 h 1200329"/>
              <a:gd name="connsiteX3" fmla="*/ 0 w 7775299"/>
              <a:gd name="connsiteY3" fmla="*/ 1200329 h 1200329"/>
              <a:gd name="connsiteX4" fmla="*/ 0 w 777529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200329" fill="none" extrusionOk="0">
                <a:moveTo>
                  <a:pt x="0" y="0"/>
                </a:moveTo>
                <a:cubicBezTo>
                  <a:pt x="779360" y="5222"/>
                  <a:pt x="6983299" y="24918"/>
                  <a:pt x="7775299" y="0"/>
                </a:cubicBezTo>
                <a:cubicBezTo>
                  <a:pt x="7842033" y="180425"/>
                  <a:pt x="7828316" y="1037242"/>
                  <a:pt x="7775299" y="1200329"/>
                </a:cubicBezTo>
                <a:cubicBezTo>
                  <a:pt x="4277730" y="1035568"/>
                  <a:pt x="1065250" y="1318479"/>
                  <a:pt x="0" y="1200329"/>
                </a:cubicBezTo>
                <a:cubicBezTo>
                  <a:pt x="40680" y="790633"/>
                  <a:pt x="-39089" y="241570"/>
                  <a:pt x="0" y="0"/>
                </a:cubicBezTo>
                <a:close/>
              </a:path>
              <a:path w="7775299" h="1200329" stroke="0" extrusionOk="0">
                <a:moveTo>
                  <a:pt x="0" y="0"/>
                </a:moveTo>
                <a:cubicBezTo>
                  <a:pt x="1750333" y="11849"/>
                  <a:pt x="6665833" y="-161459"/>
                  <a:pt x="7775299" y="0"/>
                </a:cubicBezTo>
                <a:cubicBezTo>
                  <a:pt x="7700257" y="255061"/>
                  <a:pt x="7845821" y="845340"/>
                  <a:pt x="7775299" y="1200329"/>
                </a:cubicBezTo>
                <a:cubicBezTo>
                  <a:pt x="5772892" y="1054469"/>
                  <a:pt x="1604161"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b="1" dirty="0">
                <a:latin typeface="Calibri" panose="020F0502020204030204" pitchFamily="34" charset="0"/>
                <a:cs typeface="Calibri" panose="020F0502020204030204" pitchFamily="34" charset="0"/>
              </a:rPr>
              <a:t>Nhiệt đã truyền từ nước nóng qua thành cốc tới tay em.</a:t>
            </a: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88626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khi được đun nấu thì nhiệt độ của thức ăn tăng lên?</a:t>
            </a: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769441"/>
          </a:xfrm>
          <a:custGeom>
            <a:avLst/>
            <a:gdLst>
              <a:gd name="connsiteX0" fmla="*/ 0 w 7775299"/>
              <a:gd name="connsiteY0" fmla="*/ 0 h 769441"/>
              <a:gd name="connsiteX1" fmla="*/ 7775299 w 7775299"/>
              <a:gd name="connsiteY1" fmla="*/ 0 h 769441"/>
              <a:gd name="connsiteX2" fmla="*/ 7775299 w 7775299"/>
              <a:gd name="connsiteY2" fmla="*/ 769441 h 769441"/>
              <a:gd name="connsiteX3" fmla="*/ 0 w 7775299"/>
              <a:gd name="connsiteY3" fmla="*/ 769441 h 769441"/>
              <a:gd name="connsiteX4" fmla="*/ 0 w 7775299"/>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769441" fill="none" extrusionOk="0">
                <a:moveTo>
                  <a:pt x="0" y="0"/>
                </a:moveTo>
                <a:cubicBezTo>
                  <a:pt x="779360" y="5222"/>
                  <a:pt x="6983299" y="24918"/>
                  <a:pt x="7775299" y="0"/>
                </a:cubicBezTo>
                <a:cubicBezTo>
                  <a:pt x="7783352" y="136447"/>
                  <a:pt x="7742919" y="415250"/>
                  <a:pt x="7775299" y="769441"/>
                </a:cubicBezTo>
                <a:cubicBezTo>
                  <a:pt x="4277730" y="604680"/>
                  <a:pt x="1065250" y="887591"/>
                  <a:pt x="0" y="769441"/>
                </a:cubicBezTo>
                <a:cubicBezTo>
                  <a:pt x="-63285" y="415593"/>
                  <a:pt x="-48607" y="149513"/>
                  <a:pt x="0" y="0"/>
                </a:cubicBezTo>
                <a:close/>
              </a:path>
              <a:path w="7775299" h="769441" stroke="0" extrusionOk="0">
                <a:moveTo>
                  <a:pt x="0" y="0"/>
                </a:moveTo>
                <a:cubicBezTo>
                  <a:pt x="1750333" y="11849"/>
                  <a:pt x="6665833" y="-161459"/>
                  <a:pt x="7775299" y="0"/>
                </a:cubicBezTo>
                <a:cubicBezTo>
                  <a:pt x="7826716" y="236383"/>
                  <a:pt x="7811071" y="641266"/>
                  <a:pt x="7775299" y="769441"/>
                </a:cubicBezTo>
                <a:cubicBezTo>
                  <a:pt x="5772892" y="623581"/>
                  <a:pt x="1604161" y="691117"/>
                  <a:pt x="0" y="769441"/>
                </a:cubicBezTo>
                <a:cubicBezTo>
                  <a:pt x="63536" y="508616"/>
                  <a:pt x="33017" y="31293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truyền từ bếp tới thức 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2562004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971675" y="2029331"/>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Vì sao vào mùa đông mọi người thích ngồi bên bếp lửa?</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835550" y="4081927"/>
            <a:ext cx="7775299" cy="1446550"/>
          </a:xfrm>
          <a:custGeom>
            <a:avLst/>
            <a:gdLst>
              <a:gd name="connsiteX0" fmla="*/ 0 w 7775299"/>
              <a:gd name="connsiteY0" fmla="*/ 0 h 1446550"/>
              <a:gd name="connsiteX1" fmla="*/ 7775299 w 7775299"/>
              <a:gd name="connsiteY1" fmla="*/ 0 h 1446550"/>
              <a:gd name="connsiteX2" fmla="*/ 7775299 w 7775299"/>
              <a:gd name="connsiteY2" fmla="*/ 1446550 h 1446550"/>
              <a:gd name="connsiteX3" fmla="*/ 0 w 7775299"/>
              <a:gd name="connsiteY3" fmla="*/ 1446550 h 1446550"/>
              <a:gd name="connsiteX4" fmla="*/ 0 w 777529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99" h="1446550" fill="none" extrusionOk="0">
                <a:moveTo>
                  <a:pt x="0" y="0"/>
                </a:moveTo>
                <a:cubicBezTo>
                  <a:pt x="779360" y="5222"/>
                  <a:pt x="6983299" y="24918"/>
                  <a:pt x="7775299" y="0"/>
                </a:cubicBezTo>
                <a:cubicBezTo>
                  <a:pt x="7686041" y="169848"/>
                  <a:pt x="7811086" y="914679"/>
                  <a:pt x="7775299" y="1446550"/>
                </a:cubicBezTo>
                <a:cubicBezTo>
                  <a:pt x="4277730" y="1281789"/>
                  <a:pt x="1065250" y="1564700"/>
                  <a:pt x="0" y="1446550"/>
                </a:cubicBezTo>
                <a:cubicBezTo>
                  <a:pt x="-30996" y="1232956"/>
                  <a:pt x="-127314" y="425700"/>
                  <a:pt x="0" y="0"/>
                </a:cubicBezTo>
                <a:close/>
              </a:path>
              <a:path w="7775299" h="1446550" stroke="0" extrusionOk="0">
                <a:moveTo>
                  <a:pt x="0" y="0"/>
                </a:moveTo>
                <a:cubicBezTo>
                  <a:pt x="1750333" y="11849"/>
                  <a:pt x="6665833" y="-161459"/>
                  <a:pt x="7775299" y="0"/>
                </a:cubicBezTo>
                <a:cubicBezTo>
                  <a:pt x="7772022" y="353962"/>
                  <a:pt x="7850960" y="871797"/>
                  <a:pt x="7775299" y="1446550"/>
                </a:cubicBezTo>
                <a:cubicBezTo>
                  <a:pt x="5772892" y="1300690"/>
                  <a:pt x="1604161" y="1368226"/>
                  <a:pt x="0" y="1446550"/>
                </a:cubicBezTo>
                <a:cubicBezTo>
                  <a:pt x="-120278" y="1140606"/>
                  <a:pt x="58904" y="661228"/>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400" b="1" dirty="0">
                <a:solidFill>
                  <a:srgbClr val="000000"/>
                </a:solidFill>
                <a:latin typeface="Calibri" panose="020F0502020204030204" pitchFamily="34" charset="0"/>
                <a:cs typeface="Calibri" panose="020F0502020204030204" pitchFamily="34" charset="0"/>
              </a:rPr>
              <a:t>Nhiệt từ bếp lửa truyền tới người làm cho người ấm.</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868284" y="314210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2355396" y="674417"/>
            <a:ext cx="7010400" cy="943704"/>
          </a:xfrm>
          <a:prstGeom prst="rect">
            <a:avLst/>
          </a:prstGeom>
        </p:spPr>
      </p:pic>
    </p:spTree>
    <p:extLst>
      <p:ext uri="{BB962C8B-B14F-4D97-AF65-F5344CB8AC3E}">
        <p14:creationId xmlns:p14="http://schemas.microsoft.com/office/powerpoint/2010/main" val="311570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6" name="Snip and Round Single Corner Rectangle 5"/>
          <p:cNvSpPr/>
          <p:nvPr/>
        </p:nvSpPr>
        <p:spPr>
          <a:xfrm>
            <a:off x="714375" y="333375"/>
            <a:ext cx="10868025" cy="6124575"/>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60A680-C187-7EC8-5F65-FEB563CD29B9}"/>
              </a:ext>
            </a:extLst>
          </p:cNvPr>
          <p:cNvSpPr txBox="1"/>
          <p:nvPr/>
        </p:nvSpPr>
        <p:spPr>
          <a:xfrm>
            <a:off x="1266825" y="1581656"/>
            <a:ext cx="8915400" cy="1077218"/>
          </a:xfrm>
          <a:custGeom>
            <a:avLst/>
            <a:gdLst>
              <a:gd name="connsiteX0" fmla="*/ 0 w 8915400"/>
              <a:gd name="connsiteY0" fmla="*/ 0 h 1077218"/>
              <a:gd name="connsiteX1" fmla="*/ 8915400 w 8915400"/>
              <a:gd name="connsiteY1" fmla="*/ 0 h 1077218"/>
              <a:gd name="connsiteX2" fmla="*/ 8915400 w 8915400"/>
              <a:gd name="connsiteY2" fmla="*/ 1077218 h 1077218"/>
              <a:gd name="connsiteX3" fmla="*/ 0 w 8915400"/>
              <a:gd name="connsiteY3" fmla="*/ 1077218 h 1077218"/>
              <a:gd name="connsiteX4" fmla="*/ 0 w 891540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1077218" fill="none" extrusionOk="0">
                <a:moveTo>
                  <a:pt x="0" y="0"/>
                </a:moveTo>
                <a:cubicBezTo>
                  <a:pt x="2894703" y="5222"/>
                  <a:pt x="6822990" y="24918"/>
                  <a:pt x="8915400" y="0"/>
                </a:cubicBezTo>
                <a:cubicBezTo>
                  <a:pt x="8953262" y="476103"/>
                  <a:pt x="8856797" y="631043"/>
                  <a:pt x="8915400" y="1077218"/>
                </a:cubicBezTo>
                <a:cubicBezTo>
                  <a:pt x="7164111" y="912457"/>
                  <a:pt x="3228765" y="1195368"/>
                  <a:pt x="0" y="1077218"/>
                </a:cubicBezTo>
                <a:cubicBezTo>
                  <a:pt x="-64117" y="630482"/>
                  <a:pt x="88888" y="487727"/>
                  <a:pt x="0" y="0"/>
                </a:cubicBezTo>
                <a:close/>
              </a:path>
              <a:path w="8915400" h="1077218" stroke="0" extrusionOk="0">
                <a:moveTo>
                  <a:pt x="0" y="0"/>
                </a:moveTo>
                <a:cubicBezTo>
                  <a:pt x="2328680" y="11849"/>
                  <a:pt x="4599200" y="-161459"/>
                  <a:pt x="8915400" y="0"/>
                </a:cubicBezTo>
                <a:cubicBezTo>
                  <a:pt x="8967435" y="144312"/>
                  <a:pt x="9007543" y="673209"/>
                  <a:pt x="8915400" y="1077218"/>
                </a:cubicBezTo>
                <a:cubicBezTo>
                  <a:pt x="6675338" y="931358"/>
                  <a:pt x="1397015"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solidFill>
                  <a:srgbClr val="000000"/>
                </a:solidFill>
                <a:cs typeface="Arial" panose="020B0604020202020204" pitchFamily="34" charset="0"/>
              </a:rPr>
              <a:t>Nêu một số cách khác làm vật nóng lên hay lạnh đi trong cuộc sống.</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73060BD-C793-71D7-A641-8DF493AA875D}"/>
              </a:ext>
            </a:extLst>
          </p:cNvPr>
          <p:cNvSpPr txBox="1"/>
          <p:nvPr/>
        </p:nvSpPr>
        <p:spPr>
          <a:xfrm>
            <a:off x="2702200" y="3072277"/>
            <a:ext cx="8756375" cy="3139321"/>
          </a:xfrm>
          <a:custGeom>
            <a:avLst/>
            <a:gdLst>
              <a:gd name="connsiteX0" fmla="*/ 0 w 8756375"/>
              <a:gd name="connsiteY0" fmla="*/ 0 h 3139321"/>
              <a:gd name="connsiteX1" fmla="*/ 8756375 w 8756375"/>
              <a:gd name="connsiteY1" fmla="*/ 0 h 3139321"/>
              <a:gd name="connsiteX2" fmla="*/ 8756375 w 8756375"/>
              <a:gd name="connsiteY2" fmla="*/ 3139321 h 3139321"/>
              <a:gd name="connsiteX3" fmla="*/ 0 w 8756375"/>
              <a:gd name="connsiteY3" fmla="*/ 3139321 h 3139321"/>
              <a:gd name="connsiteX4" fmla="*/ 0 w 8756375"/>
              <a:gd name="connsiteY4" fmla="*/ 0 h 313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6375" h="3139321" fill="none" extrusionOk="0">
                <a:moveTo>
                  <a:pt x="0" y="0"/>
                </a:moveTo>
                <a:cubicBezTo>
                  <a:pt x="1443372" y="5222"/>
                  <a:pt x="7633612" y="24918"/>
                  <a:pt x="8756375" y="0"/>
                </a:cubicBezTo>
                <a:cubicBezTo>
                  <a:pt x="8595130" y="416016"/>
                  <a:pt x="8712615" y="1675844"/>
                  <a:pt x="8756375" y="3139321"/>
                </a:cubicBezTo>
                <a:cubicBezTo>
                  <a:pt x="5041483" y="2974560"/>
                  <a:pt x="4147414" y="3257471"/>
                  <a:pt x="0" y="3139321"/>
                </a:cubicBezTo>
                <a:cubicBezTo>
                  <a:pt x="-55725" y="2016259"/>
                  <a:pt x="17072" y="840262"/>
                  <a:pt x="0" y="0"/>
                </a:cubicBezTo>
                <a:close/>
              </a:path>
              <a:path w="8756375" h="3139321" stroke="0" extrusionOk="0">
                <a:moveTo>
                  <a:pt x="0" y="0"/>
                </a:moveTo>
                <a:cubicBezTo>
                  <a:pt x="3517367" y="11849"/>
                  <a:pt x="6109532" y="-161459"/>
                  <a:pt x="8756375" y="0"/>
                </a:cubicBezTo>
                <a:cubicBezTo>
                  <a:pt x="8759505" y="819424"/>
                  <a:pt x="8655199" y="2189203"/>
                  <a:pt x="8756375" y="3139321"/>
                </a:cubicBezTo>
                <a:cubicBezTo>
                  <a:pt x="7641593" y="2993461"/>
                  <a:pt x="1810785" y="3060997"/>
                  <a:pt x="0" y="3139321"/>
                </a:cubicBezTo>
                <a:cubicBezTo>
                  <a:pt x="74291" y="2070828"/>
                  <a:pt x="168006" y="1344599"/>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nóng lên: </a:t>
            </a:r>
            <a:r>
              <a:rPr lang="vi-VN" sz="3300" b="1" i="1" dirty="0">
                <a:solidFill>
                  <a:srgbClr val="000000"/>
                </a:solidFill>
                <a:latin typeface="Calibri" panose="020F0502020204030204" pitchFamily="34" charset="0"/>
                <a:cs typeface="Calibri" panose="020F0502020204030204" pitchFamily="34" charset="0"/>
              </a:rPr>
              <a:t>phơi thóc vào ngày nắng, đưa thép vào lò nung, đưa bánh mì vào lò nướng,…; </a:t>
            </a:r>
            <a:endParaRPr lang="en-US" sz="3300" b="1" i="1" dirty="0">
              <a:solidFill>
                <a:srgbClr val="00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b="1" dirty="0">
                <a:solidFill>
                  <a:srgbClr val="000000"/>
                </a:solidFill>
                <a:latin typeface="Calibri" panose="020F0502020204030204" pitchFamily="34" charset="0"/>
                <a:cs typeface="Calibri" panose="020F0502020204030204" pitchFamily="34" charset="0"/>
              </a:rPr>
              <a:t>Một số cách làm vật lạnh đi: </a:t>
            </a:r>
            <a:r>
              <a:rPr lang="vi-VN" sz="3300" b="1" i="1" dirty="0">
                <a:solidFill>
                  <a:srgbClr val="000000"/>
                </a:solidFill>
                <a:latin typeface="Calibri" panose="020F0502020204030204" pitchFamily="34" charset="0"/>
                <a:cs typeface="Calibri" panose="020F0502020204030204" pitchFamily="34" charset="0"/>
              </a:rPr>
              <a:t>đưa thực phẩm vào tủ lạnh, làm kem, dùng nước đá làm lạnh thực phẩm khi di chuyển xa,…</a:t>
            </a:r>
            <a:endParaRPr kumimoji="0" lang="vi-VN" sz="33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 name="Freeform: Shape 34">
            <a:extLst>
              <a:ext uri="{FF2B5EF4-FFF2-40B4-BE49-F238E27FC236}">
                <a16:creationId xmlns:a16="http://schemas.microsoft.com/office/drawing/2014/main" id="{0907E770-5D1F-EAAD-C321-6633F60B23EC}"/>
              </a:ext>
            </a:extLst>
          </p:cNvPr>
          <p:cNvSpPr/>
          <p:nvPr/>
        </p:nvSpPr>
        <p:spPr>
          <a:xfrm>
            <a:off x="1268209" y="2637279"/>
            <a:ext cx="1279934" cy="6964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11" name="Picture 10">
            <a:extLst>
              <a:ext uri="{FF2B5EF4-FFF2-40B4-BE49-F238E27FC236}">
                <a16:creationId xmlns:a16="http://schemas.microsoft.com/office/drawing/2014/main" id="{559D4FF1-36B3-5ED3-C143-B7E668E772A7}"/>
              </a:ext>
            </a:extLst>
          </p:cNvPr>
          <p:cNvPicPr>
            <a:picLocks noChangeAspect="1"/>
          </p:cNvPicPr>
          <p:nvPr/>
        </p:nvPicPr>
        <p:blipFill>
          <a:blip r:embed="rId6"/>
          <a:stretch>
            <a:fillRect/>
          </a:stretch>
        </p:blipFill>
        <p:spPr>
          <a:xfrm>
            <a:off x="3219449" y="360092"/>
            <a:ext cx="6384471" cy="859445"/>
          </a:xfrm>
          <a:prstGeom prst="rect">
            <a:avLst/>
          </a:prstGeom>
        </p:spPr>
      </p:pic>
    </p:spTree>
    <p:extLst>
      <p:ext uri="{BB962C8B-B14F-4D97-AF65-F5344CB8AC3E}">
        <p14:creationId xmlns:p14="http://schemas.microsoft.com/office/powerpoint/2010/main" val="230737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stretch>
            <a:fillRect/>
          </a:stretch>
        </p:blipFill>
        <p:spPr>
          <a:xfrm>
            <a:off x="-1662" y="-298"/>
            <a:ext cx="12193057" cy="6858594"/>
          </a:xfrm>
          <a:prstGeom prst="rect">
            <a:avLst/>
          </a:prstGeom>
        </p:spPr>
      </p:pic>
      <p:pic>
        <p:nvPicPr>
          <p:cNvPr id="6" name="图片 5">
            <a:extLst>
              <a:ext uri="{FF2B5EF4-FFF2-40B4-BE49-F238E27FC236}">
                <a16:creationId xmlns:a16="http://schemas.microsoft.com/office/drawing/2014/main" id="{67C6089F-E8FC-4E99-B4A0-3BDC82923717}"/>
              </a:ext>
            </a:extLst>
          </p:cNvPr>
          <p:cNvPicPr>
            <a:picLocks noChangeAspect="1"/>
          </p:cNvPicPr>
          <p:nvPr/>
        </p:nvPicPr>
        <p:blipFill>
          <a:blip r:embed="rId4"/>
          <a:stretch>
            <a:fillRect/>
          </a:stretch>
        </p:blipFill>
        <p:spPr>
          <a:xfrm>
            <a:off x="6311432" y="4632856"/>
            <a:ext cx="2584928" cy="2127688"/>
          </a:xfrm>
          <a:prstGeom prst="rect">
            <a:avLst/>
          </a:prstGeom>
        </p:spPr>
      </p:pic>
      <p:pic>
        <p:nvPicPr>
          <p:cNvPr id="7" name="图片 6">
            <a:extLst>
              <a:ext uri="{FF2B5EF4-FFF2-40B4-BE49-F238E27FC236}">
                <a16:creationId xmlns:a16="http://schemas.microsoft.com/office/drawing/2014/main" id="{0E0F4147-BCAE-4DA3-9E4E-141F53EED14B}"/>
              </a:ext>
            </a:extLst>
          </p:cNvPr>
          <p:cNvPicPr>
            <a:picLocks noChangeAspect="1"/>
          </p:cNvPicPr>
          <p:nvPr/>
        </p:nvPicPr>
        <p:blipFill>
          <a:blip r:embed="rId5"/>
          <a:stretch>
            <a:fillRect/>
          </a:stretch>
        </p:blipFill>
        <p:spPr>
          <a:xfrm>
            <a:off x="207702" y="4966414"/>
            <a:ext cx="1731414" cy="1018120"/>
          </a:xfrm>
          <a:prstGeom prst="rect">
            <a:avLst/>
          </a:prstGeom>
        </p:spPr>
      </p:pic>
      <p:pic>
        <p:nvPicPr>
          <p:cNvPr id="15" name="图片 14">
            <a:extLst>
              <a:ext uri="{FF2B5EF4-FFF2-40B4-BE49-F238E27FC236}">
                <a16:creationId xmlns:a16="http://schemas.microsoft.com/office/drawing/2014/main" id="{2F9BC747-B7FD-43D0-82DC-E3772EECBFFB}"/>
              </a:ext>
            </a:extLst>
          </p:cNvPr>
          <p:cNvPicPr>
            <a:picLocks noChangeAspect="1"/>
          </p:cNvPicPr>
          <p:nvPr/>
        </p:nvPicPr>
        <p:blipFill>
          <a:blip r:embed="rId6"/>
          <a:stretch>
            <a:fillRect/>
          </a:stretch>
        </p:blipFill>
        <p:spPr>
          <a:xfrm>
            <a:off x="-529" y="5334845"/>
            <a:ext cx="12193057" cy="1524132"/>
          </a:xfrm>
          <a:prstGeom prst="rect">
            <a:avLst/>
          </a:prstGeom>
        </p:spPr>
      </p:pic>
      <p:sp>
        <p:nvSpPr>
          <p:cNvPr id="23" name="文本框 22">
            <a:extLst>
              <a:ext uri="{FF2B5EF4-FFF2-40B4-BE49-F238E27FC236}">
                <a16:creationId xmlns:a16="http://schemas.microsoft.com/office/drawing/2014/main" id="{F42B74B9-CC43-4CA2-AEAC-8F0DA46857FD}"/>
              </a:ext>
            </a:extLst>
          </p:cNvPr>
          <p:cNvSpPr txBox="1"/>
          <p:nvPr/>
        </p:nvSpPr>
        <p:spPr>
          <a:xfrm>
            <a:off x="1486454" y="1644650"/>
            <a:ext cx="9219092" cy="2215991"/>
          </a:xfrm>
          <a:prstGeom prst="rect">
            <a:avLst/>
          </a:prstGeom>
          <a:noFill/>
        </p:spPr>
        <p:txBody>
          <a:bodyPr wrap="square" rtlCol="0">
            <a:spAutoFit/>
          </a:bodyPr>
          <a:lstStyle/>
          <a:p>
            <a:pPr algn="ct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Vận</a:t>
            </a:r>
            <a:r>
              <a:rPr lang="en-US" altLang="zh-CN"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 </a:t>
            </a:r>
            <a:r>
              <a:rPr lang="en-US" altLang="zh-CN" sz="13800" b="1" dirty="0" err="1">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rPr>
              <a:t>dụng</a:t>
            </a:r>
            <a:endParaRPr lang="zh-CN" altLang="en-US" sz="13800" b="1" dirty="0">
              <a:ln w="38100">
                <a:solidFill>
                  <a:schemeClr val="bg1"/>
                </a:solidFill>
              </a:ln>
              <a:solidFill>
                <a:srgbClr val="FF0000"/>
              </a:solidFill>
              <a:effectLst>
                <a:outerShdw blurRad="38100" dist="38100" dir="2700000" algn="tl">
                  <a:srgbClr val="000000">
                    <a:alpha val="43137"/>
                  </a:srgbClr>
                </a:outerShdw>
              </a:effectLst>
              <a:latin typeface="Calibri" panose="020F0502020204030204" pitchFamily="34" charset="0"/>
              <a:ea typeface="方正卡通简体" panose="03000509000000000000" pitchFamily="65" charset="-122"/>
              <a:cs typeface="Calibri" panose="020F0502020204030204" pitchFamily="34" charset="0"/>
            </a:endParaRPr>
          </a:p>
        </p:txBody>
      </p:sp>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44277" y="-345132"/>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a:off x="5434527" y="573508"/>
            <a:ext cx="1322947" cy="1420491"/>
          </a:xfrm>
          <a:prstGeom prst="rect">
            <a:avLst/>
          </a:prstGeom>
        </p:spPr>
      </p:pic>
      <p:pic>
        <p:nvPicPr>
          <p:cNvPr id="18" name="图片 17">
            <a:extLst>
              <a:ext uri="{FF2B5EF4-FFF2-40B4-BE49-F238E27FC236}">
                <a16:creationId xmlns:a16="http://schemas.microsoft.com/office/drawing/2014/main" id="{E5EC1758-E13C-4349-82E4-E5B6F943FF14}"/>
              </a:ext>
            </a:extLst>
          </p:cNvPr>
          <p:cNvPicPr>
            <a:picLocks noChangeAspect="1"/>
          </p:cNvPicPr>
          <p:nvPr/>
        </p:nvPicPr>
        <p:blipFill rotWithShape="1">
          <a:blip r:embed="rId9"/>
          <a:srcRect l="14883" t="19368" r="21376" b="36864"/>
          <a:stretch/>
        </p:blipFill>
        <p:spPr>
          <a:xfrm>
            <a:off x="2870199" y="4627221"/>
            <a:ext cx="2716307" cy="1862479"/>
          </a:xfrm>
          <a:prstGeom prst="rect">
            <a:avLst/>
          </a:prstGeom>
        </p:spPr>
      </p:pic>
      <p:pic>
        <p:nvPicPr>
          <p:cNvPr id="19" name="图片 18">
            <a:extLst>
              <a:ext uri="{FF2B5EF4-FFF2-40B4-BE49-F238E27FC236}">
                <a16:creationId xmlns:a16="http://schemas.microsoft.com/office/drawing/2014/main" id="{83B8410D-600F-42E5-A8C6-FD667DD33845}"/>
              </a:ext>
            </a:extLst>
          </p:cNvPr>
          <p:cNvPicPr>
            <a:picLocks noChangeAspect="1"/>
          </p:cNvPicPr>
          <p:nvPr/>
        </p:nvPicPr>
        <p:blipFill>
          <a:blip r:embed="rId10"/>
          <a:stretch>
            <a:fillRect/>
          </a:stretch>
        </p:blipFill>
        <p:spPr>
          <a:xfrm>
            <a:off x="10301754" y="3796045"/>
            <a:ext cx="2521628" cy="3653788"/>
          </a:xfrm>
          <a:prstGeom prst="rect">
            <a:avLst/>
          </a:prstGeom>
        </p:spPr>
      </p:pic>
      <p:pic>
        <p:nvPicPr>
          <p:cNvPr id="20" name="图片 19">
            <a:extLst>
              <a:ext uri="{FF2B5EF4-FFF2-40B4-BE49-F238E27FC236}">
                <a16:creationId xmlns:a16="http://schemas.microsoft.com/office/drawing/2014/main" id="{4CF9C15D-03BF-4B25-89D2-614E7634461B}"/>
              </a:ext>
            </a:extLst>
          </p:cNvPr>
          <p:cNvPicPr>
            <a:picLocks noChangeAspect="1"/>
          </p:cNvPicPr>
          <p:nvPr/>
        </p:nvPicPr>
        <p:blipFill>
          <a:blip r:embed="rId11"/>
          <a:stretch>
            <a:fillRect/>
          </a:stretch>
        </p:blipFill>
        <p:spPr>
          <a:xfrm>
            <a:off x="-529" y="5766261"/>
            <a:ext cx="12193057" cy="1091279"/>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12"/>
          <a:stretch>
            <a:fillRect/>
          </a:stretch>
        </p:blipFill>
        <p:spPr>
          <a:xfrm>
            <a:off x="8426724" y="181415"/>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3"/>
          <a:stretch>
            <a:fillRect/>
          </a:stretch>
        </p:blipFill>
        <p:spPr>
          <a:xfrm>
            <a:off x="8813357" y="-321875"/>
            <a:ext cx="4102964" cy="2743438"/>
          </a:xfrm>
          <a:prstGeom prst="rect">
            <a:avLst/>
          </a:prstGeom>
        </p:spPr>
      </p:pic>
      <p:sp>
        <p:nvSpPr>
          <p:cNvPr id="16" name="TextBox 15">
            <a:extLst>
              <a:ext uri="{FF2B5EF4-FFF2-40B4-BE49-F238E27FC236}">
                <a16:creationId xmlns:a16="http://schemas.microsoft.com/office/drawing/2014/main" id="{70FE0CEA-B000-49CE-A522-051ADC1C206F}"/>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902100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0-#ppt_w/2"/>
                                          </p:val>
                                        </p:tav>
                                        <p:tav tm="100000">
                                          <p:val>
                                            <p:strVal val="#ppt_x"/>
                                          </p:val>
                                        </p:tav>
                                      </p:tavLst>
                                    </p:anim>
                                    <p:anim calcmode="lin" valueType="num">
                                      <p:cBhvr additive="base">
                                        <p:cTn id="23" dur="20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1+#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1+#ppt_w/2"/>
                                          </p:val>
                                        </p:tav>
                                        <p:tav tm="100000">
                                          <p:val>
                                            <p:strVal val="#ppt_x"/>
                                          </p:val>
                                        </p:tav>
                                      </p:tavLst>
                                    </p:anim>
                                    <p:anim calcmode="lin" valueType="num">
                                      <p:cBhvr additive="base">
                                        <p:cTn id="31" dur="100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000" fill="hold"/>
                                        <p:tgtEl>
                                          <p:spTgt spid="18"/>
                                        </p:tgtEl>
                                        <p:attrNameLst>
                                          <p:attrName>ppt_x</p:attrName>
                                        </p:attrNameLst>
                                      </p:cBhvr>
                                      <p:tavLst>
                                        <p:tav tm="0">
                                          <p:val>
                                            <p:strVal val="0-#ppt_w/2"/>
                                          </p:val>
                                        </p:tav>
                                        <p:tav tm="100000">
                                          <p:val>
                                            <p:strVal val="#ppt_x"/>
                                          </p:val>
                                        </p:tav>
                                      </p:tavLst>
                                    </p:anim>
                                    <p:anim calcmode="lin" valueType="num">
                                      <p:cBhvr additive="base">
                                        <p:cTn id="39" dur="1000" fill="hold"/>
                                        <p:tgtEl>
                                          <p:spTgt spid="18"/>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1+#ppt_w/2"/>
                                          </p:val>
                                        </p:tav>
                                        <p:tav tm="100000">
                                          <p:val>
                                            <p:strVal val="#ppt_x"/>
                                          </p:val>
                                        </p:tav>
                                      </p:tavLst>
                                    </p:anim>
                                    <p:anim calcmode="lin" valueType="num">
                                      <p:cBhvr additive="base">
                                        <p:cTn id="48" dur="1000" fill="hold"/>
                                        <p:tgtEl>
                                          <p:spTgt spid="19"/>
                                        </p:tgtEl>
                                        <p:attrNameLst>
                                          <p:attrName>ppt_y</p:attrName>
                                        </p:attrNameLst>
                                      </p:cBhvr>
                                      <p:tavLst>
                                        <p:tav tm="0">
                                          <p:val>
                                            <p:strVal val="#ppt_y"/>
                                          </p:val>
                                        </p:tav>
                                        <p:tav tm="100000">
                                          <p:val>
                                            <p:strVal val="#ppt_y"/>
                                          </p:val>
                                        </p:tav>
                                      </p:tavLst>
                                    </p:anim>
                                  </p:childTnLst>
                                </p:cTn>
                              </p:par>
                              <p:par>
                                <p:cTn id="49" presetID="47" presetClass="entr" presetSubtype="0" fill="hold" nodeType="withEffect">
                                  <p:stCondLst>
                                    <p:cond delay="125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38" presetClass="entr" presetSubtype="0" accel="50000" fill="hold" grpId="0" nodeType="withEffect">
                                  <p:stCondLst>
                                    <p:cond delay="0"/>
                                  </p:stCondLst>
                                  <p:iterate type="lt">
                                    <p:tmPct val="14286"/>
                                  </p:iterate>
                                  <p:childTnLst>
                                    <p:set>
                                      <p:cBhvr>
                                        <p:cTn id="55" dur="1" fill="hold">
                                          <p:stCondLst>
                                            <p:cond delay="0"/>
                                          </p:stCondLst>
                                        </p:cTn>
                                        <p:tgtEl>
                                          <p:spTgt spid="23"/>
                                        </p:tgtEl>
                                        <p:attrNameLst>
                                          <p:attrName>style.visibility</p:attrName>
                                        </p:attrNameLst>
                                      </p:cBhvr>
                                      <p:to>
                                        <p:strVal val="visible"/>
                                      </p:to>
                                    </p:set>
                                    <p:set>
                                      <p:cBhvr>
                                        <p:cTn id="56" dur="341" fill="hold">
                                          <p:stCondLst>
                                            <p:cond delay="0"/>
                                          </p:stCondLst>
                                        </p:cTn>
                                        <p:tgtEl>
                                          <p:spTgt spid="23"/>
                                        </p:tgtEl>
                                        <p:attrNameLst>
                                          <p:attrName>style.rotation</p:attrName>
                                        </p:attrNameLst>
                                      </p:cBhvr>
                                      <p:to>
                                        <p:strVal val="-45.0"/>
                                      </p:to>
                                    </p:set>
                                    <p:anim calcmode="lin" valueType="num">
                                      <p:cBhvr>
                                        <p:cTn id="57" dur="341" fill="hold">
                                          <p:stCondLst>
                                            <p:cond delay="341"/>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341"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17" decel="50000" autoRev="1" fill="hold">
                                          <p:stCondLst>
                                            <p:cond delay="341"/>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02" fill="hold">
                                          <p:stCondLst>
                                            <p:cond delay="648"/>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7" name="Rectangle 6"/>
          <p:cNvSpPr/>
          <p:nvPr/>
        </p:nvSpPr>
        <p:spPr>
          <a:xfrm>
            <a:off x="143041" y="4423144"/>
            <a:ext cx="12048959"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dịch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bệnh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rồi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nên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chân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buồn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tay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lắm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ạ.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lại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bắt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đầu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một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mới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mình</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hãy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những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người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kia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tham</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gia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chuyến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phiêu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lưu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của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Dế</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Mèn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Để</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thuyết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phục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được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chúng</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ta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phải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trả</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lời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thật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xuất</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sắc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câu</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hỏi</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mà</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các</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bạn</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ấy</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đưa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ra</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 </a:t>
            </a:r>
            <a:r>
              <a:rPr kumimoji="0" lang="en-US" sz="3200" b="0" i="0" u="none" strike="noStrike" kern="1200" cap="none" spc="0" normalizeH="0" baseline="0" noProof="0" dirty="0" err="1">
                <a:ln>
                  <a:noFill/>
                </a:ln>
                <a:solidFill>
                  <a:srgbClr val="EEECE1">
                    <a:lumMod val="25000"/>
                  </a:srgbClr>
                </a:solidFill>
                <a:effectLst/>
                <a:uLnTx/>
                <a:uFillTx/>
                <a:latin typeface="UVN But Long 2" pitchFamily="2" charset="0"/>
                <a:ea typeface="Revue" pitchFamily="18" charset="0"/>
                <a:cs typeface="Revue" pitchFamily="18" charset="0"/>
              </a:rPr>
              <a:t>nhé</a:t>
            </a:r>
            <a:r>
              <a:rPr kumimoji="0" lang="en-US" sz="3200" b="0" i="0" u="none" strike="noStrike" kern="1200" cap="none" spc="0" normalizeH="0" baseline="0" noProof="0" dirty="0">
                <a:ln>
                  <a:noFill/>
                </a:ln>
                <a:solidFill>
                  <a:srgbClr val="EEECE1">
                    <a:lumMod val="25000"/>
                  </a:srgbClr>
                </a:solidFill>
                <a:effectLst/>
                <a:uLnTx/>
                <a:uFillTx/>
                <a:latin typeface="UVN But Long 2" pitchFamily="2" charset="0"/>
                <a:ea typeface="Revue" pitchFamily="18" charset="0"/>
                <a:cs typeface="Revue" pitchFamily="18" charset="0"/>
              </a:rPr>
              <a:t>!</a:t>
            </a:r>
          </a:p>
        </p:txBody>
      </p:sp>
      <p:pic>
        <p:nvPicPr>
          <p:cNvPr id="2" name="Picture 1">
            <a:extLst>
              <a:ext uri="{FF2B5EF4-FFF2-40B4-BE49-F238E27FC236}">
                <a16:creationId xmlns:a16="http://schemas.microsoft.com/office/drawing/2014/main" id="{A65B4D00-0C43-1C4C-2538-930393D7BB29}"/>
              </a:ext>
            </a:extLst>
          </p:cNvPr>
          <p:cNvPicPr>
            <a:picLocks noChangeAspect="1"/>
          </p:cNvPicPr>
          <p:nvPr/>
        </p:nvPicPr>
        <p:blipFill>
          <a:blip r:embed="rId6"/>
          <a:stretch>
            <a:fillRect/>
          </a:stretch>
        </p:blipFill>
        <p:spPr>
          <a:xfrm>
            <a:off x="685404" y="1417079"/>
            <a:ext cx="10778662" cy="2280102"/>
          </a:xfrm>
          <a:prstGeom prst="rect">
            <a:avLst/>
          </a:prstGeom>
        </p:spPr>
      </p:pic>
      <p:pic>
        <p:nvPicPr>
          <p:cNvPr id="3" name="Picture 2">
            <a:extLst>
              <a:ext uri="{FF2B5EF4-FFF2-40B4-BE49-F238E27FC236}">
                <a16:creationId xmlns:a16="http://schemas.microsoft.com/office/drawing/2014/main" id="{065F5B42-B8E4-3D5A-D419-D152C50A5A12}"/>
              </a:ext>
            </a:extLst>
          </p:cNvPr>
          <p:cNvPicPr>
            <a:picLocks noChangeAspect="1"/>
          </p:cNvPicPr>
          <p:nvPr/>
        </p:nvPicPr>
        <p:blipFill>
          <a:blip r:embed="rId7"/>
          <a:stretch>
            <a:fillRect/>
          </a:stretch>
        </p:blipFill>
        <p:spPr>
          <a:xfrm>
            <a:off x="2441131" y="467628"/>
            <a:ext cx="7309738" cy="1457070"/>
          </a:xfrm>
          <a:prstGeom prst="rect">
            <a:avLst/>
          </a:prstGeom>
        </p:spPr>
      </p:pic>
    </p:spTree>
    <p:extLst>
      <p:ext uri="{BB962C8B-B14F-4D97-AF65-F5344CB8AC3E}">
        <p14:creationId xmlns:p14="http://schemas.microsoft.com/office/powerpoint/2010/main" val="36308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8" repeatCount="indefinite"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74" y="415925"/>
            <a:ext cx="10123020" cy="5655972"/>
          </a:xfrm>
          <a:prstGeom prst="rect">
            <a:avLst/>
          </a:prstGeom>
        </p:spPr>
      </p:pic>
      <p:pic>
        <p:nvPicPr>
          <p:cNvPr id="2" name="Picture 1">
            <a:extLst>
              <a:ext uri="{FF2B5EF4-FFF2-40B4-BE49-F238E27FC236}">
                <a16:creationId xmlns:a16="http://schemas.microsoft.com/office/drawing/2014/main" id="{F5D6DA00-30AA-F761-1480-4D3053DD7681}"/>
              </a:ext>
            </a:extLst>
          </p:cNvPr>
          <p:cNvPicPr>
            <a:picLocks noChangeAspect="1"/>
          </p:cNvPicPr>
          <p:nvPr/>
        </p:nvPicPr>
        <p:blipFill>
          <a:blip r:embed="rId10"/>
          <a:stretch>
            <a:fillRect/>
          </a:stretch>
        </p:blipFill>
        <p:spPr>
          <a:xfrm>
            <a:off x="1434070" y="2443637"/>
            <a:ext cx="9114310" cy="2237426"/>
          </a:xfrm>
          <a:prstGeom prst="rect">
            <a:avLst/>
          </a:prstGeom>
        </p:spPr>
      </p:pic>
    </p:spTree>
    <p:extLst>
      <p:ext uri="{BB962C8B-B14F-4D97-AF65-F5344CB8AC3E}">
        <p14:creationId xmlns:p14="http://schemas.microsoft.com/office/powerpoint/2010/main" val="1410022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943824" y="-278420"/>
            <a:ext cx="4120769" cy="4446319"/>
            <a:chOff x="2798350" y="-168268"/>
            <a:chExt cx="412076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1" y="762000"/>
              <a:ext cx="2438400" cy="181588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Chúng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mình</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bắt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đầu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chuyến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phiêu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lưu</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thôi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26589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5407"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5082" y="4426058"/>
            <a:ext cx="3394364" cy="2431943"/>
          </a:xfrm>
          <a:prstGeom prst="rect">
            <a:avLst/>
          </a:prstGeom>
        </p:spPr>
      </p:pic>
      <p:sp>
        <p:nvSpPr>
          <p:cNvPr id="7" name="Rounded Rectangle 6"/>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8" name="Rectangle 7"/>
          <p:cNvSpPr/>
          <p:nvPr/>
        </p:nvSpPr>
        <p:spPr>
          <a:xfrm>
            <a:off x="1809751" y="2352675"/>
            <a:ext cx="8773782" cy="18573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000" b="1" dirty="0">
                <a:solidFill>
                  <a:srgbClr val="002060"/>
                </a:solidFill>
                <a:latin typeface="Cambria" panose="02040503050406030204" pitchFamily="18" charset="0"/>
                <a:ea typeface="Cambria" panose="02040503050406030204" pitchFamily="18" charset="0"/>
              </a:rPr>
              <a:t>Cốc nước mới rót từ phích ra có nhiệt độ cao hơn cốc nước được rót từ phích ra trước đó 15 phút.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4" name="TextBox 13"/>
          <p:cNvSpPr txBox="1"/>
          <p:nvPr/>
        </p:nvSpPr>
        <p:spPr>
          <a:xfrm>
            <a:off x="1543051" y="715726"/>
            <a:ext cx="10248900" cy="954107"/>
          </a:xfrm>
          <a:prstGeom prst="rect">
            <a:avLst/>
          </a:prstGeom>
          <a:noFill/>
        </p:spPr>
        <p:txBody>
          <a:bodyPr wrap="square" rtlCol="0">
            <a:spAutoFit/>
          </a:bodyPr>
          <a:lstStyle/>
          <a:p>
            <a:pPr lvl="0" defTabSz="914377"/>
            <a:r>
              <a:rPr lang="en-US" sz="2800" b="1" dirty="0">
                <a:solidFill>
                  <a:prstClr val="white"/>
                </a:solidFill>
                <a:latin typeface="Cambria" panose="02040503050406030204" pitchFamily="18" charset="0"/>
                <a:ea typeface="Cambria" panose="02040503050406030204" pitchFamily="18" charset="0"/>
                <a:cs typeface="Arial" pitchFamily="34" charset="0"/>
              </a:rPr>
              <a:t>1. </a:t>
            </a:r>
            <a:r>
              <a:rPr lang="vi-VN" sz="2800" b="1" dirty="0">
                <a:solidFill>
                  <a:prstClr val="white"/>
                </a:solidFill>
                <a:latin typeface="Cambria" panose="02040503050406030204" pitchFamily="18" charset="0"/>
                <a:ea typeface="Cambria" panose="02040503050406030204" pitchFamily="18" charset="0"/>
                <a:cs typeface="Arial" pitchFamily="34" charset="0"/>
              </a:rPr>
              <a:t>Cốc nước mới rót từ phích ra có nhiệt độ thế nào với cốc so với cốc nước được rót từ phích ra trước đó 15 phút.</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28393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304800" y="4101703"/>
            <a:ext cx="2167011"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4081" y="4876801"/>
            <a:ext cx="1829721" cy="1974273"/>
          </a:xfrm>
          <a:prstGeom prst="rect">
            <a:avLst/>
          </a:prstGeom>
        </p:spPr>
      </p:pic>
      <p:sp>
        <p:nvSpPr>
          <p:cNvPr id="2" name="Rounded Rectangle 6">
            <a:extLst>
              <a:ext uri="{FF2B5EF4-FFF2-40B4-BE49-F238E27FC236}">
                <a16:creationId xmlns:a16="http://schemas.microsoft.com/office/drawing/2014/main" id="{F1089140-446E-D36B-4B2B-8224B4E43E64}"/>
              </a:ext>
            </a:extLst>
          </p:cNvPr>
          <p:cNvSpPr/>
          <p:nvPr/>
        </p:nvSpPr>
        <p:spPr>
          <a:xfrm>
            <a:off x="1333499" y="514351"/>
            <a:ext cx="10315575"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6BC4428-7FAC-31D6-7485-42E8308BC313}"/>
              </a:ext>
            </a:extLst>
          </p:cNvPr>
          <p:cNvSpPr/>
          <p:nvPr/>
        </p:nvSpPr>
        <p:spPr>
          <a:xfrm>
            <a:off x="1809751" y="2352675"/>
            <a:ext cx="8773782"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truyền từ cơm nóng qua bát tới tay em.</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830B760D-25EB-EB33-2FD5-67300EB34AAB}"/>
              </a:ext>
            </a:extLst>
          </p:cNvPr>
          <p:cNvSpPr txBox="1"/>
          <p:nvPr/>
        </p:nvSpPr>
        <p:spPr>
          <a:xfrm>
            <a:off x="1543051" y="715726"/>
            <a:ext cx="10248900" cy="1200329"/>
          </a:xfrm>
          <a:prstGeom prst="rect">
            <a:avLst/>
          </a:prstGeom>
          <a:noFill/>
        </p:spPr>
        <p:txBody>
          <a:bodyPr wrap="square" rtlCol="0">
            <a:spAutoFit/>
          </a:bodyPr>
          <a:lstStyle/>
          <a:p>
            <a:pPr lvl="0" defTabSz="914377"/>
            <a:r>
              <a:rPr lang="en-US" sz="3600" b="1" dirty="0">
                <a:solidFill>
                  <a:prstClr val="white"/>
                </a:solidFill>
                <a:latin typeface="Cambria" panose="02040503050406030204" pitchFamily="18" charset="0"/>
                <a:ea typeface="Cambria" panose="02040503050406030204" pitchFamily="18" charset="0"/>
                <a:cs typeface="Arial" pitchFamily="34" charset="0"/>
              </a:rPr>
              <a:t>2. </a:t>
            </a:r>
            <a:r>
              <a:rPr lang="vi-VN" sz="3600" b="1" dirty="0">
                <a:solidFill>
                  <a:prstClr val="white"/>
                </a:solidFill>
                <a:latin typeface="Cambria" panose="02040503050406030204" pitchFamily="18" charset="0"/>
                <a:ea typeface="Cambria" panose="02040503050406030204" pitchFamily="18" charset="0"/>
                <a:cs typeface="Arial" pitchFamily="34" charset="0"/>
              </a:rPr>
              <a:t>Khi em bưng bát cơm nóng, nhiệt đã truyền từ vật nào tới tay em?</a:t>
            </a:r>
            <a:endParaRPr kumimoji="0" lang="en-US"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5921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49718" y="4714294"/>
            <a:ext cx="1726119" cy="1236703"/>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8261" y="4714295"/>
            <a:ext cx="2065411" cy="1872639"/>
          </a:xfrm>
          <a:prstGeom prst="rect">
            <a:avLst/>
          </a:prstGeom>
        </p:spPr>
      </p:pic>
      <p:sp>
        <p:nvSpPr>
          <p:cNvPr id="2" name="Rounded Rectangle 6">
            <a:extLst>
              <a:ext uri="{FF2B5EF4-FFF2-40B4-BE49-F238E27FC236}">
                <a16:creationId xmlns:a16="http://schemas.microsoft.com/office/drawing/2014/main" id="{4D7A8B3F-75A6-1658-F232-C921A2230067}"/>
              </a:ext>
            </a:extLst>
          </p:cNvPr>
          <p:cNvSpPr/>
          <p:nvPr/>
        </p:nvSpPr>
        <p:spPr>
          <a:xfrm>
            <a:off x="809625" y="514351"/>
            <a:ext cx="10839449"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3" name="Rectangle 2">
            <a:extLst>
              <a:ext uri="{FF2B5EF4-FFF2-40B4-BE49-F238E27FC236}">
                <a16:creationId xmlns:a16="http://schemas.microsoft.com/office/drawing/2014/main" id="{5CA23D0F-FBF1-888B-ED8E-99B78437E36F}"/>
              </a:ext>
            </a:extLst>
          </p:cNvPr>
          <p:cNvSpPr/>
          <p:nvPr/>
        </p:nvSpPr>
        <p:spPr>
          <a:xfrm>
            <a:off x="1238250" y="2352675"/>
            <a:ext cx="9753599" cy="160019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defTabSz="914377"/>
            <a:r>
              <a:rPr lang="vi-VN" sz="4267" b="1" dirty="0">
                <a:solidFill>
                  <a:srgbClr val="002060"/>
                </a:solidFill>
                <a:latin typeface="Cambria" panose="02040503050406030204" pitchFamily="18" charset="0"/>
                <a:ea typeface="Cambria" panose="02040503050406030204" pitchFamily="18" charset="0"/>
              </a:rPr>
              <a:t>Nhiệt đã truyền từ trán của em sang khăn đắp trên trán, làm khăn ấm lên.</a:t>
            </a:r>
            <a:endParaRPr kumimoji="0" lang="en-US" sz="4267"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itchFamily="34" charset="0"/>
            </a:endParaRPr>
          </a:p>
        </p:txBody>
      </p:sp>
      <p:sp>
        <p:nvSpPr>
          <p:cNvPr id="15" name="TextBox 14">
            <a:extLst>
              <a:ext uri="{FF2B5EF4-FFF2-40B4-BE49-F238E27FC236}">
                <a16:creationId xmlns:a16="http://schemas.microsoft.com/office/drawing/2014/main" id="{EA3D4757-38A6-0DCF-0D22-2040926F56FC}"/>
              </a:ext>
            </a:extLst>
          </p:cNvPr>
          <p:cNvSpPr txBox="1"/>
          <p:nvPr/>
        </p:nvSpPr>
        <p:spPr>
          <a:xfrm>
            <a:off x="1152525" y="715726"/>
            <a:ext cx="10639426" cy="1138773"/>
          </a:xfrm>
          <a:prstGeom prst="rect">
            <a:avLst/>
          </a:prstGeom>
          <a:noFill/>
        </p:spPr>
        <p:txBody>
          <a:bodyPr wrap="square" rtlCol="0">
            <a:spAutoFit/>
          </a:bodyPr>
          <a:lstStyle/>
          <a:p>
            <a:pPr lvl="0" algn="ctr" defTabSz="914377"/>
            <a:r>
              <a:rPr lang="en-US" sz="3400" b="1" dirty="0">
                <a:solidFill>
                  <a:prstClr val="white"/>
                </a:solidFill>
                <a:latin typeface="Cambria" panose="02040503050406030204" pitchFamily="18" charset="0"/>
                <a:ea typeface="Cambria" panose="02040503050406030204" pitchFamily="18" charset="0"/>
                <a:cs typeface="Arial" pitchFamily="34" charset="0"/>
              </a:rPr>
              <a:t>3. </a:t>
            </a:r>
            <a:r>
              <a:rPr lang="vi-VN" sz="3400" b="1" dirty="0">
                <a:solidFill>
                  <a:prstClr val="white"/>
                </a:solidFill>
                <a:latin typeface="Cambria" panose="02040503050406030204" pitchFamily="18" charset="0"/>
                <a:ea typeface="Cambria" panose="02040503050406030204" pitchFamily="18" charset="0"/>
                <a:cs typeface="Arial" pitchFamily="34" charset="0"/>
              </a:rPr>
              <a:t>Vì sao khi em bị sốt, mẹ của em thường lấy khăn mát đắp lên trán và sau ít phút khăn đó ấm lên?</a:t>
            </a:r>
            <a:endPar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itchFamily="34" charset="0"/>
            </a:endParaRPr>
          </a:p>
        </p:txBody>
      </p:sp>
    </p:spTree>
    <p:extLst>
      <p:ext uri="{BB962C8B-B14F-4D97-AF65-F5344CB8AC3E}">
        <p14:creationId xmlns:p14="http://schemas.microsoft.com/office/powerpoint/2010/main" val="24937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533401"/>
            <a:ext cx="1853808" cy="1879971"/>
          </a:xfrm>
          <a:prstGeom prst="rect">
            <a:avLst/>
          </a:prstGeom>
        </p:spPr>
      </p:pic>
      <p:pic>
        <p:nvPicPr>
          <p:cNvPr id="8" name="Picture 7">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0119" y="3934552"/>
            <a:ext cx="2081763" cy="2246227"/>
          </a:xfrm>
          <a:prstGeom prst="rect">
            <a:avLst/>
          </a:prstGeom>
        </p:spPr>
      </p:pic>
      <p:pic>
        <p:nvPicPr>
          <p:cNvPr id="10" name="Picture 9">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34637" y="3755478"/>
            <a:ext cx="4012119" cy="2874541"/>
          </a:xfrm>
          <a:prstGeom prst="rect">
            <a:avLst/>
          </a:prstGeom>
        </p:spPr>
      </p:pic>
      <p:grpSp>
        <p:nvGrpSpPr>
          <p:cNvPr id="14" name="Group 13"/>
          <p:cNvGrpSpPr/>
          <p:nvPr/>
        </p:nvGrpSpPr>
        <p:grpSpPr>
          <a:xfrm>
            <a:off x="2052084" y="-278420"/>
            <a:ext cx="5012509" cy="5435211"/>
            <a:chOff x="1906610" y="-168268"/>
            <a:chExt cx="5012509" cy="4446319"/>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6610" y="-168268"/>
              <a:ext cx="5012509" cy="4446319"/>
            </a:xfrm>
            <a:prstGeom prst="rect">
              <a:avLst/>
            </a:prstGeom>
          </p:spPr>
        </p:pic>
        <p:sp>
          <p:nvSpPr>
            <p:cNvPr id="13" name="TextBox 12"/>
            <p:cNvSpPr txBox="1"/>
            <p:nvPr/>
          </p:nvSpPr>
          <p:spPr>
            <a:xfrm>
              <a:off x="2576461" y="762000"/>
              <a:ext cx="3934046" cy="206210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pic>
        <p:nvPicPr>
          <p:cNvPr id="2" name="Picture 1">
            <a:extLst>
              <a:ext uri="{FF2B5EF4-FFF2-40B4-BE49-F238E27FC236}">
                <a16:creationId xmlns:a16="http://schemas.microsoft.com/office/drawing/2014/main" id="{636802C4-44DA-9E62-9464-D5709B948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8157" y="2409825"/>
            <a:ext cx="1831512" cy="1976205"/>
          </a:xfrm>
          <a:prstGeom prst="rect">
            <a:avLst/>
          </a:prstGeom>
        </p:spPr>
      </p:pic>
    </p:spTree>
    <p:extLst>
      <p:ext uri="{BB962C8B-B14F-4D97-AF65-F5344CB8AC3E}">
        <p14:creationId xmlns:p14="http://schemas.microsoft.com/office/powerpoint/2010/main" val="302232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0514E-6 3.52601E-6 L -0.35173 0.25156 " pathEditMode="relative" rAng="0" ptsTypes="AA">
                                      <p:cBhvr>
                                        <p:cTn id="2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40512E-7 3.81503E-6 L -0.53041 0.11815 " pathEditMode="relative" rAng="0" ptsTypes="AA">
                                      <p:cBhvr>
                                        <p:cTn id="31"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14194" y="3726240"/>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1 </a:t>
            </a:r>
          </a:p>
        </p:txBody>
      </p:sp>
      <p:sp>
        <p:nvSpPr>
          <p:cNvPr id="17" name="Text Box 18"/>
          <p:cNvSpPr txBox="1">
            <a:spLocks noChangeArrowheads="1"/>
          </p:cNvSpPr>
          <p:nvPr/>
        </p:nvSpPr>
        <p:spPr bwMode="auto">
          <a:xfrm>
            <a:off x="954987" y="1962823"/>
            <a:ext cx="10317707" cy="1438632"/>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solidFill>
                  <a:srgbClr val="00B050"/>
                </a:solidFill>
              </a:rPr>
              <a:t>Thân nhiệt của người </a:t>
            </a:r>
            <a:r>
              <a:rPr lang="en-US" altLang="en-US" sz="4000" b="1" dirty="0" err="1">
                <a:solidFill>
                  <a:srgbClr val="00B050"/>
                </a:solidFill>
              </a:rPr>
              <a:t>trung</a:t>
            </a:r>
            <a:r>
              <a:rPr lang="en-US" altLang="en-US" sz="4000" b="1" dirty="0">
                <a:solidFill>
                  <a:srgbClr val="00B050"/>
                </a:solidFill>
              </a:rPr>
              <a:t> </a:t>
            </a:r>
            <a:r>
              <a:rPr lang="en-US" altLang="en-US" sz="4000" b="1" dirty="0" err="1">
                <a:solidFill>
                  <a:srgbClr val="00B050"/>
                </a:solidFill>
              </a:rPr>
              <a:t>bình</a:t>
            </a:r>
            <a:r>
              <a:rPr lang="vi-VN" altLang="en-US" sz="4000" b="1" dirty="0">
                <a:solidFill>
                  <a:srgbClr val="00B050"/>
                </a:solidFill>
              </a:rPr>
              <a:t> là bao nhiêu độ C.</a:t>
            </a:r>
            <a:endParaRPr lang="en-US" altLang="en-US" sz="4000" b="1" dirty="0">
              <a:solidFill>
                <a:srgbClr val="00B050"/>
              </a:solidFill>
            </a:endParaRPr>
          </a:p>
        </p:txBody>
      </p:sp>
      <p:sp>
        <p:nvSpPr>
          <p:cNvPr id="18" name="Rectangle 20"/>
          <p:cNvSpPr>
            <a:spLocks noChangeArrowheads="1"/>
          </p:cNvSpPr>
          <p:nvPr/>
        </p:nvSpPr>
        <p:spPr bwMode="auto">
          <a:xfrm>
            <a:off x="1050878" y="3710780"/>
            <a:ext cx="9307773" cy="918270"/>
          </a:xfrm>
          <a:prstGeom prst="snip2DiagRect">
            <a:avLst/>
          </a:prstGeom>
          <a:ln w="57150">
            <a:solidFill>
              <a:srgbClr val="FFFF00"/>
            </a:solidFill>
            <a:prstDash val="dashDot"/>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4400" b="1" dirty="0">
                <a:solidFill>
                  <a:srgbClr val="FF0000"/>
                </a:solidFill>
              </a:rPr>
              <a:t>37 </a:t>
            </a:r>
            <a:r>
              <a:rPr lang="en-US" altLang="en-US" sz="4400" b="1" dirty="0" err="1">
                <a:solidFill>
                  <a:srgbClr val="FF0000"/>
                </a:solidFill>
              </a:rPr>
              <a:t>độ</a:t>
            </a:r>
            <a:r>
              <a:rPr lang="en-US" altLang="en-US" sz="4400" b="1" dirty="0">
                <a:solidFill>
                  <a:srgbClr val="FF0000"/>
                </a:solidFill>
              </a:rPr>
              <a:t> C.</a:t>
            </a:r>
            <a:endParaRPr lang="en-US" altLang="en-US" sz="4800" b="1" dirty="0">
              <a:solidFill>
                <a:srgbClr val="FF0000"/>
              </a:solidFill>
            </a:endParaRPr>
          </a:p>
        </p:txBody>
      </p:sp>
      <p:sp>
        <p:nvSpPr>
          <p:cNvPr id="19" name="TextBox 18">
            <a:extLst>
              <a:ext uri="{FF2B5EF4-FFF2-40B4-BE49-F238E27FC236}">
                <a16:creationId xmlns:a16="http://schemas.microsoft.com/office/drawing/2014/main" id="{4749775E-A37C-4A4F-92A1-4C6C5AFD01F9}"/>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355850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10216925" y="4217757"/>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90160" y="207024"/>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sp>
        <p:nvSpPr>
          <p:cNvPr id="12" name="Rectangle 16"/>
          <p:cNvSpPr>
            <a:spLocks noChangeArrowheads="1"/>
          </p:cNvSpPr>
          <p:nvPr/>
        </p:nvSpPr>
        <p:spPr bwMode="auto">
          <a:xfrm>
            <a:off x="601650" y="3769343"/>
            <a:ext cx="10454185" cy="783193"/>
          </a:xfrm>
          <a:prstGeom prst="round2DiagRect">
            <a:avLst/>
          </a:prstGeom>
          <a:solidFill>
            <a:schemeClr val="bg1"/>
          </a:solidFill>
          <a:ln w="57150">
            <a:solidFill>
              <a:srgbClr val="00B05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000" b="1" dirty="0"/>
              <a:t>Nếu người bị sốt thì là 37,8 độ C trở lên..</a:t>
            </a:r>
            <a:endParaRPr lang="en-US" altLang="en-US" sz="4400" b="1" dirty="0"/>
          </a:p>
        </p:txBody>
      </p:sp>
      <p:sp>
        <p:nvSpPr>
          <p:cNvPr id="17" name="Text Box 17"/>
          <p:cNvSpPr txBox="1">
            <a:spLocks noChangeArrowheads="1"/>
          </p:cNvSpPr>
          <p:nvPr/>
        </p:nvSpPr>
        <p:spPr bwMode="auto">
          <a:xfrm>
            <a:off x="1143580" y="1536681"/>
            <a:ext cx="9294126" cy="1736646"/>
          </a:xfrm>
          <a:prstGeom prst="roundRect">
            <a:avLst/>
          </a:pr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vi-VN" altLang="en-US" sz="4800" b="1" dirty="0">
                <a:solidFill>
                  <a:schemeClr val="bg1"/>
                </a:solidFill>
              </a:rPr>
              <a:t>Nếu người bị sốt thì là bao nhiêu độ C trở lên.</a:t>
            </a:r>
            <a:endParaRPr lang="en-US" altLang="en-US" sz="4800" b="1" dirty="0">
              <a:solidFill>
                <a:schemeClr val="bg1"/>
              </a:solidFill>
            </a:endParaRPr>
          </a:p>
        </p:txBody>
      </p:sp>
      <p:sp>
        <p:nvSpPr>
          <p:cNvPr id="18" name="圆角矩形标注 19"/>
          <p:cNvSpPr/>
          <p:nvPr/>
        </p:nvSpPr>
        <p:spPr>
          <a:xfrm flipH="1">
            <a:off x="2546769" y="502753"/>
            <a:ext cx="2249170" cy="833755"/>
          </a:xfrm>
          <a:prstGeom prst="wedgeRoundRectCallout">
            <a:avLst/>
          </a:prstGeom>
          <a:solidFill>
            <a:schemeClr val="accent2"/>
          </a:solidFill>
          <a:ln>
            <a:noFill/>
          </a:ln>
          <a:effectLst>
            <a:outerShdw blurRad="50800" dist="50800" dir="240000" algn="ctr" rotWithShape="0">
              <a:srgbClr val="000000">
                <a:alpha val="43000"/>
              </a:srgbClr>
            </a:outerShdw>
          </a:effectLst>
          <a:scene3d>
            <a:camera prst="orthographicFront"/>
            <a:lightRig rig="threePt" dir="t"/>
          </a:scene3d>
          <a:sp3d contourW="127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err="1">
                <a:latin typeface="UTM Flamenco" panose="02040603050506020204" pitchFamily="18" charset="0"/>
                <a:ea typeface="方正字迹-邢体草书繁体" panose="03000502000000000000" charset="-122"/>
              </a:rPr>
              <a:t>Câu</a:t>
            </a:r>
            <a:r>
              <a:rPr lang="en-US" altLang="zh-CN" sz="4000" dirty="0">
                <a:latin typeface="UTM Flamenco" panose="02040603050506020204" pitchFamily="18" charset="0"/>
                <a:ea typeface="方正字迹-邢体草书繁体" panose="03000502000000000000" charset="-122"/>
              </a:rPr>
              <a:t> 2 </a:t>
            </a:r>
          </a:p>
        </p:txBody>
      </p:sp>
      <p:sp>
        <p:nvSpPr>
          <p:cNvPr id="19" name="TextBox 18">
            <a:extLst>
              <a:ext uri="{FF2B5EF4-FFF2-40B4-BE49-F238E27FC236}">
                <a16:creationId xmlns:a16="http://schemas.microsoft.com/office/drawing/2014/main" id="{9B33EFC0-82B0-4A20-A73B-4E4C795A2332}"/>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2474402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7"/>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8"/>
          <a:stretch>
            <a:fillRect/>
          </a:stretch>
        </p:blipFill>
        <p:spPr>
          <a:xfrm>
            <a:off x="8813357" y="-169475"/>
            <a:ext cx="3425383" cy="2290375"/>
          </a:xfrm>
          <a:prstGeom prst="rect">
            <a:avLst/>
          </a:prstGeom>
        </p:spPr>
      </p:pic>
      <p:sp>
        <p:nvSpPr>
          <p:cNvPr id="23" name="TextBox 4">
            <a:extLst>
              <a:ext uri="{FF2B5EF4-FFF2-40B4-BE49-F238E27FC236}">
                <a16:creationId xmlns:a16="http://schemas.microsoft.com/office/drawing/2014/main" id="{6F81E4D1-D5F9-49A6-B323-24E5CF4A8C66}"/>
              </a:ext>
            </a:extLst>
          </p:cNvPr>
          <p:cNvSpPr txBox="1"/>
          <p:nvPr/>
        </p:nvSpPr>
        <p:spPr>
          <a:xfrm>
            <a:off x="4404204" y="2939114"/>
            <a:ext cx="3383592" cy="523166"/>
          </a:xfrm>
          <a:prstGeom prst="rect">
            <a:avLst/>
          </a:prstGeom>
          <a:noFill/>
        </p:spPr>
        <p:txBody>
          <a:bodyPr wrap="square" lIns="91390" tIns="45693" rIns="91390" bIns="4569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rgbClr val="7F7F7F"/>
                </a:solidFill>
                <a:latin typeface="Arial" panose="020B0604020202020204" pitchFamily="34" charset="0"/>
                <a:ea typeface="方正卡通简体" panose="03000509000000000000" pitchFamily="65" charset="-122"/>
              </a:rPr>
              <a:t>HOẠT ĐỘNG 1</a:t>
            </a:r>
            <a:endParaRPr lang="zh-CN" altLang="en-US" sz="2800" dirty="0">
              <a:solidFill>
                <a:srgbClr val="7F7F7F"/>
              </a:solidFill>
              <a:latin typeface="Arial" panose="020B0604020202020204" pitchFamily="34" charset="0"/>
              <a:ea typeface="方正卡通简体" panose="03000509000000000000" pitchFamily="65" charset="-122"/>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6494" y="-1909739"/>
            <a:ext cx="9097978" cy="7984929"/>
          </a:xfrm>
          <a:prstGeom prst="rect">
            <a:avLst/>
          </a:prstGeom>
        </p:spPr>
      </p:pic>
      <p:sp>
        <p:nvSpPr>
          <p:cNvPr id="17" name="TextBox 16">
            <a:extLst>
              <a:ext uri="{FF2B5EF4-FFF2-40B4-BE49-F238E27FC236}">
                <a16:creationId xmlns:a16="http://schemas.microsoft.com/office/drawing/2014/main" id="{013410FA-C156-418F-A70A-B5D16F7B2464}"/>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pic>
        <p:nvPicPr>
          <p:cNvPr id="3" name="Picture 2">
            <a:extLst>
              <a:ext uri="{FF2B5EF4-FFF2-40B4-BE49-F238E27FC236}">
                <a16:creationId xmlns:a16="http://schemas.microsoft.com/office/drawing/2014/main" id="{0F8D99F4-8EBD-67CD-68EA-AACB539CAB71}"/>
              </a:ext>
            </a:extLst>
          </p:cNvPr>
          <p:cNvPicPr>
            <a:picLocks noChangeAspect="1"/>
          </p:cNvPicPr>
          <p:nvPr/>
        </p:nvPicPr>
        <p:blipFill>
          <a:blip r:embed="rId10"/>
          <a:stretch>
            <a:fillRect/>
          </a:stretch>
        </p:blipFill>
        <p:spPr>
          <a:xfrm>
            <a:off x="1713769" y="1454878"/>
            <a:ext cx="8059611" cy="3700593"/>
          </a:xfrm>
          <a:prstGeom prst="rect">
            <a:avLst/>
          </a:prstGeom>
        </p:spPr>
      </p:pic>
    </p:spTree>
    <p:extLst>
      <p:ext uri="{BB962C8B-B14F-4D97-AF65-F5344CB8AC3E}">
        <p14:creationId xmlns:p14="http://schemas.microsoft.com/office/powerpoint/2010/main" val="30533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1" name="图片 10">
            <a:extLst>
              <a:ext uri="{FF2B5EF4-FFF2-40B4-BE49-F238E27FC236}">
                <a16:creationId xmlns:a16="http://schemas.microsoft.com/office/drawing/2014/main" id="{C56E9A1F-FFAE-42DE-BDC9-8CEAA328B556}"/>
              </a:ext>
            </a:extLst>
          </p:cNvPr>
          <p:cNvPicPr>
            <a:picLocks noChangeAspect="1"/>
          </p:cNvPicPr>
          <p:nvPr/>
        </p:nvPicPr>
        <p:blipFill>
          <a:blip r:embed="rId6"/>
          <a:stretch>
            <a:fillRect/>
          </a:stretch>
        </p:blipFill>
        <p:spPr>
          <a:xfrm>
            <a:off x="9955492" y="4380365"/>
            <a:ext cx="2458511" cy="2639783"/>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7"/>
          <a:stretch>
            <a:fillRect/>
          </a:stretch>
        </p:blipFill>
        <p:spPr>
          <a:xfrm>
            <a:off x="95824" y="-131303"/>
            <a:ext cx="3318499" cy="2214029"/>
          </a:xfrm>
          <a:prstGeom prst="rect">
            <a:avLst/>
          </a:prstGeom>
        </p:spPr>
      </p:pic>
      <p:pic>
        <p:nvPicPr>
          <p:cNvPr id="15" name="图片 14">
            <a:extLst>
              <a:ext uri="{FF2B5EF4-FFF2-40B4-BE49-F238E27FC236}">
                <a16:creationId xmlns:a16="http://schemas.microsoft.com/office/drawing/2014/main" id="{19BDEF28-E4B0-4D11-929E-04A3A86E8F5A}"/>
              </a:ext>
            </a:extLst>
          </p:cNvPr>
          <p:cNvPicPr>
            <a:picLocks noChangeAspect="1"/>
          </p:cNvPicPr>
          <p:nvPr/>
        </p:nvPicPr>
        <p:blipFill>
          <a:blip r:embed="rId8"/>
          <a:stretch>
            <a:fillRect/>
          </a:stretch>
        </p:blipFill>
        <p:spPr>
          <a:xfrm>
            <a:off x="8426725" y="219516"/>
            <a:ext cx="2035888" cy="2035888"/>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9"/>
          <a:stretch>
            <a:fillRect/>
          </a:stretch>
        </p:blipFill>
        <p:spPr>
          <a:xfrm>
            <a:off x="8813357" y="-169475"/>
            <a:ext cx="3425383" cy="229037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170" y="1472899"/>
            <a:ext cx="11979723" cy="3619605"/>
          </a:xfrm>
          <a:prstGeom prst="rect">
            <a:avLst/>
          </a:prstGeom>
        </p:spPr>
      </p:pic>
      <p:sp>
        <p:nvSpPr>
          <p:cNvPr id="12" name="Rectangle 11"/>
          <p:cNvSpPr>
            <a:spLocks noChangeArrowheads="1"/>
          </p:cNvSpPr>
          <p:nvPr/>
        </p:nvSpPr>
        <p:spPr bwMode="auto">
          <a:xfrm>
            <a:off x="1837241" y="2553344"/>
            <a:ext cx="91375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dirty="0" err="1">
                <a:solidFill>
                  <a:schemeClr val="accent6">
                    <a:lumMod val="50000"/>
                  </a:schemeClr>
                </a:solidFill>
                <a:latin typeface="+mn-lt"/>
                <a:cs typeface="Times New Roman" panose="02020603050405020304" pitchFamily="18" charset="0"/>
              </a:rPr>
              <a:t>Hoạt</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động</a:t>
            </a:r>
            <a:r>
              <a:rPr lang="en-US" altLang="en-US" sz="4400" b="1" dirty="0">
                <a:solidFill>
                  <a:schemeClr val="accent6">
                    <a:lumMod val="50000"/>
                  </a:schemeClr>
                </a:solidFill>
                <a:latin typeface="+mn-lt"/>
                <a:cs typeface="Times New Roman" panose="02020603050405020304" pitchFamily="18" charset="0"/>
              </a:rPr>
              <a:t> 1: </a:t>
            </a:r>
            <a:r>
              <a:rPr lang="en-US" altLang="en-US" sz="4400" b="1" dirty="0" err="1">
                <a:solidFill>
                  <a:schemeClr val="accent6">
                    <a:lumMod val="50000"/>
                  </a:schemeClr>
                </a:solidFill>
                <a:latin typeface="+mn-lt"/>
                <a:cs typeface="Times New Roman" panose="02020603050405020304" pitchFamily="18" charset="0"/>
              </a:rPr>
              <a:t>Thí</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nghiệm</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của</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sự</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truyền</a:t>
            </a:r>
            <a:r>
              <a:rPr lang="en-US" altLang="en-US" sz="4400" b="1" dirty="0">
                <a:solidFill>
                  <a:schemeClr val="accent6">
                    <a:lumMod val="50000"/>
                  </a:schemeClr>
                </a:solidFill>
                <a:latin typeface="+mn-lt"/>
                <a:cs typeface="Times New Roman" panose="02020603050405020304" pitchFamily="18" charset="0"/>
              </a:rPr>
              <a:t> </a:t>
            </a:r>
            <a:r>
              <a:rPr lang="en-US" altLang="en-US" sz="4400" b="1" dirty="0" err="1">
                <a:solidFill>
                  <a:schemeClr val="accent6">
                    <a:lumMod val="50000"/>
                  </a:schemeClr>
                </a:solidFill>
                <a:latin typeface="+mn-lt"/>
                <a:cs typeface="Times New Roman" panose="02020603050405020304" pitchFamily="18" charset="0"/>
              </a:rPr>
              <a:t>nhiệt</a:t>
            </a:r>
            <a:endParaRPr lang="en-US" altLang="en-US" sz="4400" b="1" dirty="0">
              <a:solidFill>
                <a:schemeClr val="accent6">
                  <a:lumMod val="50000"/>
                </a:schemeClr>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C7C4C4DF-CA4C-498B-82BA-9C7773E2FE21}"/>
              </a:ext>
            </a:extLst>
          </p:cNvPr>
          <p:cNvSpPr txBox="1"/>
          <p:nvPr/>
        </p:nvSpPr>
        <p:spPr>
          <a:xfrm>
            <a:off x="11258539" y="6492875"/>
            <a:ext cx="933461" cy="369332"/>
          </a:xfrm>
          <a:prstGeom prst="rect">
            <a:avLst/>
          </a:prstGeom>
          <a:noFill/>
        </p:spPr>
        <p:txBody>
          <a:bodyPr wrap="none" rtlCol="0">
            <a:spAutoFit/>
            <a:scene3d>
              <a:camera prst="perspective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spc="50" dirty="0">
                <a:ln w="0"/>
                <a:solidFill>
                  <a:schemeClr val="accent2">
                    <a:lumMod val="60000"/>
                    <a:lumOff val="4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4092990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sp>
        <p:nvSpPr>
          <p:cNvPr id="2" name="Text Box 5">
            <a:extLst>
              <a:ext uri="{FF2B5EF4-FFF2-40B4-BE49-F238E27FC236}">
                <a16:creationId xmlns:a16="http://schemas.microsoft.com/office/drawing/2014/main" id="{9D91EF91-C52F-97E4-24FE-A7675A0A885E}"/>
              </a:ext>
            </a:extLst>
          </p:cNvPr>
          <p:cNvSpPr txBox="1">
            <a:spLocks noChangeArrowheads="1"/>
          </p:cNvSpPr>
          <p:nvPr/>
        </p:nvSpPr>
        <p:spPr bwMode="auto">
          <a:xfrm>
            <a:off x="781051" y="86515"/>
            <a:ext cx="11077574" cy="1200329"/>
          </a:xfrm>
          <a:prstGeom prst="rect">
            <a:avLst/>
          </a:prstGeom>
          <a:solidFill>
            <a:schemeClr val="bg1"/>
          </a:solidFill>
          <a:ln w="38100">
            <a:solidFill>
              <a:srgbClr val="FF0000"/>
            </a:solidFill>
            <a:prstDash val="sysDash"/>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3600" b="1" dirty="0">
                <a:solidFill>
                  <a:srgbClr val="0000CC"/>
                </a:solidFill>
                <a:latin typeface="Cambria" panose="02040503050406030204" pitchFamily="18" charset="0"/>
                <a:ea typeface="Cambria" panose="02040503050406030204" pitchFamily="18" charset="0"/>
                <a:cs typeface="Times New Roman" pitchFamily="18" charset="0"/>
              </a:rPr>
              <a:t>Chuẩn bị: Cốc nước nóng, cốc nước có nước đá, hai thìa kim loại giống nhau.</a:t>
            </a:r>
            <a:endParaRPr lang="en-US" sz="3600" b="1" dirty="0">
              <a:solidFill>
                <a:srgbClr val="0000CC"/>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B9770866-89AA-5836-F48E-BF515CC175E4}"/>
              </a:ext>
            </a:extLst>
          </p:cNvPr>
          <p:cNvSpPr txBox="1"/>
          <p:nvPr/>
        </p:nvSpPr>
        <p:spPr>
          <a:xfrm>
            <a:off x="266701" y="1533525"/>
            <a:ext cx="7467600" cy="4832092"/>
          </a:xfrm>
          <a:prstGeom prst="rect">
            <a:avLst/>
          </a:prstGeom>
          <a:noFill/>
        </p:spPr>
        <p:txBody>
          <a:bodyPr wrap="square" rtlCol="0">
            <a:spAutoFit/>
          </a:bodyPr>
          <a:lstStyle/>
          <a:p>
            <a:pPr algn="just"/>
            <a:r>
              <a:rPr lang="vi-VN" sz="2800" b="1" i="1" dirty="0">
                <a:solidFill>
                  <a:srgbClr val="000000"/>
                </a:solidFill>
                <a:effectLst/>
                <a:latin typeface="Cambria" panose="02040503050406030204" pitchFamily="18" charset="0"/>
                <a:ea typeface="Cambria" panose="02040503050406030204" pitchFamily="18" charset="0"/>
              </a:rPr>
              <a:t>Tiến hành:</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 Dùng hai tay cầm hai thìa kim loại để cảm nhận nhiệt độ.</a:t>
            </a:r>
          </a:p>
          <a:p>
            <a:pPr algn="just"/>
            <a:r>
              <a:rPr lang="vi-VN" sz="2800" b="1" i="0" dirty="0">
                <a:solidFill>
                  <a:srgbClr val="000000"/>
                </a:solidFill>
                <a:effectLst/>
                <a:latin typeface="Cambria" panose="02040503050406030204" pitchFamily="18" charset="0"/>
                <a:ea typeface="Cambria" panose="02040503050406030204" pitchFamily="18" charset="0"/>
              </a:rPr>
              <a:t>- Cắm thìa vào mỗi cốc (Hình 4). Sau vài phút, cầm lần lượt vào hai cán thìa. Mô tả cảm giác ở tay em.</a:t>
            </a:r>
          </a:p>
          <a:p>
            <a:pPr algn="just"/>
            <a:r>
              <a:rPr lang="vi-VN" sz="2800" b="1" i="0" dirty="0">
                <a:solidFill>
                  <a:srgbClr val="000000"/>
                </a:solidFill>
                <a:effectLst/>
                <a:latin typeface="Cambria" panose="02040503050406030204" pitchFamily="18" charset="0"/>
                <a:ea typeface="Cambria" panose="02040503050406030204" pitchFamily="18" charset="0"/>
              </a:rPr>
              <a:t>- Thìa nào có nhiệt độ cao hơn so với ban đầu? Thìa nào có nhiệt độ thấp hơn so với ban đầu? Vì sao?</a:t>
            </a:r>
          </a:p>
          <a:p>
            <a:pPr algn="just"/>
            <a:r>
              <a:rPr lang="vi-VN" sz="2800" b="1" i="0" dirty="0">
                <a:solidFill>
                  <a:srgbClr val="FF0000"/>
                </a:solidFill>
                <a:effectLst/>
                <a:latin typeface="Cambria" panose="02040503050406030204" pitchFamily="18" charset="0"/>
                <a:ea typeface="Cambria" panose="02040503050406030204" pitchFamily="18" charset="0"/>
              </a:rPr>
              <a:t>Rút ra kết luận từ thí nghiệm.</a:t>
            </a:r>
          </a:p>
          <a:p>
            <a:endParaRPr lang="en-US" sz="2800"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0631AF3-2750-8D1B-D45F-A39370B3F075}"/>
              </a:ext>
            </a:extLst>
          </p:cNvPr>
          <p:cNvPicPr>
            <a:picLocks noChangeAspect="1"/>
          </p:cNvPicPr>
          <p:nvPr/>
        </p:nvPicPr>
        <p:blipFill>
          <a:blip r:embed="rId6"/>
          <a:stretch>
            <a:fillRect/>
          </a:stretch>
        </p:blipFill>
        <p:spPr>
          <a:xfrm>
            <a:off x="7654365" y="1962150"/>
            <a:ext cx="3951847" cy="3009900"/>
          </a:xfrm>
          <a:prstGeom prst="rect">
            <a:avLst/>
          </a:prstGeom>
        </p:spPr>
      </p:pic>
    </p:spTree>
    <p:extLst>
      <p:ext uri="{BB962C8B-B14F-4D97-AF65-F5344CB8AC3E}">
        <p14:creationId xmlns:p14="http://schemas.microsoft.com/office/powerpoint/2010/main" val="514988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5"/>
          <a:stretch>
            <a:fillRect/>
          </a:stretch>
        </p:blipFill>
        <p:spPr>
          <a:xfrm>
            <a:off x="-529" y="5766261"/>
            <a:ext cx="12193057" cy="1091279"/>
          </a:xfrm>
          <a:prstGeom prst="rect">
            <a:avLst/>
          </a:prstGeom>
        </p:spPr>
      </p:pic>
      <p:pic>
        <p:nvPicPr>
          <p:cNvPr id="14" name="图片 13">
            <a:extLst>
              <a:ext uri="{FF2B5EF4-FFF2-40B4-BE49-F238E27FC236}">
                <a16:creationId xmlns:a16="http://schemas.microsoft.com/office/drawing/2014/main" id="{307A53FB-7C3A-4E36-8D88-47F7A0201ACA}"/>
              </a:ext>
            </a:extLst>
          </p:cNvPr>
          <p:cNvPicPr>
            <a:picLocks noChangeAspect="1"/>
          </p:cNvPicPr>
          <p:nvPr/>
        </p:nvPicPr>
        <p:blipFill>
          <a:blip r:embed="rId6"/>
          <a:stretch>
            <a:fillRect/>
          </a:stretch>
        </p:blipFill>
        <p:spPr>
          <a:xfrm>
            <a:off x="95824" y="-131303"/>
            <a:ext cx="3318499" cy="2214029"/>
          </a:xfrm>
          <a:prstGeom prst="rect">
            <a:avLst/>
          </a:prstGeom>
        </p:spPr>
      </p:pic>
      <p:pic>
        <p:nvPicPr>
          <p:cNvPr id="16" name="图片 15">
            <a:extLst>
              <a:ext uri="{FF2B5EF4-FFF2-40B4-BE49-F238E27FC236}">
                <a16:creationId xmlns:a16="http://schemas.microsoft.com/office/drawing/2014/main" id="{7787ADB3-CFC7-42E0-BD4B-36DA56322317}"/>
              </a:ext>
            </a:extLst>
          </p:cNvPr>
          <p:cNvPicPr>
            <a:picLocks noChangeAspect="1"/>
          </p:cNvPicPr>
          <p:nvPr/>
        </p:nvPicPr>
        <p:blipFill>
          <a:blip r:embed="rId7"/>
          <a:stretch>
            <a:fillRect/>
          </a:stretch>
        </p:blipFill>
        <p:spPr>
          <a:xfrm>
            <a:off x="8813357" y="-169475"/>
            <a:ext cx="3425383" cy="2290375"/>
          </a:xfrm>
          <a:prstGeom prst="rect">
            <a:avLst/>
          </a:prstGeom>
        </p:spPr>
      </p:pic>
      <p:sp>
        <p:nvSpPr>
          <p:cNvPr id="6" name="Snip and Round Single Corner Rectangle 5"/>
          <p:cNvSpPr/>
          <p:nvPr/>
        </p:nvSpPr>
        <p:spPr>
          <a:xfrm>
            <a:off x="714375" y="552450"/>
            <a:ext cx="10868025" cy="5543550"/>
          </a:xfrm>
          <a:prstGeom prst="snipRoundRect">
            <a:avLst/>
          </a:prstGeom>
          <a:solidFill>
            <a:schemeClr val="bg1"/>
          </a:solidFill>
          <a:ln w="57150">
            <a:solidFill>
              <a:srgbClr val="F735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F3EB9E0-6467-9802-DB9A-7A9E8C152BD8}"/>
              </a:ext>
            </a:extLst>
          </p:cNvPr>
          <p:cNvPicPr>
            <a:picLocks noChangeAspect="1"/>
          </p:cNvPicPr>
          <p:nvPr/>
        </p:nvPicPr>
        <p:blipFill>
          <a:blip r:embed="rId8"/>
          <a:stretch>
            <a:fillRect/>
          </a:stretch>
        </p:blipFill>
        <p:spPr>
          <a:xfrm>
            <a:off x="1177365" y="2028825"/>
            <a:ext cx="3951847" cy="30099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 Box 12">
            <a:extLst>
              <a:ext uri="{FF2B5EF4-FFF2-40B4-BE49-F238E27FC236}">
                <a16:creationId xmlns:a16="http://schemas.microsoft.com/office/drawing/2014/main" id="{6F4FB642-EF87-7A54-622A-5F39FD24C65F}"/>
              </a:ext>
            </a:extLst>
          </p:cNvPr>
          <p:cNvSpPr txBox="1">
            <a:spLocks noChangeArrowheads="1"/>
          </p:cNvSpPr>
          <p:nvPr/>
        </p:nvSpPr>
        <p:spPr bwMode="auto">
          <a:xfrm>
            <a:off x="5514975" y="1787262"/>
            <a:ext cx="5753099" cy="3539430"/>
          </a:xfrm>
          <a:prstGeom prst="rect">
            <a:avLst/>
          </a:prstGeom>
          <a:solidFill>
            <a:schemeClr val="accent2">
              <a:lumMod val="60000"/>
              <a:lumOff val="40000"/>
            </a:schemeClr>
          </a:solidFill>
          <a:ln w="9525">
            <a:noFill/>
            <a:miter lim="800000"/>
            <a:headEnd/>
            <a:tailEnd/>
          </a:ln>
        </p:spPr>
        <p:txBody>
          <a:bodyPr wrap="square">
            <a:spAutoFit/>
          </a:bodyPr>
          <a:lstStyle/>
          <a:p>
            <a:pPr algn="just"/>
            <a:r>
              <a:rPr lang="vi-VN" sz="3200" b="1" dirty="0">
                <a:latin typeface="Cambria" panose="02040503050406030204" pitchFamily="18" charset="0"/>
                <a:ea typeface="Cambria" panose="02040503050406030204" pitchFamily="18" charset="0"/>
                <a:cs typeface="Times New Roman" pitchFamily="18" charset="0"/>
              </a:rPr>
              <a:t>Thìa trong cốc nước nóng có nhiệt độ cao hơn thìa trong cốc nước lạnh vì nhiệt độ từ cốc nước nóng đã truyền sang thìa, trong cốc nước lạnh, nhiệt độ từ thìa đã truyền sang cốc.</a:t>
            </a:r>
            <a:endParaRPr lang="en-US" sz="3200" b="1" dirty="0">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D9EF3DE6-5825-144F-2F7B-188632535426}"/>
              </a:ext>
            </a:extLst>
          </p:cNvPr>
          <p:cNvPicPr>
            <a:picLocks noChangeAspect="1"/>
          </p:cNvPicPr>
          <p:nvPr/>
        </p:nvPicPr>
        <p:blipFill>
          <a:blip r:embed="rId9"/>
          <a:stretch>
            <a:fillRect/>
          </a:stretch>
        </p:blipFill>
        <p:spPr>
          <a:xfrm>
            <a:off x="3042865" y="76950"/>
            <a:ext cx="5816088" cy="1286367"/>
          </a:xfrm>
          <a:prstGeom prst="rect">
            <a:avLst/>
          </a:prstGeom>
        </p:spPr>
      </p:pic>
    </p:spTree>
    <p:extLst>
      <p:ext uri="{BB962C8B-B14F-4D97-AF65-F5344CB8AC3E}">
        <p14:creationId xmlns:p14="http://schemas.microsoft.com/office/powerpoint/2010/main" val="202495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BDEEDCD-F622-42E1-B54F-8DC57B966D37}"/>
              </a:ext>
            </a:extLst>
          </p:cNvPr>
          <p:cNvPicPr>
            <a:picLocks noChangeAspect="1"/>
          </p:cNvPicPr>
          <p:nvPr/>
        </p:nvPicPr>
        <p:blipFill rotWithShape="1">
          <a:blip r:embed="rId4"/>
          <a:srcRect r="28894"/>
          <a:stretch/>
        </p:blipFill>
        <p:spPr>
          <a:xfrm>
            <a:off x="-2267" y="-1"/>
            <a:ext cx="12194267" cy="6858001"/>
          </a:xfrm>
          <a:prstGeom prst="rect">
            <a:avLst/>
          </a:prstGeom>
        </p:spPr>
      </p:pic>
      <p:pic>
        <p:nvPicPr>
          <p:cNvPr id="8" name="图片 7">
            <a:extLst>
              <a:ext uri="{FF2B5EF4-FFF2-40B4-BE49-F238E27FC236}">
                <a16:creationId xmlns:a16="http://schemas.microsoft.com/office/drawing/2014/main" id="{4EE6CD39-2150-4673-840C-84F8693FCC9D}"/>
              </a:ext>
            </a:extLst>
          </p:cNvPr>
          <p:cNvPicPr>
            <a:picLocks noChangeAspect="1"/>
          </p:cNvPicPr>
          <p:nvPr/>
        </p:nvPicPr>
        <p:blipFill>
          <a:blip r:embed="rId5"/>
          <a:stretch>
            <a:fillRect/>
          </a:stretch>
        </p:blipFill>
        <p:spPr>
          <a:xfrm>
            <a:off x="10307519" y="3939367"/>
            <a:ext cx="2521628" cy="3653788"/>
          </a:xfrm>
          <a:prstGeom prst="rect">
            <a:avLst/>
          </a:prstGeom>
        </p:spPr>
      </p:pic>
      <p:pic>
        <p:nvPicPr>
          <p:cNvPr id="9" name="图片 8">
            <a:extLst>
              <a:ext uri="{FF2B5EF4-FFF2-40B4-BE49-F238E27FC236}">
                <a16:creationId xmlns:a16="http://schemas.microsoft.com/office/drawing/2014/main" id="{E3D2E590-2095-4BAB-A42B-6F5A9C204446}"/>
              </a:ext>
            </a:extLst>
          </p:cNvPr>
          <p:cNvPicPr>
            <a:picLocks noChangeAspect="1"/>
          </p:cNvPicPr>
          <p:nvPr/>
        </p:nvPicPr>
        <p:blipFill>
          <a:blip r:embed="rId6"/>
          <a:stretch>
            <a:fillRect/>
          </a:stretch>
        </p:blipFill>
        <p:spPr>
          <a:xfrm>
            <a:off x="592316" y="5499814"/>
            <a:ext cx="1731414" cy="1018120"/>
          </a:xfrm>
          <a:prstGeom prst="rect">
            <a:avLst/>
          </a:prstGeom>
        </p:spPr>
      </p:pic>
      <p:pic>
        <p:nvPicPr>
          <p:cNvPr id="13" name="图片 12">
            <a:extLst>
              <a:ext uri="{FF2B5EF4-FFF2-40B4-BE49-F238E27FC236}">
                <a16:creationId xmlns:a16="http://schemas.microsoft.com/office/drawing/2014/main" id="{56DCDA67-9863-4612-970A-D0C456D05D9B}"/>
              </a:ext>
            </a:extLst>
          </p:cNvPr>
          <p:cNvPicPr>
            <a:picLocks noChangeAspect="1"/>
          </p:cNvPicPr>
          <p:nvPr/>
        </p:nvPicPr>
        <p:blipFill>
          <a:blip r:embed="rId7"/>
          <a:stretch>
            <a:fillRect/>
          </a:stretch>
        </p:blipFill>
        <p:spPr>
          <a:xfrm>
            <a:off x="-529" y="5766261"/>
            <a:ext cx="12193057" cy="1091279"/>
          </a:xfrm>
          <a:prstGeom prst="rect">
            <a:avLst/>
          </a:prstGeom>
        </p:spPr>
      </p:pic>
      <p:pic>
        <p:nvPicPr>
          <p:cNvPr id="33" name="图片 9">
            <a:extLst>
              <a:ext uri="{FF2B5EF4-FFF2-40B4-BE49-F238E27FC236}">
                <a16:creationId xmlns:a16="http://schemas.microsoft.com/office/drawing/2014/main" id="{6F0F5813-82DE-458D-9EA3-42E1A7D68DAD}"/>
              </a:ext>
            </a:extLst>
          </p:cNvPr>
          <p:cNvPicPr>
            <a:picLocks noChangeAspect="1"/>
          </p:cNvPicPr>
          <p:nvPr/>
        </p:nvPicPr>
        <p:blipFill>
          <a:blip r:embed="rId8"/>
          <a:stretch>
            <a:fillRect/>
          </a:stretch>
        </p:blipFill>
        <p:spPr>
          <a:xfrm>
            <a:off x="2127451" y="122506"/>
            <a:ext cx="2427723" cy="1619723"/>
          </a:xfrm>
          <a:prstGeom prst="rect">
            <a:avLst/>
          </a:prstGeom>
        </p:spPr>
      </p:pic>
      <p:sp>
        <p:nvSpPr>
          <p:cNvPr id="5" name="Round Diagonal Corner Rectangle 4"/>
          <p:cNvSpPr/>
          <p:nvPr/>
        </p:nvSpPr>
        <p:spPr>
          <a:xfrm>
            <a:off x="1586851" y="1704975"/>
            <a:ext cx="9228406" cy="3829050"/>
          </a:xfrm>
          <a:prstGeom prst="round2DiagRect">
            <a:avLst/>
          </a:prstGeom>
          <a:solidFill>
            <a:schemeClr val="bg1"/>
          </a:solidFill>
          <a:ln w="38100">
            <a:solidFill>
              <a:srgbClr val="FF5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
          <p:cNvSpPr>
            <a:spLocks noChangeArrowheads="1"/>
          </p:cNvSpPr>
          <p:nvPr/>
        </p:nvSpPr>
        <p:spPr bwMode="auto">
          <a:xfrm>
            <a:off x="1956889" y="1898169"/>
            <a:ext cx="86945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Nhiệt có thể truyền từ vật này </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sang</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vật khác. Vật c</a:t>
            </a:r>
            <a:r>
              <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ó</a:t>
            </a:r>
            <a:r>
              <a:rPr lang="vi-VN"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nhiệt độ cao hơn truyền nhiệt cho vật có nhiệt độ thấp hơn. Khi đó vật có nhiệt độ cao hơn tỏa nhiệt lên nặng đi, vật có nhiệt độ thấp hơn thu nhiệt nên nóng lên.</a:t>
            </a:r>
            <a:endParaRPr lang="en-US" altLang="en-US"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 name="图片 7">
            <a:extLst>
              <a:ext uri="{FF2B5EF4-FFF2-40B4-BE49-F238E27FC236}">
                <a16:creationId xmlns:a16="http://schemas.microsoft.com/office/drawing/2014/main" id="{53F7DF20-3D94-4D08-ACCF-6912D1607FC1}"/>
              </a:ext>
            </a:extLst>
          </p:cNvPr>
          <p:cNvPicPr>
            <a:picLocks noChangeAspect="1"/>
          </p:cNvPicPr>
          <p:nvPr/>
        </p:nvPicPr>
        <p:blipFill>
          <a:blip r:embed="rId9"/>
          <a:stretch>
            <a:fillRect/>
          </a:stretch>
        </p:blipFill>
        <p:spPr>
          <a:xfrm>
            <a:off x="-1083468" y="-438623"/>
            <a:ext cx="4724843" cy="3159257"/>
          </a:xfrm>
          <a:prstGeom prst="rect">
            <a:avLst/>
          </a:prstGeom>
        </p:spPr>
      </p:pic>
      <p:pic>
        <p:nvPicPr>
          <p:cNvPr id="6" name="Picture 5">
            <a:extLst>
              <a:ext uri="{FF2B5EF4-FFF2-40B4-BE49-F238E27FC236}">
                <a16:creationId xmlns:a16="http://schemas.microsoft.com/office/drawing/2014/main" id="{E81EB1E2-00E5-959B-C7E5-D57682784604}"/>
              </a:ext>
            </a:extLst>
          </p:cNvPr>
          <p:cNvPicPr>
            <a:picLocks noChangeAspect="1"/>
          </p:cNvPicPr>
          <p:nvPr/>
        </p:nvPicPr>
        <p:blipFill>
          <a:blip r:embed="rId10"/>
          <a:stretch>
            <a:fillRect/>
          </a:stretch>
        </p:blipFill>
        <p:spPr>
          <a:xfrm>
            <a:off x="489491" y="1073230"/>
            <a:ext cx="2164268" cy="1072989"/>
          </a:xfrm>
          <a:prstGeom prst="rect">
            <a:avLst/>
          </a:prstGeom>
        </p:spPr>
      </p:pic>
    </p:spTree>
    <p:extLst>
      <p:ext uri="{BB962C8B-B14F-4D97-AF65-F5344CB8AC3E}">
        <p14:creationId xmlns:p14="http://schemas.microsoft.com/office/powerpoint/2010/main" val="195161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海洋风PPT"/>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766</TotalTime>
  <Words>869</Words>
  <Application>Microsoft Office PowerPoint</Application>
  <PresentationFormat>Widescreen</PresentationFormat>
  <Paragraphs>82</Paragraphs>
  <Slides>24</Slides>
  <Notes>23</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等线</vt:lpstr>
      <vt:lpstr>微软雅黑</vt:lpstr>
      <vt:lpstr>#9Slide07 HoneyCream</vt:lpstr>
      <vt:lpstr>Arial</vt:lpstr>
      <vt:lpstr>Calibri</vt:lpstr>
      <vt:lpstr>Cambria</vt:lpstr>
      <vt:lpstr>SVN-Newton</vt:lpstr>
      <vt:lpstr>Times New Roman</vt:lpstr>
      <vt:lpstr>UTM Flamenco</vt:lpstr>
      <vt:lpstr>UVN Bach Dang Nang</vt:lpstr>
      <vt:lpstr>UVN But Long 2</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PC</dc:creator>
  <dc:description>www.051661.com</dc:description>
  <cp:lastModifiedBy>DUC DUNG</cp:lastModifiedBy>
  <cp:revision>73</cp:revision>
  <dcterms:created xsi:type="dcterms:W3CDTF">2017-05-26T02:40:49Z</dcterms:created>
  <dcterms:modified xsi:type="dcterms:W3CDTF">2025-01-11T16:48:07Z</dcterms:modified>
  <cp:version>P14</cp:version>
</cp:coreProperties>
</file>