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5"/>
  </p:notesMasterIdLst>
  <p:sldIdLst>
    <p:sldId id="258" r:id="rId4"/>
    <p:sldId id="303" r:id="rId5"/>
    <p:sldId id="304" r:id="rId6"/>
    <p:sldId id="305" r:id="rId7"/>
    <p:sldId id="257" r:id="rId8"/>
    <p:sldId id="259" r:id="rId9"/>
    <p:sldId id="288" r:id="rId10"/>
    <p:sldId id="306" r:id="rId11"/>
    <p:sldId id="307" r:id="rId12"/>
    <p:sldId id="308" r:id="rId13"/>
    <p:sldId id="299" r:id="rId14"/>
    <p:sldId id="309" r:id="rId15"/>
    <p:sldId id="310" r:id="rId16"/>
    <p:sldId id="311" r:id="rId17"/>
    <p:sldId id="272" r:id="rId18"/>
    <p:sldId id="312" r:id="rId19"/>
    <p:sldId id="325" r:id="rId20"/>
    <p:sldId id="256" r:id="rId21"/>
    <p:sldId id="326" r:id="rId22"/>
    <p:sldId id="32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5EB78-8F1C-4562-B1A3-46A08F9E29A4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31F-5B33-4602-ADD3-430748C9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0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2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5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72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microsoft.com/office/2007/relationships/hdphoto" Target="../media/hdphoto4.wdp"/><Relationship Id="rId5" Type="http://schemas.openxmlformats.org/officeDocument/2006/relationships/image" Target="../media/image31.gif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3.xml"/><Relationship Id="rId12" Type="http://schemas.microsoft.com/office/2007/relationships/hdphoto" Target="../media/hdphoto5.wdp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openxmlformats.org/officeDocument/2006/relationships/audio" Target="../media/media4.wma"/><Relationship Id="rId11" Type="http://schemas.openxmlformats.org/officeDocument/2006/relationships/image" Target="../media/image37.png"/><Relationship Id="rId5" Type="http://schemas.microsoft.com/office/2007/relationships/media" Target="../media/media4.wma"/><Relationship Id="rId15" Type="http://schemas.openxmlformats.org/officeDocument/2006/relationships/image" Target="../media/image39.png"/><Relationship Id="rId10" Type="http://schemas.microsoft.com/office/2007/relationships/hdphoto" Target="../media/hdphoto4.wdp"/><Relationship Id="rId4" Type="http://schemas.microsoft.com/office/2007/relationships/media" Target="../media/media3.wav"/><Relationship Id="rId9" Type="http://schemas.openxmlformats.org/officeDocument/2006/relationships/image" Target="../media/image36.png"/><Relationship Id="rId1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41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7.png"/><Relationship Id="rId17" Type="http://schemas.openxmlformats.org/officeDocument/2006/relationships/image" Target="../media/image32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image" Target="../media/image31.gif"/><Relationship Id="rId4" Type="http://schemas.microsoft.com/office/2007/relationships/media" Target="../media/media3.wav"/><Relationship Id="rId9" Type="http://schemas.openxmlformats.org/officeDocument/2006/relationships/image" Target="../media/image35.png"/><Relationship Id="rId1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32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audio" Target="../media/media2.wav"/><Relationship Id="rId16" Type="http://schemas.openxmlformats.org/officeDocument/2006/relationships/image" Target="../media/image39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31.gif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microsoft.com/office/2007/relationships/media" Target="../media/media3.wav"/><Relationship Id="rId9" Type="http://schemas.openxmlformats.org/officeDocument/2006/relationships/image" Target="../media/image35.png"/><Relationship Id="rId1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8.gif"/><Relationship Id="rId17" Type="http://schemas.openxmlformats.org/officeDocument/2006/relationships/image" Target="../media/image36.png"/><Relationship Id="rId2" Type="http://schemas.openxmlformats.org/officeDocument/2006/relationships/audio" Target="../media/media2.wav"/><Relationship Id="rId16" Type="http://schemas.openxmlformats.org/officeDocument/2006/relationships/image" Target="../media/image41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5.wdp"/><Relationship Id="rId5" Type="http://schemas.microsoft.com/office/2007/relationships/media" Target="../media/media5.wma"/><Relationship Id="rId15" Type="http://schemas.openxmlformats.org/officeDocument/2006/relationships/image" Target="../media/image32.png"/><Relationship Id="rId10" Type="http://schemas.openxmlformats.org/officeDocument/2006/relationships/image" Target="../media/image37.png"/><Relationship Id="rId19" Type="http://schemas.openxmlformats.org/officeDocument/2006/relationships/image" Target="../media/image31.gif"/><Relationship Id="rId4" Type="http://schemas.microsoft.com/office/2007/relationships/media" Target="../media/media3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4CB59-44D6-4E04-83ED-2665F86BD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3" y="-220699"/>
            <a:ext cx="117358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C84E07-CAFE-ECDB-69E0-D07B1FE77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72" y="1338858"/>
            <a:ext cx="87729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E0F58-935A-5D81-10B5-8B160F1C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" y="1804796"/>
            <a:ext cx="10599420" cy="27489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AFE4B4-457C-FC81-BE4B-B452FD077BCA}"/>
              </a:ext>
            </a:extLst>
          </p:cNvPr>
          <p:cNvSpPr/>
          <p:nvPr/>
        </p:nvSpPr>
        <p:spPr>
          <a:xfrm>
            <a:off x="3209544" y="2724912"/>
            <a:ext cx="777240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729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B5D44F-28A2-6046-7B55-A55E74021D22}"/>
              </a:ext>
            </a:extLst>
          </p:cNvPr>
          <p:cNvSpPr/>
          <p:nvPr/>
        </p:nvSpPr>
        <p:spPr>
          <a:xfrm>
            <a:off x="6766560" y="2724912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7 604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E8227E-9DFF-A5BA-3DEC-B47F19A80798}"/>
              </a:ext>
            </a:extLst>
          </p:cNvPr>
          <p:cNvSpPr/>
          <p:nvPr/>
        </p:nvSpPr>
        <p:spPr>
          <a:xfrm>
            <a:off x="10076688" y="2715768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4 819</a:t>
            </a:r>
          </a:p>
        </p:txBody>
      </p:sp>
    </p:spTree>
    <p:extLst>
      <p:ext uri="{BB962C8B-B14F-4D97-AF65-F5344CB8AC3E}">
        <p14:creationId xmlns:p14="http://schemas.microsoft.com/office/powerpoint/2010/main" val="4920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269612" y="283034"/>
            <a:ext cx="10416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dùng những đoạn có độ dài a, b, c để ghép được những thanh như hình dưới đây. Hỏi những thanh nào có độ dài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39031-6EAC-7F50-434A-27BF722A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440942"/>
            <a:ext cx="2822145" cy="91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821E8-9438-EF3A-321E-86FC5000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94" y="1255585"/>
            <a:ext cx="4000112" cy="78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51D42-A5B8-46C2-0683-A93CF144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53" y="2441449"/>
            <a:ext cx="3506937" cy="72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3686CC-F200-497B-E732-89FCC5BE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017" y="2155381"/>
            <a:ext cx="2932367" cy="1107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047697-4C79-E2BB-FD50-7FC78D171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908" y="3669220"/>
            <a:ext cx="4386985" cy="857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CF4239-935C-72B3-129B-BCE1F3993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638" y="3632263"/>
            <a:ext cx="3301929" cy="875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42F094-443B-EBC4-4006-378723F94C65}"/>
              </a:ext>
            </a:extLst>
          </p:cNvPr>
          <p:cNvSpPr txBox="1"/>
          <p:nvPr/>
        </p:nvSpPr>
        <p:spPr>
          <a:xfrm>
            <a:off x="3200400" y="5449824"/>
            <a:ext cx="78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c + b = a + b + c = c + a +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833766-A082-E32E-D82E-9DF635146771}"/>
              </a:ext>
            </a:extLst>
          </p:cNvPr>
          <p:cNvCxnSpPr>
            <a:endCxn id="9" idx="1"/>
          </p:cNvCxnSpPr>
          <p:nvPr/>
        </p:nvCxnSpPr>
        <p:spPr>
          <a:xfrm flipV="1">
            <a:off x="3648456" y="1647349"/>
            <a:ext cx="2921738" cy="97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99069-EC3F-670E-1492-C88DB505B694}"/>
              </a:ext>
            </a:extLst>
          </p:cNvPr>
          <p:cNvCxnSpPr>
            <a:cxnSpLocks/>
          </p:cNvCxnSpPr>
          <p:nvPr/>
        </p:nvCxnSpPr>
        <p:spPr>
          <a:xfrm>
            <a:off x="3584448" y="3099816"/>
            <a:ext cx="749808" cy="74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46BC090-E26A-46D3-8551-68BA2804710B}"/>
              </a:ext>
            </a:extLst>
          </p:cNvPr>
          <p:cNvSpPr txBox="1"/>
          <p:nvPr/>
        </p:nvSpPr>
        <p:spPr>
          <a:xfrm>
            <a:off x="4389120" y="4764024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 + b = b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64DF3E-82C1-188A-21BA-9ADD8C92B6AC}"/>
              </a:ext>
            </a:extLst>
          </p:cNvPr>
          <p:cNvCxnSpPr>
            <a:cxnSpLocks/>
          </p:cNvCxnSpPr>
          <p:nvPr/>
        </p:nvCxnSpPr>
        <p:spPr>
          <a:xfrm>
            <a:off x="3429000" y="2075688"/>
            <a:ext cx="4727448" cy="46634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E13E68A-C089-245F-BA72-7A78431FF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33" y="2920838"/>
            <a:ext cx="2645493" cy="17517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A50A824-29D1-4B41-CB05-49A4A78367B0}"/>
              </a:ext>
            </a:extLst>
          </p:cNvPr>
          <p:cNvSpPr txBox="1"/>
          <p:nvPr/>
        </p:nvSpPr>
        <p:spPr>
          <a:xfrm>
            <a:off x="5166360" y="60807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c = c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BB190F-1035-634D-8AEA-3C2F427F714A}"/>
              </a:ext>
            </a:extLst>
          </p:cNvPr>
          <p:cNvCxnSpPr>
            <a:cxnSpLocks/>
          </p:cNvCxnSpPr>
          <p:nvPr/>
        </p:nvCxnSpPr>
        <p:spPr>
          <a:xfrm>
            <a:off x="6821424" y="3602736"/>
            <a:ext cx="3456432" cy="2926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D42C-6C39-FA53-4624-95116CA7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09" y="1207960"/>
            <a:ext cx="5467350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1527048" y="2670048"/>
            <a:ext cx="9756648" cy="21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30 + 192 + 70                            b) 50 + 794 + 50</a:t>
            </a:r>
          </a:p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c) 75 + 219 + 25                            d) 425 + 199 + 175</a:t>
            </a:r>
          </a:p>
        </p:txBody>
      </p:sp>
    </p:spTree>
    <p:extLst>
      <p:ext uri="{BB962C8B-B14F-4D97-AF65-F5344CB8AC3E}">
        <p14:creationId xmlns:p14="http://schemas.microsoft.com/office/powerpoint/2010/main" val="30266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2093976" y="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a) 30 + 192 + 70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0EFBD-E83E-E374-9EE9-BDD9B646A338}"/>
              </a:ext>
            </a:extLst>
          </p:cNvPr>
          <p:cNvSpPr txBox="1"/>
          <p:nvPr/>
        </p:nvSpPr>
        <p:spPr>
          <a:xfrm>
            <a:off x="5650992" y="42062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30 + 70 + 192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A4E22-11B3-897C-5BCE-85EF24FE64CD}"/>
              </a:ext>
            </a:extLst>
          </p:cNvPr>
          <p:cNvSpPr txBox="1"/>
          <p:nvPr/>
        </p:nvSpPr>
        <p:spPr>
          <a:xfrm>
            <a:off x="5660136" y="116128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292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53387-FD33-2F90-1FC2-F7A06CD9FB28}"/>
              </a:ext>
            </a:extLst>
          </p:cNvPr>
          <p:cNvSpPr txBox="1"/>
          <p:nvPr/>
        </p:nvSpPr>
        <p:spPr>
          <a:xfrm>
            <a:off x="2130552" y="1618488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50 + 794 + 50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6BF95-E675-96ED-1CEE-F7B5D5331FC3}"/>
              </a:ext>
            </a:extLst>
          </p:cNvPr>
          <p:cNvSpPr txBox="1"/>
          <p:nvPr/>
        </p:nvSpPr>
        <p:spPr>
          <a:xfrm>
            <a:off x="5687568" y="2039112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50 + 50 + 794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8474A-A8DF-BE9B-B0C4-1107549EC0A1}"/>
              </a:ext>
            </a:extLst>
          </p:cNvPr>
          <p:cNvSpPr txBox="1"/>
          <p:nvPr/>
        </p:nvSpPr>
        <p:spPr>
          <a:xfrm>
            <a:off x="5696712" y="2779776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894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ACF65-F8A6-38A7-1A3B-54CA6FBBD83D}"/>
              </a:ext>
            </a:extLst>
          </p:cNvPr>
          <p:cNvSpPr txBox="1"/>
          <p:nvPr/>
        </p:nvSpPr>
        <p:spPr>
          <a:xfrm>
            <a:off x="2084832" y="310896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c) 75 + 219 + 25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FFE61-052B-9B5D-DCAB-6FE3157B6CCB}"/>
              </a:ext>
            </a:extLst>
          </p:cNvPr>
          <p:cNvSpPr txBox="1"/>
          <p:nvPr/>
        </p:nvSpPr>
        <p:spPr>
          <a:xfrm>
            <a:off x="5641848" y="3529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75 + 25 + 219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22C426-A80F-7970-11E6-9994B71A79B1}"/>
              </a:ext>
            </a:extLst>
          </p:cNvPr>
          <p:cNvSpPr txBox="1"/>
          <p:nvPr/>
        </p:nvSpPr>
        <p:spPr>
          <a:xfrm>
            <a:off x="5650992" y="427024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B375A-6320-E727-F75B-2F1285B7EC1C}"/>
              </a:ext>
            </a:extLst>
          </p:cNvPr>
          <p:cNvSpPr txBox="1"/>
          <p:nvPr/>
        </p:nvSpPr>
        <p:spPr>
          <a:xfrm>
            <a:off x="1527048" y="4672584"/>
            <a:ext cx="4050792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d) 425 + 199 + 175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3B1E2-0901-4AEE-9D40-A9BF006E727D}"/>
              </a:ext>
            </a:extLst>
          </p:cNvPr>
          <p:cNvSpPr txBox="1"/>
          <p:nvPr/>
        </p:nvSpPr>
        <p:spPr>
          <a:xfrm>
            <a:off x="5596128" y="5074920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425 + 175 + 199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A9356-8836-3547-38B6-92E439B93CCF}"/>
              </a:ext>
            </a:extLst>
          </p:cNvPr>
          <p:cNvSpPr txBox="1"/>
          <p:nvPr/>
        </p:nvSpPr>
        <p:spPr>
          <a:xfrm>
            <a:off x="5605272" y="5815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799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43462-53E7-4E98-AC51-9494548C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7" y="-265668"/>
            <a:ext cx="11193226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2698"/>
            <a:ext cx="1219200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 tìm kho báu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5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88429" y="3553116"/>
            <a:ext cx="503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 SẼ TÌM  ĐƯỢC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80" y="3484604"/>
            <a:ext cx="352425" cy="55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66" y="3655871"/>
            <a:ext cx="1884230" cy="1884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66965" y="3710301"/>
            <a:ext cx="2195832" cy="2047248"/>
            <a:chOff x="842620" y="3341516"/>
            <a:chExt cx="1138580" cy="1109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40412" y="3714750"/>
              <a:ext cx="782546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 BÁU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764 L 0.00118 0.25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26" y="3986343"/>
            <a:ext cx="1931449" cy="19314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80575" y="3978777"/>
            <a:ext cx="2103956" cy="1939015"/>
            <a:chOff x="836128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36128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72455" y="3714750"/>
              <a:ext cx="718450" cy="287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</a:t>
              </a: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612" y="2625132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68840" y="3004640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680" y="4226428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 hay sai 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+ b = b + 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44437" y="4726379"/>
            <a:ext cx="2195832" cy="204724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68527" y="3714750"/>
              <a:ext cx="526307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4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62 -0.03241 L -0.1043 -0.17963 C -0.11094 -0.21273 -0.1211 -0.23056 -0.13203 -0.23056 C -0.14388 -0.23056 -0.15378 -0.21273 -0.16029 -0.17963 L -0.19271 -0.0324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6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9" y="5172515"/>
            <a:ext cx="1377785" cy="137778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7493" y="387997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56069" y="3714750"/>
              <a:ext cx="95122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1985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47991" y="961658"/>
            <a:ext cx="74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2456 + 1985 = 1985 + ………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09192" y="523237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4" y="3714750"/>
              <a:ext cx="579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37012" y="5138107"/>
            <a:ext cx="1523237" cy="1479428"/>
            <a:chOff x="798432" y="3341516"/>
            <a:chExt cx="1142429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02281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8432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2456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268 -0.14723 C -0.03945 -0.18033 -0.04948 -0.19815 -0.06041 -0.19815 C -0.07239 -0.19815 -0.08216 -0.18033 -0.08867 -0.14723 L -0.12096 4.07407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3264 -0.14723 C -0.03941 -0.18025 -0.04948 -0.19815 -0.06041 -0.19815 C -0.07222 -0.19815 -0.08211 -0.18025 -0.08871 -0.14723 L -0.121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3268 -0.14722 C -0.03945 -0.18032 -0.04948 -0.19814 -0.06042 -0.19814 C -0.07227 -0.19814 -0.08216 -0.18032 -0.08867 -0.14722 L -0.12097 -3.33333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16" y="4484556"/>
            <a:ext cx="1377785" cy="137778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407907" y="440245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8855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1505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976" y="3091076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574 + 931 = 1505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510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931 + 574 = …….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574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30623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20388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931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3268 -0.14722 C -0.03932 -0.18033 -0.04947 -0.19815 -0.06041 -0.19815 C -0.07226 -0.19815 -0.08216 -0.18033 -0.08867 -0.14722 L -0.12109 1.48148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268 -0.14722 C -0.03945 -0.18032 -0.04948 -0.19815 -0.06042 -0.19815 C -0.07227 -0.19815 -0.08216 -0.18032 -0.08867 -0.14722 L -0.12096 -1.48148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>
                <a:solidFill>
                  <a:srgbClr val="FF6699"/>
                </a:solidFill>
                <a:latin typeface="Calibri" panose="020F0502020204030204"/>
              </a:rPr>
              <a:t>Muốn cộng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hạng này dưới số hạng kia sao cho  các chữ số ở cùng một hàng hàng thẳng cột với nhau. Sau đó cộng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53" y="5358454"/>
            <a:ext cx="1352599" cy="13525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" y="5"/>
            <a:ext cx="1070567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32828" y="2932593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60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14" y="3714750"/>
              <a:ext cx="793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Sai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94150" y="5304123"/>
            <a:ext cx="1557084" cy="1479428"/>
            <a:chOff x="813387" y="3341516"/>
            <a:chExt cx="1167813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3387" y="3714750"/>
              <a:ext cx="103658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Đúng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024" y="4115068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68584" y="882039"/>
            <a:ext cx="92740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đổi chỗ các số hạng trong một tổng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 tổng không thay đổi. Đúng hay sai?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 L -0.03138 -0.14722 C -0.03815 -0.18032 -0.04817 -0.19815 -0.05911 -0.19815 C -0.07096 -0.19815 -0.08085 -0.18032 -0.08736 -0.14722 L -0.11967 0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3268 -0.14722 C -0.03932 -0.18032 -0.04948 -0.19815 -0.06042 -0.19815 C -0.07239 -0.19815 -0.08216 -0.18032 -0.08867 -0.14722 L -0.12109 -1.11111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5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77E87-2F6C-43E8-857E-631CE8FA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" y="130264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trừ 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trừ dưới số bị trừ sao cho  các chữ số ở cùng một hàng hàng thẳng cột với nhau. Sau đó trừ 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tìm số bị trừ ta làm như thế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8"/>
            <a:ext cx="6587034" cy="1241734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Calibri" panose="020F0502020204030204"/>
              </a:rPr>
              <a:t>Lấy hiệu cộng số trừ.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A78BDB-806A-A1D3-0CFD-A1FFEDB9A1AA}"/>
              </a:ext>
            </a:extLst>
          </p:cNvPr>
          <p:cNvSpPr/>
          <p:nvPr/>
        </p:nvSpPr>
        <p:spPr>
          <a:xfrm>
            <a:off x="1222513" y="2132172"/>
            <a:ext cx="9228547" cy="42487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5003C-DEC5-4BA9-A1AE-81E4B42C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718" y="321721"/>
            <a:ext cx="3621338" cy="270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13271C-1CF3-86B8-A4BE-81B4F616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893" y="3281918"/>
            <a:ext cx="78340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9F76E-8813-5CF2-867F-9E1351C1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52" y="-262730"/>
            <a:ext cx="108579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a child standing in front of a display case&#10;&#10;Description automatically generated">
            <a:extLst>
              <a:ext uri="{FF2B5EF4-FFF2-40B4-BE49-F238E27FC236}">
                <a16:creationId xmlns:a16="http://schemas.microsoft.com/office/drawing/2014/main" id="{9E86D7BD-B555-D61D-AD49-860AC1226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3" y="1251416"/>
            <a:ext cx="6274011" cy="375089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80973D0-889B-D877-91C0-8A99C85BE9AE}"/>
              </a:ext>
            </a:extLst>
          </p:cNvPr>
          <p:cNvSpPr/>
          <p:nvPr/>
        </p:nvSpPr>
        <p:spPr>
          <a:xfrm>
            <a:off x="1685365" y="770965"/>
            <a:ext cx="2447365" cy="1120589"/>
          </a:xfrm>
          <a:prstGeom prst="wedgeRoundRectCallout">
            <a:avLst>
              <a:gd name="adj1" fmla="val 24222"/>
              <a:gd name="adj2" fmla="val 70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Cho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ạ!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2255EB7-3A10-1B1E-F658-131C386B53CC}"/>
              </a:ext>
            </a:extLst>
          </p:cNvPr>
          <p:cNvSpPr/>
          <p:nvPr/>
        </p:nvSpPr>
        <p:spPr>
          <a:xfrm>
            <a:off x="4374775" y="152400"/>
            <a:ext cx="4195484" cy="1120589"/>
          </a:xfrm>
          <a:prstGeom prst="wedgeRoundRectCallout">
            <a:avLst>
              <a:gd name="adj1" fmla="val -14972"/>
              <a:gd name="adj2" fmla="val 769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giá</a:t>
            </a:r>
            <a:r>
              <a:rPr lang="en-US" sz="2000" b="1" dirty="0"/>
              <a:t> 20 000 </a:t>
            </a:r>
            <a:r>
              <a:rPr lang="en-US" sz="2000" b="1" dirty="0" err="1"/>
              <a:t>đồng</a:t>
            </a:r>
            <a:r>
              <a:rPr lang="en-US" sz="2000" b="1" dirty="0"/>
              <a:t>,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giá</a:t>
            </a:r>
            <a:r>
              <a:rPr lang="en-US" sz="2000" b="1" dirty="0"/>
              <a:t> 15 000 </a:t>
            </a:r>
            <a:r>
              <a:rPr lang="en-US" sz="2000" b="1" dirty="0" err="1"/>
              <a:t>đồng</a:t>
            </a:r>
            <a:r>
              <a:rPr lang="en-US" sz="2000" b="1" dirty="0"/>
              <a:t>.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20 000 + 15 000 = 35 000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49DD00F-CAB6-4FCB-B091-8CBF70436689}"/>
              </a:ext>
            </a:extLst>
          </p:cNvPr>
          <p:cNvSpPr/>
          <p:nvPr/>
        </p:nvSpPr>
        <p:spPr>
          <a:xfrm>
            <a:off x="6857998" y="1389530"/>
            <a:ext cx="3747249" cy="1120589"/>
          </a:xfrm>
          <a:prstGeom prst="wedgeRoundRectCallout">
            <a:avLst>
              <a:gd name="adj1" fmla="val -62431"/>
              <a:gd name="adj2" fmla="val 233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đố</a:t>
            </a:r>
            <a:r>
              <a:rPr lang="en-US" sz="2000" b="1" dirty="0"/>
              <a:t> Mi, </a:t>
            </a:r>
            <a:r>
              <a:rPr lang="en-US" sz="2000" b="1" dirty="0" err="1"/>
              <a:t>nếu</a:t>
            </a:r>
            <a:r>
              <a:rPr lang="en-US" sz="2000" b="1" dirty="0"/>
              <a:t> con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FE25C1-C2D1-F845-3158-8910AF9212DE}"/>
              </a:ext>
            </a:extLst>
          </p:cNvPr>
          <p:cNvSpPr/>
          <p:nvPr/>
        </p:nvSpPr>
        <p:spPr>
          <a:xfrm>
            <a:off x="7503457" y="3971366"/>
            <a:ext cx="2205320" cy="618564"/>
          </a:xfrm>
          <a:prstGeom prst="wedgeRoundRectCallout">
            <a:avLst>
              <a:gd name="adj1" fmla="val -55927"/>
              <a:gd name="adj2" fmla="val -6220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 </a:t>
            </a:r>
            <a:r>
              <a:rPr lang="en-US" sz="2000" b="1" dirty="0" err="1"/>
              <a:t>nghĩ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thế</a:t>
            </a:r>
            <a:r>
              <a:rPr lang="en-US" sz="2000" b="1" dirty="0"/>
              <a:t> ạ.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96F110-B1CA-15BD-2FF8-4724A7BD623B}"/>
              </a:ext>
            </a:extLst>
          </p:cNvPr>
          <p:cNvSpPr/>
          <p:nvPr/>
        </p:nvSpPr>
        <p:spPr>
          <a:xfrm>
            <a:off x="2393576" y="5154706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4D6E1F-A89B-3344-7006-6064725135F8}"/>
              </a:ext>
            </a:extLst>
          </p:cNvPr>
          <p:cNvSpPr/>
          <p:nvPr/>
        </p:nvSpPr>
        <p:spPr>
          <a:xfrm>
            <a:off x="2357717" y="5145740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49EA40-2A54-4E72-2F85-4258756FE743}"/>
              </a:ext>
            </a:extLst>
          </p:cNvPr>
          <p:cNvSpPr/>
          <p:nvPr/>
        </p:nvSpPr>
        <p:spPr>
          <a:xfrm>
            <a:off x="2375646" y="5154705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Mi?</a:t>
            </a:r>
            <a:endParaRPr lang="en-US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9946F9-0568-921E-B7FD-5948460CE76A}"/>
              </a:ext>
            </a:extLst>
          </p:cNvPr>
          <p:cNvSpPr/>
          <p:nvPr/>
        </p:nvSpPr>
        <p:spPr>
          <a:xfrm>
            <a:off x="1595718" y="5127809"/>
            <a:ext cx="9583269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đáp án bạn Mi đưa có đúng không?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5D17EE-9A61-291F-6BB7-0FB8C71A2F83}"/>
              </a:ext>
            </a:extLst>
          </p:cNvPr>
          <p:cNvSpPr/>
          <p:nvPr/>
        </p:nvSpPr>
        <p:spPr>
          <a:xfrm>
            <a:off x="1416423" y="5127809"/>
            <a:ext cx="10318376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tính số tiền mà mẹ Mi hỏi, chúng ta làm thế nào?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2160495" y="304801"/>
            <a:ext cx="871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a + b </a:t>
            </a:r>
            <a:r>
              <a:rPr lang="en-US" sz="3200" b="1" dirty="0" err="1"/>
              <a:t>và</a:t>
            </a:r>
            <a:r>
              <a:rPr lang="en-US" sz="3200" b="1" dirty="0"/>
              <a:t> b + a</a:t>
            </a:r>
          </a:p>
        </p:txBody>
      </p:sp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id="{5B52E451-D927-226A-6899-83ADF848D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096818"/>
              </p:ext>
            </p:extLst>
          </p:nvPr>
        </p:nvGraphicFramePr>
        <p:xfrm>
          <a:off x="1264024" y="1353671"/>
          <a:ext cx="9654988" cy="3397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747">
                  <a:extLst>
                    <a:ext uri="{9D8B030D-6E8A-4147-A177-3AD203B41FA5}">
                      <a16:colId xmlns:a16="http://schemas.microsoft.com/office/drawing/2014/main" val="2837395672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220753606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369860464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1818988701"/>
                    </a:ext>
                  </a:extLst>
                </a:gridCol>
              </a:tblGrid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 +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 +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78438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58318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30205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8923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854FCD4-C57C-936B-8406-CE89329EB483}"/>
              </a:ext>
            </a:extLst>
          </p:cNvPr>
          <p:cNvSpPr txBox="1"/>
          <p:nvPr/>
        </p:nvSpPr>
        <p:spPr>
          <a:xfrm>
            <a:off x="6185647" y="229496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 + 3 =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C9295-DD75-92CA-7930-45A9E3513058}"/>
              </a:ext>
            </a:extLst>
          </p:cNvPr>
          <p:cNvSpPr txBox="1"/>
          <p:nvPr/>
        </p:nvSpPr>
        <p:spPr>
          <a:xfrm>
            <a:off x="8668871" y="2241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+ 4 =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5E32E2-F5D6-61D5-D464-41806CC261C5}"/>
              </a:ext>
            </a:extLst>
          </p:cNvPr>
          <p:cNvSpPr txBox="1"/>
          <p:nvPr/>
        </p:nvSpPr>
        <p:spPr>
          <a:xfrm>
            <a:off x="6293224" y="312868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6 + 9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4CDD-3B1D-E20F-856E-717327E5178B}"/>
              </a:ext>
            </a:extLst>
          </p:cNvPr>
          <p:cNvSpPr txBox="1"/>
          <p:nvPr/>
        </p:nvSpPr>
        <p:spPr>
          <a:xfrm>
            <a:off x="8713695" y="30928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9 + 6 = 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A6C36-EC77-C7D0-4FA3-EA24C5055D60}"/>
              </a:ext>
            </a:extLst>
          </p:cNvPr>
          <p:cNvSpPr txBox="1"/>
          <p:nvPr/>
        </p:nvSpPr>
        <p:spPr>
          <a:xfrm>
            <a:off x="6257365" y="39534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8 + 5 = 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2C0B6-79E0-32D8-CDFF-48F6F18051F5}"/>
              </a:ext>
            </a:extLst>
          </p:cNvPr>
          <p:cNvSpPr txBox="1"/>
          <p:nvPr/>
        </p:nvSpPr>
        <p:spPr>
          <a:xfrm>
            <a:off x="8686800" y="392654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5 + 8 = 13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99C171-A939-5E72-0EAB-518710E37512}"/>
              </a:ext>
            </a:extLst>
          </p:cNvPr>
          <p:cNvSpPr/>
          <p:nvPr/>
        </p:nvSpPr>
        <p:spPr>
          <a:xfrm>
            <a:off x="995083" y="4966445"/>
            <a:ext cx="10318376" cy="1308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nhận xét gì về vị trí các số hạng của biểu thức a + b và b + a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1990165" y="1228166"/>
            <a:ext cx="871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+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+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31DEB9-E0DE-22D6-CE0A-A3082D207401}"/>
              </a:ext>
            </a:extLst>
          </p:cNvPr>
          <p:cNvSpPr/>
          <p:nvPr/>
        </p:nvSpPr>
        <p:spPr>
          <a:xfrm>
            <a:off x="4285129" y="2545978"/>
            <a:ext cx="3603812" cy="905435"/>
          </a:xfrm>
          <a:prstGeom prst="roundRect">
            <a:avLst/>
          </a:prstGeom>
          <a:solidFill>
            <a:srgbClr val="F18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+ b = b +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E665-89DD-0070-8FD8-E6F2A3219E57}"/>
              </a:ext>
            </a:extLst>
          </p:cNvPr>
          <p:cNvSpPr txBox="1"/>
          <p:nvPr/>
        </p:nvSpPr>
        <p:spPr>
          <a:xfrm>
            <a:off x="2079811" y="3774142"/>
            <a:ext cx="883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đổi chỗ các số hạng trong một tổng thì tổng không thay đổi.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677</Words>
  <Application>Microsoft Office PowerPoint</Application>
  <PresentationFormat>Widescreen</PresentationFormat>
  <Paragraphs>88</Paragraphs>
  <Slides>21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DUC DUNG</cp:lastModifiedBy>
  <cp:revision>37</cp:revision>
  <dcterms:created xsi:type="dcterms:W3CDTF">2023-09-11T08:43:27Z</dcterms:created>
  <dcterms:modified xsi:type="dcterms:W3CDTF">2025-01-11T15:55:13Z</dcterms:modified>
</cp:coreProperties>
</file>