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59" r:id="rId3"/>
    <p:sldId id="260" r:id="rId4"/>
    <p:sldId id="261" r:id="rId5"/>
    <p:sldId id="257" r:id="rId6"/>
    <p:sldId id="276" r:id="rId7"/>
    <p:sldId id="262" r:id="rId8"/>
    <p:sldId id="263" r:id="rId9"/>
    <p:sldId id="264" r:id="rId10"/>
    <p:sldId id="277" r:id="rId11"/>
    <p:sldId id="278" r:id="rId12"/>
    <p:sldId id="279" r:id="rId13"/>
    <p:sldId id="265" r:id="rId14"/>
    <p:sldId id="283" r:id="rId15"/>
    <p:sldId id="282" r:id="rId16"/>
    <p:sldId id="280" r:id="rId17"/>
    <p:sldId id="281" r:id="rId18"/>
    <p:sldId id="26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FCE6"/>
    <a:srgbClr val="FF5050"/>
    <a:srgbClr val="F5A54D"/>
    <a:srgbClr val="EA8030"/>
    <a:srgbClr val="33CCCC"/>
    <a:srgbClr val="006699"/>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84" d="100"/>
          <a:sy n="84" d="100"/>
        </p:scale>
        <p:origin x="413"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字魂107号-萌趣欢乐体" panose="00000500000000000000" pitchFamily="2" charset="-122"/>
                <a:cs typeface="+mn-cs"/>
              </a:rPr>
              <a:t>2024/10/22</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字魂107号-萌趣欢乐体" panose="00000500000000000000"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200000"/>
                    </a14:imgEffect>
                  </a14:imgLayer>
                </a14:imgProps>
              </a:ex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3"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10"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4009141" y="4943575"/>
            <a:ext cx="2380088" cy="2515867"/>
          </a:xfrm>
          <a:prstGeom prst="rect">
            <a:avLst/>
          </a:prstGeom>
        </p:spPr>
      </p:pic>
      <p:pic>
        <p:nvPicPr>
          <p:cNvPr id="9"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a:off x="-58767" y="5084252"/>
            <a:ext cx="2380088" cy="2515867"/>
          </a:xfrm>
          <a:prstGeom prst="rect">
            <a:avLst/>
          </a:prstGeom>
        </p:spPr>
      </p:pic>
      <p:pic>
        <p:nvPicPr>
          <p:cNvPr id="6"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10187202" y="4703251"/>
            <a:ext cx="2380088" cy="2515867"/>
          </a:xfrm>
          <a:prstGeom prst="rect">
            <a:avLst/>
          </a:prstGeom>
        </p:spPr>
      </p:pic>
      <p:sp>
        <p:nvSpPr>
          <p:cNvPr id="5" name="Rectangle 4"/>
          <p:cNvSpPr/>
          <p:nvPr userDrawn="1"/>
        </p:nvSpPr>
        <p:spPr>
          <a:xfrm>
            <a:off x="316523" y="263769"/>
            <a:ext cx="11641015" cy="6330462"/>
          </a:xfrm>
          <a:prstGeom prst="rect">
            <a:avLst/>
          </a:prstGeom>
          <a:solidFill>
            <a:schemeClr val="bg1"/>
          </a:solid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3814" y="-706568"/>
            <a:ext cx="1940673" cy="1940673"/>
          </a:xfrm>
          <a:prstGeom prst="rect">
            <a:avLst/>
          </a:prstGeom>
        </p:spPr>
      </p:pic>
      <p:pic>
        <p:nvPicPr>
          <p:cNvPr id="8" name="图片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43122" y="-44488"/>
            <a:ext cx="1466109" cy="146610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p:wipe/>
  </p:transition>
  <p:txStyles>
    <p:titleStyle>
      <a:lvl1pPr algn="l" defTabSz="914400" rtl="0" eaLnBrk="1" latinLnBrk="0" hangingPunct="1">
        <a:lnSpc>
          <a:spcPct val="90000"/>
        </a:lnSpc>
        <a:spcBef>
          <a:spcPct val="0"/>
        </a:spcBef>
        <a:buNone/>
        <a:defRPr sz="4400" kern="1200">
          <a:solidFill>
            <a:schemeClr val="tx1"/>
          </a:solidFill>
          <a:latin typeface="+mj-lt"/>
          <a:ea typeface="字魂107号-萌趣欢乐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字魂107号-萌趣欢乐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字魂107号-萌趣欢乐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字魂107号-萌趣欢乐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107号-萌趣欢乐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107号-萌趣欢乐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4.png"/><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25.png"/><Relationship Id="rId4" Type="http://schemas.openxmlformats.org/officeDocument/2006/relationships/image" Target="../media/image6.png"/><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png"/><Relationship Id="rId7" Type="http://schemas.openxmlformats.org/officeDocument/2006/relationships/image" Target="../media/image15.png"/><Relationship Id="rId12"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7.png"/><Relationship Id="rId5" Type="http://schemas.openxmlformats.org/officeDocument/2006/relationships/image" Target="../media/image7.png"/><Relationship Id="rId10" Type="http://schemas.openxmlformats.org/officeDocument/2006/relationships/image" Target="../media/image5.png"/><Relationship Id="rId4" Type="http://schemas.openxmlformats.org/officeDocument/2006/relationships/image" Target="../media/image6.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516513" y="3766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2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4" name="Picture 3">
            <a:extLst>
              <a:ext uri="{FF2B5EF4-FFF2-40B4-BE49-F238E27FC236}">
                <a16:creationId xmlns:a16="http://schemas.microsoft.com/office/drawing/2014/main" id="{2A14CC4D-E094-008F-FC81-9E6FEB99423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53150" y="883679"/>
            <a:ext cx="7200000" cy="5547841"/>
          </a:xfrm>
          <a:prstGeom prst="rect">
            <a:avLst/>
          </a:prstGeom>
        </p:spPr>
      </p:pic>
    </p:spTree>
    <p:extLst>
      <p:ext uri="{BB962C8B-B14F-4D97-AF65-F5344CB8AC3E}">
        <p14:creationId xmlns:p14="http://schemas.microsoft.com/office/powerpoint/2010/main" val="686045647"/>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8D0B21C-DAD3-8BBA-22D8-9DA57B77C0D5}"/>
              </a:ext>
            </a:extLst>
          </p:cNvPr>
          <p:cNvSpPr/>
          <p:nvPr/>
        </p:nvSpPr>
        <p:spPr>
          <a:xfrm>
            <a:off x="1409701" y="2562225"/>
            <a:ext cx="3571874" cy="1619250"/>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Đồng nghĩa với </a:t>
            </a:r>
            <a:r>
              <a:rPr kumimoji="0" lang="en-US" sz="3200" b="1"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trông</a:t>
            </a:r>
            <a:endParaRPr kumimoji="0" lang="vi-VN" sz="32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cxnSp>
        <p:nvCxnSpPr>
          <p:cNvPr id="7" name="Straight Connector 6">
            <a:extLst>
              <a:ext uri="{FF2B5EF4-FFF2-40B4-BE49-F238E27FC236}">
                <a16:creationId xmlns:a16="http://schemas.microsoft.com/office/drawing/2014/main" id="{1F22D9AE-206F-B196-C656-6716B7434B30}"/>
              </a:ext>
            </a:extLst>
          </p:cNvPr>
          <p:cNvCxnSpPr>
            <a:stCxn id="4" idx="3"/>
          </p:cNvCxnSpPr>
          <p:nvPr/>
        </p:nvCxnSpPr>
        <p:spPr>
          <a:xfrm flipV="1">
            <a:off x="4981575" y="1762125"/>
            <a:ext cx="1028700" cy="160972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CD895ED-6272-683E-6CE3-DCA1EC0672C9}"/>
              </a:ext>
            </a:extLst>
          </p:cNvPr>
          <p:cNvSpPr txBox="1"/>
          <p:nvPr/>
        </p:nvSpPr>
        <p:spPr>
          <a:xfrm>
            <a:off x="6057900" y="1171575"/>
            <a:ext cx="187642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nhìn</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cxnSp>
        <p:nvCxnSpPr>
          <p:cNvPr id="9" name="Straight Connector 8">
            <a:extLst>
              <a:ext uri="{FF2B5EF4-FFF2-40B4-BE49-F238E27FC236}">
                <a16:creationId xmlns:a16="http://schemas.microsoft.com/office/drawing/2014/main" id="{87AA75A1-221F-1E80-FF78-85E6D1049350}"/>
              </a:ext>
            </a:extLst>
          </p:cNvPr>
          <p:cNvCxnSpPr>
            <a:cxnSpLocks/>
            <a:stCxn id="4" idx="3"/>
          </p:cNvCxnSpPr>
          <p:nvPr/>
        </p:nvCxnSpPr>
        <p:spPr>
          <a:xfrm>
            <a:off x="4981575" y="3371850"/>
            <a:ext cx="1143000" cy="381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8C640EB-AF3E-F21E-13E4-FBC48FB3D297}"/>
              </a:ext>
            </a:extLst>
          </p:cNvPr>
          <p:cNvSpPr txBox="1"/>
          <p:nvPr/>
        </p:nvSpPr>
        <p:spPr>
          <a:xfrm>
            <a:off x="6172200" y="2819400"/>
            <a:ext cx="187642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xem</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cxnSp>
        <p:nvCxnSpPr>
          <p:cNvPr id="12" name="Straight Connector 11">
            <a:extLst>
              <a:ext uri="{FF2B5EF4-FFF2-40B4-BE49-F238E27FC236}">
                <a16:creationId xmlns:a16="http://schemas.microsoft.com/office/drawing/2014/main" id="{CF61FBD3-D6A4-F756-F048-AC68E23B9A90}"/>
              </a:ext>
            </a:extLst>
          </p:cNvPr>
          <p:cNvCxnSpPr>
            <a:cxnSpLocks/>
            <a:stCxn id="4" idx="3"/>
          </p:cNvCxnSpPr>
          <p:nvPr/>
        </p:nvCxnSpPr>
        <p:spPr>
          <a:xfrm>
            <a:off x="4981575" y="3371850"/>
            <a:ext cx="1200150" cy="136207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DBF78AB-5648-B7FE-AC14-8F5C20DBD107}"/>
              </a:ext>
            </a:extLst>
          </p:cNvPr>
          <p:cNvSpPr txBox="1"/>
          <p:nvPr/>
        </p:nvSpPr>
        <p:spPr>
          <a:xfrm>
            <a:off x="6229350" y="4143375"/>
            <a:ext cx="187642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coi</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3" name="TextBox 2">
            <a:extLst>
              <a:ext uri="{FF2B5EF4-FFF2-40B4-BE49-F238E27FC236}">
                <a16:creationId xmlns:a16="http://schemas.microsoft.com/office/drawing/2014/main" id="{5310010B-3928-11FF-9C48-2773CE955241}"/>
              </a:ext>
            </a:extLst>
          </p:cNvPr>
          <p:cNvSpPr txBox="1"/>
          <p:nvPr/>
        </p:nvSpPr>
        <p:spPr>
          <a:xfrm>
            <a:off x="1789043" y="5261977"/>
            <a:ext cx="8048211" cy="1077218"/>
          </a:xfrm>
          <a:prstGeom prst="rect">
            <a:avLst/>
          </a:prstGeom>
          <a:noFill/>
        </p:spPr>
        <p:txBody>
          <a:bodyPr wrap="square">
            <a:spAutoFit/>
          </a:bodyPr>
          <a:lstStyle/>
          <a:p>
            <a:pPr algn="just"/>
            <a:r>
              <a:rPr lang="en-US" sz="3200" b="1" i="0" u="none" strike="noStrike" smtClean="0">
                <a:solidFill>
                  <a:srgbClr val="00B050"/>
                </a:solidFill>
                <a:effectLst/>
                <a:latin typeface="Cambria" panose="02040503050406030204" pitchFamily="18" charset="0"/>
                <a:ea typeface="Cambria" panose="02040503050406030204" pitchFamily="18" charset="0"/>
              </a:rPr>
              <a:t>trông: </a:t>
            </a:r>
            <a:r>
              <a:rPr lang="en-US" sz="3200" b="1" i="0" u="none" strike="noStrike" dirty="0" err="1">
                <a:solidFill>
                  <a:srgbClr val="00B050"/>
                </a:solidFill>
                <a:effectLst/>
                <a:latin typeface="Cambria" panose="02040503050406030204" pitchFamily="18" charset="0"/>
                <a:ea typeface="Cambria" panose="02040503050406030204" pitchFamily="18" charset="0"/>
              </a:rPr>
              <a:t>nghĩa</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là</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hoạt</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động</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dùng</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mắt</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quan</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sát</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và</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thu</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nhận</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hình</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ảnh</a:t>
            </a:r>
            <a:endParaRPr lang="en-US" sz="3200" b="1" dirty="0">
              <a:solidFill>
                <a:srgbClr val="00B05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95591127"/>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par>
                                <p:cTn id="34" presetID="22" presetClass="entr" presetSubtype="4"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0"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8D0B21C-DAD3-8BBA-22D8-9DA57B77C0D5}"/>
              </a:ext>
            </a:extLst>
          </p:cNvPr>
          <p:cNvSpPr/>
          <p:nvPr/>
        </p:nvSpPr>
        <p:spPr>
          <a:xfrm>
            <a:off x="1409701" y="2562225"/>
            <a:ext cx="3571874" cy="1619250"/>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Đồng nghĩa với </a:t>
            </a:r>
            <a:r>
              <a:rPr kumimoji="0" lang="en-US" sz="3200" b="1"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mênh</a:t>
            </a:r>
            <a:r>
              <a:rPr kumimoji="0" lang="en-US" sz="3200" b="1" i="1"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mông</a:t>
            </a:r>
            <a:endParaRPr kumimoji="0" lang="vi-VN" sz="32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cxnSp>
        <p:nvCxnSpPr>
          <p:cNvPr id="7" name="Straight Connector 6">
            <a:extLst>
              <a:ext uri="{FF2B5EF4-FFF2-40B4-BE49-F238E27FC236}">
                <a16:creationId xmlns:a16="http://schemas.microsoft.com/office/drawing/2014/main" id="{1F22D9AE-206F-B196-C656-6716B7434B30}"/>
              </a:ext>
            </a:extLst>
          </p:cNvPr>
          <p:cNvCxnSpPr>
            <a:stCxn id="4" idx="3"/>
          </p:cNvCxnSpPr>
          <p:nvPr/>
        </p:nvCxnSpPr>
        <p:spPr>
          <a:xfrm flipV="1">
            <a:off x="4981575" y="1762125"/>
            <a:ext cx="1028700" cy="160972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CD895ED-6272-683E-6CE3-DCA1EC0672C9}"/>
              </a:ext>
            </a:extLst>
          </p:cNvPr>
          <p:cNvSpPr txBox="1"/>
          <p:nvPr/>
        </p:nvSpPr>
        <p:spPr>
          <a:xfrm>
            <a:off x="6057900" y="1171575"/>
            <a:ext cx="187642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i="1" kern="0" dirty="0">
                <a:solidFill>
                  <a:srgbClr val="FF0000"/>
                </a:solidFill>
                <a:latin typeface="Cambria" panose="02040503050406030204" pitchFamily="18" charset="0"/>
                <a:ea typeface="Cambria" panose="02040503050406030204" pitchFamily="18" charset="0"/>
                <a:cs typeface="Times New Roman" panose="02020603050405020304" pitchFamily="18" charset="0"/>
              </a:rPr>
              <a:t>bao la</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cxnSp>
        <p:nvCxnSpPr>
          <p:cNvPr id="9" name="Straight Connector 8">
            <a:extLst>
              <a:ext uri="{FF2B5EF4-FFF2-40B4-BE49-F238E27FC236}">
                <a16:creationId xmlns:a16="http://schemas.microsoft.com/office/drawing/2014/main" id="{87AA75A1-221F-1E80-FF78-85E6D1049350}"/>
              </a:ext>
            </a:extLst>
          </p:cNvPr>
          <p:cNvCxnSpPr>
            <a:cxnSpLocks/>
            <a:stCxn id="4" idx="3"/>
          </p:cNvCxnSpPr>
          <p:nvPr/>
        </p:nvCxnSpPr>
        <p:spPr>
          <a:xfrm>
            <a:off x="4981575" y="3371850"/>
            <a:ext cx="1143000" cy="381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8C640EB-AF3E-F21E-13E4-FBC48FB3D297}"/>
              </a:ext>
            </a:extLst>
          </p:cNvPr>
          <p:cNvSpPr txBox="1"/>
          <p:nvPr/>
        </p:nvSpPr>
        <p:spPr>
          <a:xfrm>
            <a:off x="6172200" y="2819400"/>
            <a:ext cx="246697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bát</a:t>
            </a:r>
            <a:r>
              <a:rPr kumimoji="0" lang="en-US" sz="4400" b="0" i="1" u="none" strike="noStrike" kern="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0" i="1" u="none" strike="noStrike" kern="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ngát</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cxnSp>
        <p:nvCxnSpPr>
          <p:cNvPr id="12" name="Straight Connector 11">
            <a:extLst>
              <a:ext uri="{FF2B5EF4-FFF2-40B4-BE49-F238E27FC236}">
                <a16:creationId xmlns:a16="http://schemas.microsoft.com/office/drawing/2014/main" id="{CF61FBD3-D6A4-F756-F048-AC68E23B9A90}"/>
              </a:ext>
            </a:extLst>
          </p:cNvPr>
          <p:cNvCxnSpPr>
            <a:cxnSpLocks/>
            <a:stCxn id="4" idx="3"/>
          </p:cNvCxnSpPr>
          <p:nvPr/>
        </p:nvCxnSpPr>
        <p:spPr>
          <a:xfrm>
            <a:off x="4981575" y="3371850"/>
            <a:ext cx="1200150" cy="136207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DBF78AB-5648-B7FE-AC14-8F5C20DBD107}"/>
              </a:ext>
            </a:extLst>
          </p:cNvPr>
          <p:cNvSpPr txBox="1"/>
          <p:nvPr/>
        </p:nvSpPr>
        <p:spPr>
          <a:xfrm>
            <a:off x="6229350" y="4143375"/>
            <a:ext cx="356235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thênh</a:t>
            </a:r>
            <a:r>
              <a:rPr kumimoji="0" lang="en-US" sz="4400" b="0" i="1" u="none" strike="noStrike" kern="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thang</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2" name="TextBox 1">
            <a:extLst>
              <a:ext uri="{FF2B5EF4-FFF2-40B4-BE49-F238E27FC236}">
                <a16:creationId xmlns:a16="http://schemas.microsoft.com/office/drawing/2014/main" id="{BB362D3A-D44E-8E23-1E79-3604AFAF6163}"/>
              </a:ext>
            </a:extLst>
          </p:cNvPr>
          <p:cNvSpPr txBox="1"/>
          <p:nvPr/>
        </p:nvSpPr>
        <p:spPr>
          <a:xfrm>
            <a:off x="1789043" y="5261977"/>
            <a:ext cx="8048211" cy="584775"/>
          </a:xfrm>
          <a:prstGeom prst="rect">
            <a:avLst/>
          </a:prstGeom>
          <a:noFill/>
        </p:spPr>
        <p:txBody>
          <a:bodyPr wrap="square">
            <a:spAutoFit/>
          </a:bodyPr>
          <a:lstStyle/>
          <a:p>
            <a:pPr algn="ct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mênh</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mông</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dùng</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để</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biểu</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thị</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độ</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rộng</a:t>
            </a:r>
            <a:endParaRPr lang="en-US" sz="3200" b="1" dirty="0">
              <a:solidFill>
                <a:srgbClr val="00B05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35204272"/>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par>
                                <p:cTn id="34" presetID="22" presetClass="entr" presetSubtype="4"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0"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D777C70-66D5-1500-5018-72644011882F}"/>
              </a:ext>
            </a:extLst>
          </p:cNvPr>
          <p:cNvSpPr txBox="1"/>
          <p:nvPr/>
        </p:nvSpPr>
        <p:spPr>
          <a:xfrm>
            <a:off x="855363" y="248190"/>
            <a:ext cx="10260311" cy="1077218"/>
          </a:xfrm>
          <a:prstGeom prst="rect">
            <a:avLst/>
          </a:prstGeom>
          <a:noFill/>
        </p:spPr>
        <p:txBody>
          <a:bodyPr wrap="square" rtlCol="0">
            <a:spAutoFit/>
          </a:bodyPr>
          <a:lstStyle/>
          <a:p>
            <a:pPr lvl="0" algn="just"/>
            <a:r>
              <a:rPr lang="en-US" sz="3200" b="1" dirty="0">
                <a:solidFill>
                  <a:srgbClr val="002060"/>
                </a:solidFill>
                <a:latin typeface="Cambria" panose="02040503050406030204" pitchFamily="18" charset="0"/>
                <a:ea typeface="Cambria" panose="02040503050406030204" pitchFamily="18" charset="0"/>
              </a:rPr>
              <a:t>3. </a:t>
            </a:r>
            <a:r>
              <a:rPr lang="vi-VN" sz="3200" b="1" dirty="0">
                <a:solidFill>
                  <a:srgbClr val="002060"/>
                </a:solidFill>
                <a:latin typeface="Cambria" panose="02040503050406030204" pitchFamily="18" charset="0"/>
                <a:ea typeface="Cambria" panose="02040503050406030204" pitchFamily="18" charset="0"/>
              </a:rPr>
              <a:t>Chọn từ thích hợp trong ngoặc đơn để hoàn thành đoạn văn.</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6" name="Rectangle: Rounded Corners 5">
            <a:extLst>
              <a:ext uri="{FF2B5EF4-FFF2-40B4-BE49-F238E27FC236}">
                <a16:creationId xmlns:a16="http://schemas.microsoft.com/office/drawing/2014/main" id="{2838F94A-D5C5-1B93-6F7B-CAD3B7F566D4}"/>
              </a:ext>
            </a:extLst>
          </p:cNvPr>
          <p:cNvSpPr/>
          <p:nvPr/>
        </p:nvSpPr>
        <p:spPr>
          <a:xfrm>
            <a:off x="828676" y="1628776"/>
            <a:ext cx="7477124" cy="4486274"/>
          </a:xfrm>
          <a:prstGeom prst="roundRect">
            <a:avLst/>
          </a:prstGeom>
          <a:solidFill>
            <a:srgbClr val="C8FCE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Mưa mùa xuân xôn xao, phơi phới. Những hạt mưa </a:t>
            </a:r>
            <a:r>
              <a:rPr lang="vi-VN" sz="2400" baseline="30000" dirty="0">
                <a:solidFill>
                  <a:srgbClr val="002060"/>
                </a:solidFill>
                <a:latin typeface="Cambria" panose="02040503050406030204" pitchFamily="18" charset="0"/>
                <a:ea typeface="Cambria" panose="02040503050406030204" pitchFamily="18" charset="0"/>
              </a:rPr>
              <a:t>(1)</a:t>
            </a:r>
            <a:r>
              <a:rPr lang="vi-VN" sz="2400" dirty="0">
                <a:solidFill>
                  <a:srgbClr val="002060"/>
                </a:solidFill>
                <a:latin typeface="Cambria" panose="02040503050406030204" pitchFamily="18" charset="0"/>
                <a:ea typeface="Cambria" panose="02040503050406030204" pitchFamily="18" charset="0"/>
              </a:rPr>
              <a:t> (</a:t>
            </a:r>
            <a:r>
              <a:rPr lang="vi-VN" sz="2400" i="1" dirty="0">
                <a:solidFill>
                  <a:srgbClr val="002060"/>
                </a:solidFill>
                <a:latin typeface="Cambria" panose="02040503050406030204" pitchFamily="18" charset="0"/>
                <a:ea typeface="Cambria" panose="02040503050406030204" pitchFamily="18" charset="0"/>
              </a:rPr>
              <a:t>bé mọn, bé con, bé nhỏ</a:t>
            </a:r>
            <a:r>
              <a:rPr lang="vi-VN" sz="2400" dirty="0">
                <a:solidFill>
                  <a:srgbClr val="002060"/>
                </a:solidFill>
                <a:latin typeface="Cambria" panose="02040503050406030204" pitchFamily="18" charset="0"/>
                <a:ea typeface="Cambria" panose="02040503050406030204" pitchFamily="18" charset="0"/>
              </a:rPr>
              <a:t>), mềm mại, rơi như nhảy nhót. Hạt nọ tiếp hạt kia dan xuống mặt dắt. Mặt đất đã </a:t>
            </a:r>
            <a:r>
              <a:rPr lang="vi-VN" sz="2400" baseline="30000" dirty="0">
                <a:solidFill>
                  <a:srgbClr val="002060"/>
                </a:solidFill>
                <a:latin typeface="Cambria" panose="02040503050406030204" pitchFamily="18" charset="0"/>
                <a:ea typeface="Cambria" panose="02040503050406030204" pitchFamily="18" charset="0"/>
              </a:rPr>
              <a:t>(2)</a:t>
            </a:r>
            <a:r>
              <a:rPr lang="vi-VN" sz="2400" dirty="0">
                <a:solidFill>
                  <a:srgbClr val="002060"/>
                </a:solidFill>
                <a:latin typeface="Cambria" panose="02040503050406030204" pitchFamily="18" charset="0"/>
                <a:ea typeface="Cambria" panose="02040503050406030204" pitchFamily="18" charset="0"/>
              </a:rPr>
              <a:t> (</a:t>
            </a:r>
            <a:r>
              <a:rPr lang="vi-VN" sz="2400" i="1" dirty="0">
                <a:solidFill>
                  <a:srgbClr val="002060"/>
                </a:solidFill>
                <a:latin typeface="Cambria" panose="02040503050406030204" pitchFamily="18" charset="0"/>
                <a:ea typeface="Cambria" panose="02040503050406030204" pitchFamily="18" charset="0"/>
              </a:rPr>
              <a:t>khô cằn, khô khan, khô khốc</a:t>
            </a:r>
            <a:r>
              <a:rPr lang="vi-VN" sz="2400">
                <a:solidFill>
                  <a:srgbClr val="002060"/>
                </a:solidFill>
                <a:latin typeface="Cambria" panose="02040503050406030204" pitchFamily="18" charset="0"/>
                <a:ea typeface="Cambria" panose="02040503050406030204" pitchFamily="18" charset="0"/>
              </a:rPr>
              <a:t>) </a:t>
            </a:r>
            <a:r>
              <a:rPr lang="vi-VN" sz="2400" smtClean="0">
                <a:solidFill>
                  <a:srgbClr val="002060"/>
                </a:solidFill>
                <a:latin typeface="Cambria" panose="02040503050406030204" pitchFamily="18" charset="0"/>
                <a:ea typeface="Cambria" panose="02040503050406030204" pitchFamily="18" charset="0"/>
              </a:rPr>
              <a:t>b</a:t>
            </a:r>
            <a:r>
              <a:rPr lang="en-US" sz="2400" smtClean="0">
                <a:solidFill>
                  <a:srgbClr val="002060"/>
                </a:solidFill>
                <a:latin typeface="Cambria" panose="02040503050406030204" pitchFamily="18" charset="0"/>
                <a:ea typeface="Cambria" panose="02040503050406030204" pitchFamily="18" charset="0"/>
              </a:rPr>
              <a:t>ỗ</a:t>
            </a:r>
            <a:r>
              <a:rPr lang="vi-VN" sz="2400" smtClean="0">
                <a:solidFill>
                  <a:srgbClr val="002060"/>
                </a:solidFill>
                <a:latin typeface="Cambria" panose="02040503050406030204" pitchFamily="18" charset="0"/>
                <a:ea typeface="Cambria" panose="02040503050406030204" pitchFamily="18" charset="0"/>
              </a:rPr>
              <a:t>ng </a:t>
            </a:r>
            <a:r>
              <a:rPr lang="vi-VN" sz="2400" dirty="0">
                <a:solidFill>
                  <a:srgbClr val="002060"/>
                </a:solidFill>
                <a:latin typeface="Cambria" panose="02040503050406030204" pitchFamily="18" charset="0"/>
                <a:ea typeface="Cambria" panose="02040503050406030204" pitchFamily="18" charset="0"/>
              </a:rPr>
              <a:t>thức dậy, âu yếm đón lấy những giọt mưa ấm áp, </a:t>
            </a:r>
            <a:r>
              <a:rPr lang="vi-VN" sz="2400" baseline="30000" dirty="0">
                <a:solidFill>
                  <a:srgbClr val="002060"/>
                </a:solidFill>
                <a:latin typeface="Cambria" panose="02040503050406030204" pitchFamily="18" charset="0"/>
                <a:ea typeface="Cambria" panose="02040503050406030204" pitchFamily="18" charset="0"/>
              </a:rPr>
              <a:t>(3)</a:t>
            </a:r>
            <a:r>
              <a:rPr lang="vi-VN" sz="2400" dirty="0">
                <a:solidFill>
                  <a:srgbClr val="002060"/>
                </a:solidFill>
                <a:latin typeface="Cambria" panose="02040503050406030204" pitchFamily="18" charset="0"/>
                <a:ea typeface="Cambria" panose="02040503050406030204" pitchFamily="18" charset="0"/>
              </a:rPr>
              <a:t> (</a:t>
            </a:r>
            <a:r>
              <a:rPr lang="vi-VN" sz="2400" i="1" dirty="0">
                <a:solidFill>
                  <a:srgbClr val="002060"/>
                </a:solidFill>
                <a:latin typeface="Cambria" panose="02040503050406030204" pitchFamily="18" charset="0"/>
                <a:ea typeface="Cambria" panose="02040503050406030204" pitchFamily="18" charset="0"/>
              </a:rPr>
              <a:t>trong sáng, trong lành, trong xanh</a:t>
            </a:r>
            <a:r>
              <a:rPr lang="vi-VN" sz="2400" dirty="0">
                <a:solidFill>
                  <a:srgbClr val="002060"/>
                </a:solidFill>
                <a:latin typeface="Cambria" panose="02040503050406030204" pitchFamily="18" charset="0"/>
                <a:ea typeface="Cambria" panose="02040503050406030204" pitchFamily="18" charset="0"/>
              </a:rPr>
              <a:t>). Mặt đất lại </a:t>
            </a:r>
            <a:r>
              <a:rPr lang="vi-VN" sz="2400" baseline="30000" dirty="0">
                <a:solidFill>
                  <a:srgbClr val="002060"/>
                </a:solidFill>
                <a:latin typeface="Cambria" panose="02040503050406030204" pitchFamily="18" charset="0"/>
                <a:ea typeface="Cambria" panose="02040503050406030204" pitchFamily="18" charset="0"/>
              </a:rPr>
              <a:t>(4)</a:t>
            </a:r>
            <a:r>
              <a:rPr lang="vi-VN" sz="2400" dirty="0">
                <a:solidFill>
                  <a:srgbClr val="002060"/>
                </a:solidFill>
                <a:latin typeface="Cambria" panose="02040503050406030204" pitchFamily="18" charset="0"/>
                <a:ea typeface="Cambria" panose="02040503050406030204" pitchFamily="18" charset="0"/>
              </a:rPr>
              <a:t> (</a:t>
            </a:r>
            <a:r>
              <a:rPr lang="vi-VN" sz="2400" i="1" dirty="0">
                <a:solidFill>
                  <a:srgbClr val="002060"/>
                </a:solidFill>
                <a:latin typeface="Cambria" panose="02040503050406030204" pitchFamily="18" charset="0"/>
                <a:ea typeface="Cambria" panose="02040503050406030204" pitchFamily="18" charset="0"/>
              </a:rPr>
              <a:t>dịu mềm, dịu nhẹ, dịu ngọt</a:t>
            </a:r>
            <a:r>
              <a:rPr lang="vi-VN" sz="2400" dirty="0">
                <a:solidFill>
                  <a:srgbClr val="002060"/>
                </a:solidFill>
                <a:latin typeface="Cambria" panose="02040503050406030204" pitchFamily="18" charset="0"/>
                <a:ea typeface="Cambria" panose="02040503050406030204" pitchFamily="18" charset="0"/>
              </a:rPr>
              <a:t>), lại cần mẫn tiếp nhựa sống cho cây cỏ. Mưa mùa xuân đã mang lại cho cây </a:t>
            </a:r>
            <a:r>
              <a:rPr lang="vi-VN" sz="2400" baseline="30000" dirty="0">
                <a:solidFill>
                  <a:srgbClr val="002060"/>
                </a:solidFill>
                <a:latin typeface="Cambria" panose="02040503050406030204" pitchFamily="18" charset="0"/>
                <a:ea typeface="Cambria" panose="02040503050406030204" pitchFamily="18" charset="0"/>
              </a:rPr>
              <a:t>(5)</a:t>
            </a:r>
            <a:r>
              <a:rPr lang="vi-VN" sz="2400" dirty="0">
                <a:solidFill>
                  <a:srgbClr val="002060"/>
                </a:solidFill>
                <a:latin typeface="Cambria" panose="02040503050406030204" pitchFamily="18" charset="0"/>
                <a:ea typeface="Cambria" panose="02040503050406030204" pitchFamily="18" charset="0"/>
              </a:rPr>
              <a:t> (</a:t>
            </a:r>
            <a:r>
              <a:rPr lang="vi-VN" sz="2400" i="1" dirty="0">
                <a:solidFill>
                  <a:srgbClr val="002060"/>
                </a:solidFill>
                <a:latin typeface="Cambria" panose="02040503050406030204" pitchFamily="18" charset="0"/>
                <a:ea typeface="Cambria" panose="02040503050406030204" pitchFamily="18" charset="0"/>
              </a:rPr>
              <a:t>sức lực, sức vóc, sức sống</a:t>
            </a:r>
            <a:r>
              <a:rPr lang="vi-VN" sz="2400" dirty="0">
                <a:solidFill>
                  <a:srgbClr val="002060"/>
                </a:solidFill>
                <a:latin typeface="Cambria" panose="02040503050406030204" pitchFamily="18" charset="0"/>
                <a:ea typeface="Cambria" panose="02040503050406030204" pitchFamily="18" charset="0"/>
              </a:rPr>
              <a:t>) tràn đầy. Và cây trả nghĩa cho mưa bằng cả mùa hoa thơm trái ngọt.</a:t>
            </a:r>
          </a:p>
          <a:p>
            <a:pPr algn="r"/>
            <a:r>
              <a:rPr lang="vi-VN" sz="2400" dirty="0">
                <a:solidFill>
                  <a:srgbClr val="002060"/>
                </a:solidFill>
                <a:latin typeface="Cambria" panose="02040503050406030204" pitchFamily="18" charset="0"/>
                <a:ea typeface="Cambria" panose="02040503050406030204" pitchFamily="18" charset="0"/>
              </a:rPr>
              <a:t>(</a:t>
            </a:r>
            <a:r>
              <a:rPr lang="vi-VN" sz="2400" i="1" dirty="0">
                <a:solidFill>
                  <a:srgbClr val="002060"/>
                </a:solidFill>
                <a:latin typeface="Cambria" panose="02040503050406030204" pitchFamily="18" charset="0"/>
                <a:ea typeface="Cambria" panose="02040503050406030204" pitchFamily="18" charset="0"/>
              </a:rPr>
              <a:t>Theo</a:t>
            </a:r>
            <a:r>
              <a:rPr lang="vi-VN" sz="2400" dirty="0">
                <a:solidFill>
                  <a:srgbClr val="002060"/>
                </a:solidFill>
                <a:latin typeface="Cambria" panose="02040503050406030204" pitchFamily="18" charset="0"/>
                <a:ea typeface="Cambria" panose="02040503050406030204" pitchFamily="18" charset="0"/>
              </a:rPr>
              <a:t> Nguyễn Thị Thu Trang)</a:t>
            </a:r>
          </a:p>
        </p:txBody>
      </p:sp>
      <p:pic>
        <p:nvPicPr>
          <p:cNvPr id="3" name="Picture 2">
            <a:extLst>
              <a:ext uri="{FF2B5EF4-FFF2-40B4-BE49-F238E27FC236}">
                <a16:creationId xmlns:a16="http://schemas.microsoft.com/office/drawing/2014/main" id="{4E6BEE88-11D1-9E86-3E62-EA2E23193F96}"/>
              </a:ext>
            </a:extLst>
          </p:cNvPr>
          <p:cNvPicPr>
            <a:picLocks noChangeAspect="1"/>
          </p:cNvPicPr>
          <p:nvPr/>
        </p:nvPicPr>
        <p:blipFill>
          <a:blip r:embed="rId2"/>
          <a:stretch>
            <a:fillRect/>
          </a:stretch>
        </p:blipFill>
        <p:spPr>
          <a:xfrm>
            <a:off x="8577262" y="1604962"/>
            <a:ext cx="2695575" cy="4543425"/>
          </a:xfrm>
          <a:prstGeom prst="rect">
            <a:avLst/>
          </a:prstGeom>
        </p:spPr>
      </p:pic>
      <p:cxnSp>
        <p:nvCxnSpPr>
          <p:cNvPr id="7" name="Straight Connector 6">
            <a:extLst>
              <a:ext uri="{FF2B5EF4-FFF2-40B4-BE49-F238E27FC236}">
                <a16:creationId xmlns:a16="http://schemas.microsoft.com/office/drawing/2014/main" id="{F73062DB-A99F-B61A-A648-72BAADD872E5}"/>
              </a:ext>
            </a:extLst>
          </p:cNvPr>
          <p:cNvCxnSpPr>
            <a:cxnSpLocks/>
          </p:cNvCxnSpPr>
          <p:nvPr/>
        </p:nvCxnSpPr>
        <p:spPr>
          <a:xfrm>
            <a:off x="4419600" y="2590800"/>
            <a:ext cx="8763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E757A1C-EC1B-364A-87BF-BF33DAF94CDB}"/>
              </a:ext>
            </a:extLst>
          </p:cNvPr>
          <p:cNvCxnSpPr>
            <a:cxnSpLocks/>
          </p:cNvCxnSpPr>
          <p:nvPr/>
        </p:nvCxnSpPr>
        <p:spPr>
          <a:xfrm>
            <a:off x="3276600" y="3305175"/>
            <a:ext cx="10477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0DABB78-D511-A881-7ADC-77BC09D6797C}"/>
              </a:ext>
            </a:extLst>
          </p:cNvPr>
          <p:cNvCxnSpPr>
            <a:cxnSpLocks/>
          </p:cNvCxnSpPr>
          <p:nvPr/>
        </p:nvCxnSpPr>
        <p:spPr>
          <a:xfrm>
            <a:off x="3724275" y="4038600"/>
            <a:ext cx="13335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F28F153-0D11-3DFC-461D-C72CEC97A90C}"/>
              </a:ext>
            </a:extLst>
          </p:cNvPr>
          <p:cNvCxnSpPr>
            <a:cxnSpLocks/>
          </p:cNvCxnSpPr>
          <p:nvPr/>
        </p:nvCxnSpPr>
        <p:spPr>
          <a:xfrm>
            <a:off x="2047875" y="4400550"/>
            <a:ext cx="11144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B82114F-1CF1-9234-F938-9F08B91EE8EE}"/>
              </a:ext>
            </a:extLst>
          </p:cNvPr>
          <p:cNvCxnSpPr>
            <a:cxnSpLocks/>
          </p:cNvCxnSpPr>
          <p:nvPr/>
        </p:nvCxnSpPr>
        <p:spPr>
          <a:xfrm>
            <a:off x="4676775" y="5124450"/>
            <a:ext cx="10763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2894303"/>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par>
                                <p:cTn id="19" presetID="16" presetClass="entr" presetSubtype="21"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par>
                                <p:cTn id="22" presetID="16" presetClass="entr" presetSubtype="21"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par>
                                <p:cTn id="25" presetID="16" presetClass="entr" presetSubtype="21"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par>
                                <p:cTn id="28" presetID="16" presetClass="entr" presetSubtype="21"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8FCCEC-DFE1-15B8-F001-CDACE496D457}"/>
              </a:ext>
            </a:extLst>
          </p:cNvPr>
          <p:cNvSpPr txBox="1"/>
          <p:nvPr/>
        </p:nvSpPr>
        <p:spPr>
          <a:xfrm>
            <a:off x="855363" y="248190"/>
            <a:ext cx="10260311" cy="1077218"/>
          </a:xfrm>
          <a:prstGeom prst="rect">
            <a:avLst/>
          </a:prstGeom>
          <a:noFill/>
        </p:spPr>
        <p:txBody>
          <a:bodyPr wrap="square" rtlCol="0">
            <a:spAutoFit/>
          </a:bodyPr>
          <a:lstStyle/>
          <a:p>
            <a:pPr lvl="0" algn="just"/>
            <a:r>
              <a:rPr lang="en-US" sz="3200" b="1" dirty="0">
                <a:solidFill>
                  <a:srgbClr val="002060"/>
                </a:solidFill>
                <a:latin typeface="Cambria" panose="02040503050406030204" pitchFamily="18" charset="0"/>
                <a:ea typeface="Cambria" panose="02040503050406030204" pitchFamily="18" charset="0"/>
              </a:rPr>
              <a:t>4. </a:t>
            </a:r>
            <a:r>
              <a:rPr lang="en-US" sz="3200" b="1" dirty="0" err="1">
                <a:solidFill>
                  <a:srgbClr val="002060"/>
                </a:solidFill>
                <a:latin typeface="Cambria" panose="02040503050406030204" pitchFamily="18" charset="0"/>
                <a:ea typeface="Cambria" panose="02040503050406030204" pitchFamily="18" charset="0"/>
              </a:rPr>
              <a:t>Viết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đoạn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văn</a:t>
            </a:r>
            <a:r>
              <a:rPr lang="en-US" sz="3200" b="1" dirty="0">
                <a:solidFill>
                  <a:srgbClr val="002060"/>
                </a:solidFill>
                <a:latin typeface="Cambria" panose="02040503050406030204" pitchFamily="18" charset="0"/>
                <a:ea typeface="Cambria" panose="02040503050406030204" pitchFamily="18" charset="0"/>
              </a:rPr>
              <a:t> (4 – 5 </a:t>
            </a:r>
            <a:r>
              <a:rPr lang="en-US" sz="3200" b="1" dirty="0" err="1">
                <a:solidFill>
                  <a:srgbClr val="002060"/>
                </a:solidFill>
                <a:latin typeface="Cambria" panose="02040503050406030204" pitchFamily="18" charset="0"/>
                <a:ea typeface="Cambria" panose="02040503050406030204" pitchFamily="18" charset="0"/>
              </a:rPr>
              <a:t>câu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về</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một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cảnh</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đẹp</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thiên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nhiên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có</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sử</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dụng</a:t>
            </a:r>
            <a:r>
              <a:rPr lang="en-US" sz="3200" b="1" dirty="0">
                <a:solidFill>
                  <a:srgbClr val="002060"/>
                </a:solidFill>
                <a:latin typeface="Cambria" panose="02040503050406030204" pitchFamily="18" charset="0"/>
                <a:ea typeface="Cambria" panose="02040503050406030204" pitchFamily="18" charset="0"/>
              </a:rPr>
              <a:t> 2 – 3 </a:t>
            </a:r>
            <a:r>
              <a:rPr lang="en-US" sz="3200" b="1" dirty="0" err="1">
                <a:solidFill>
                  <a:srgbClr val="002060"/>
                </a:solidFill>
                <a:latin typeface="Cambria" panose="02040503050406030204" pitchFamily="18" charset="0"/>
                <a:ea typeface="Cambria" panose="02040503050406030204" pitchFamily="18" charset="0"/>
              </a:rPr>
              <a:t>từ</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đồng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nghĩa</a:t>
            </a:r>
            <a:r>
              <a:rPr lang="en-US" sz="3200" b="1" dirty="0">
                <a:solidFill>
                  <a:srgbClr val="002060"/>
                </a:solidFill>
                <a:latin typeface="Cambria" panose="02040503050406030204" pitchFamily="18" charset="0"/>
                <a:ea typeface="Cambria" panose="02040503050406030204" pitchFamily="18" charset="0"/>
              </a:rPr>
              <a:t>.</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4" name="Rectangle: Rounded Corners 3">
            <a:extLst>
              <a:ext uri="{FF2B5EF4-FFF2-40B4-BE49-F238E27FC236}">
                <a16:creationId xmlns:a16="http://schemas.microsoft.com/office/drawing/2014/main" id="{A8A7489E-545D-E682-2300-B9B68C2C34C3}"/>
              </a:ext>
            </a:extLst>
          </p:cNvPr>
          <p:cNvSpPr/>
          <p:nvPr/>
        </p:nvSpPr>
        <p:spPr>
          <a:xfrm>
            <a:off x="1619250" y="1809750"/>
            <a:ext cx="9477375" cy="4124325"/>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smtClean="0">
                <a:solidFill>
                  <a:srgbClr val="000000"/>
                </a:solidFill>
                <a:latin typeface="Open Sans"/>
              </a:rPr>
              <a:t>	</a:t>
            </a:r>
            <a:r>
              <a:rPr lang="vi-VN" sz="2400" smtClean="0">
                <a:solidFill>
                  <a:srgbClr val="000000"/>
                </a:solidFill>
                <a:latin typeface="Open Sans"/>
              </a:rPr>
              <a:t>Quê </a:t>
            </a:r>
            <a:r>
              <a:rPr lang="vi-VN" sz="2400">
                <a:solidFill>
                  <a:srgbClr val="000000"/>
                </a:solidFill>
                <a:latin typeface="Open Sans"/>
              </a:rPr>
              <a:t>hương em rất </a:t>
            </a:r>
            <a:r>
              <a:rPr lang="vi-VN" sz="2400" u="sng">
                <a:solidFill>
                  <a:srgbClr val="000000"/>
                </a:solidFill>
                <a:latin typeface="Open Sans"/>
              </a:rPr>
              <a:t>thanh bình</a:t>
            </a:r>
            <a:r>
              <a:rPr lang="vi-VN" sz="2400">
                <a:solidFill>
                  <a:srgbClr val="000000"/>
                </a:solidFill>
                <a:latin typeface="Open Sans"/>
              </a:rPr>
              <a:t> và </a:t>
            </a:r>
            <a:r>
              <a:rPr lang="vi-VN" sz="2400" u="sng">
                <a:solidFill>
                  <a:srgbClr val="000000"/>
                </a:solidFill>
                <a:latin typeface="Open Sans"/>
              </a:rPr>
              <a:t>yên tĩnh</a:t>
            </a:r>
            <a:r>
              <a:rPr lang="vi-VN" sz="2400">
                <a:solidFill>
                  <a:srgbClr val="000000"/>
                </a:solidFill>
                <a:latin typeface="Open Sans"/>
              </a:rPr>
              <a:t>, có những cánh đồng thẳng cánh cò bay chạy theo những con đường làng quanh co. Những buổi sáng mùa xuân đứng ở đầu làng mà nhìn cánh đồng thì thích thú biết bao! Gió xuân nhẹ thổi sóng lúa nhấp nhô từng đợt đuổi nhau ra xa tít. Một đàn cò trắng dang rộng đôi cánh bay qua, nổi bật trên nền trời </a:t>
            </a:r>
            <a:r>
              <a:rPr lang="vi-VN" sz="2400" u="sng">
                <a:solidFill>
                  <a:srgbClr val="000000"/>
                </a:solidFill>
                <a:latin typeface="Open Sans"/>
              </a:rPr>
              <a:t>xanh thẳm</a:t>
            </a:r>
            <a:r>
              <a:rPr lang="vi-VN" sz="2400">
                <a:solidFill>
                  <a:srgbClr val="000000"/>
                </a:solidFill>
                <a:latin typeface="Open Sans"/>
              </a:rPr>
              <a:t>. Đầu làng có con sông nước </a:t>
            </a:r>
            <a:r>
              <a:rPr lang="vi-VN" sz="2400" u="sng">
                <a:solidFill>
                  <a:srgbClr val="000000"/>
                </a:solidFill>
                <a:latin typeface="Open Sans"/>
              </a:rPr>
              <a:t>xanh ngắt</a:t>
            </a:r>
            <a:r>
              <a:rPr lang="vi-VN" sz="2400">
                <a:solidFill>
                  <a:srgbClr val="000000"/>
                </a:solidFill>
                <a:latin typeface="Open Sans"/>
              </a:rPr>
              <a:t>, trong lành, vào những buổi dân làng đi làm cỏ, cánh đồng rộn lên những câu hò, câu hát vang trời, nghe yên bình làm sao</a:t>
            </a:r>
            <a:endParaRPr lang="vi-VN" sz="2400" dirty="0">
              <a:solidFill>
                <a:srgbClr val="002060"/>
              </a:solidFill>
              <a:latin typeface="Cambria" panose="02040503050406030204" pitchFamily="18" charset="0"/>
              <a:ea typeface="Cambria" panose="02040503050406030204" pitchFamily="18"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3">
            <a:extLst>
              <a:ext uri="{FF2B5EF4-FFF2-40B4-BE49-F238E27FC236}">
                <a16:creationId xmlns:a16="http://schemas.microsoft.com/office/drawing/2014/main" id="{A8A7489E-545D-E682-2300-B9B68C2C34C3}"/>
              </a:ext>
            </a:extLst>
          </p:cNvPr>
          <p:cNvSpPr/>
          <p:nvPr/>
        </p:nvSpPr>
        <p:spPr>
          <a:xfrm>
            <a:off x="1619250" y="1809750"/>
            <a:ext cx="9477375" cy="4124325"/>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smtClean="0">
                <a:solidFill>
                  <a:srgbClr val="000000"/>
                </a:solidFill>
                <a:latin typeface="Open Sans"/>
              </a:rPr>
              <a:t>	</a:t>
            </a:r>
            <a:r>
              <a:rPr lang="en-US" sz="2400" smtClean="0">
                <a:solidFill>
                  <a:schemeClr val="tx1"/>
                </a:solidFill>
                <a:latin typeface="Open Sans"/>
              </a:rPr>
              <a:t>Em sinh ra và lớn lên ở nông thôn, nơi có con sông bốn mùa đầy ắp nước, có cánh đồng thẳng cánh có bay tạo nên bức tranh p</a:t>
            </a:r>
            <a:r>
              <a:rPr lang="en-US" sz="2400" smtClean="0">
                <a:solidFill>
                  <a:schemeClr val="tx1"/>
                </a:solidFill>
                <a:latin typeface="Open Sans"/>
              </a:rPr>
              <a:t>hong cảnh </a:t>
            </a:r>
            <a:r>
              <a:rPr lang="vi-VN" sz="2400" u="sng" smtClean="0">
                <a:solidFill>
                  <a:schemeClr val="tx1"/>
                </a:solidFill>
                <a:latin typeface="Open Sans"/>
              </a:rPr>
              <a:t>thanh </a:t>
            </a:r>
            <a:r>
              <a:rPr lang="vi-VN" sz="2400" u="sng">
                <a:solidFill>
                  <a:schemeClr val="tx1"/>
                </a:solidFill>
                <a:latin typeface="Open Sans"/>
              </a:rPr>
              <a:t>bình</a:t>
            </a:r>
            <a:r>
              <a:rPr lang="vi-VN" sz="2400">
                <a:solidFill>
                  <a:schemeClr val="tx1"/>
                </a:solidFill>
                <a:latin typeface="Open Sans"/>
              </a:rPr>
              <a:t> và </a:t>
            </a:r>
            <a:r>
              <a:rPr lang="vi-VN" sz="2400" u="sng">
                <a:solidFill>
                  <a:schemeClr val="tx1"/>
                </a:solidFill>
                <a:latin typeface="Open Sans"/>
              </a:rPr>
              <a:t>yên </a:t>
            </a:r>
            <a:r>
              <a:rPr lang="vi-VN" sz="2400" u="sng" smtClean="0">
                <a:solidFill>
                  <a:schemeClr val="tx1"/>
                </a:solidFill>
                <a:latin typeface="Open Sans"/>
              </a:rPr>
              <a:t>tĩnh</a:t>
            </a:r>
            <a:r>
              <a:rPr lang="en-US" sz="2400" smtClean="0">
                <a:solidFill>
                  <a:schemeClr val="tx1"/>
                </a:solidFill>
                <a:latin typeface="Open Sans"/>
              </a:rPr>
              <a:t>. </a:t>
            </a:r>
            <a:r>
              <a:rPr lang="vi-VN" sz="2400" smtClean="0">
                <a:solidFill>
                  <a:schemeClr val="tx1"/>
                </a:solidFill>
                <a:latin typeface="Open Sans"/>
              </a:rPr>
              <a:t>Những </a:t>
            </a:r>
            <a:r>
              <a:rPr lang="vi-VN" sz="2400">
                <a:solidFill>
                  <a:schemeClr val="tx1"/>
                </a:solidFill>
                <a:latin typeface="Open Sans"/>
              </a:rPr>
              <a:t>buổi sáng mùa xuân đứng ở đầu làng mà nhìn cánh đồng thì thích thú biết bao! Gió xuân nhẹ thổi sóng lúa nhấp nhô từng đợt đuổi nhau ra xa tít. </a:t>
            </a:r>
            <a:r>
              <a:rPr lang="en-US" sz="2400" smtClean="0">
                <a:solidFill>
                  <a:schemeClr val="tx1"/>
                </a:solidFill>
                <a:latin typeface="Open Sans"/>
              </a:rPr>
              <a:t>Đ</a:t>
            </a:r>
            <a:r>
              <a:rPr lang="vi-VN" sz="2400" smtClean="0">
                <a:solidFill>
                  <a:schemeClr val="tx1"/>
                </a:solidFill>
                <a:latin typeface="Open Sans"/>
              </a:rPr>
              <a:t>àn </a:t>
            </a:r>
            <a:r>
              <a:rPr lang="vi-VN" sz="2400">
                <a:solidFill>
                  <a:schemeClr val="tx1"/>
                </a:solidFill>
                <a:latin typeface="Open Sans"/>
              </a:rPr>
              <a:t>cò trắng dang rộng đôi cánh bay qua, nổi bật trên nền trời </a:t>
            </a:r>
            <a:r>
              <a:rPr lang="vi-VN" sz="2400" u="sng">
                <a:solidFill>
                  <a:schemeClr val="tx1"/>
                </a:solidFill>
                <a:latin typeface="Open Sans"/>
              </a:rPr>
              <a:t>xanh thẳm</a:t>
            </a:r>
            <a:r>
              <a:rPr lang="vi-VN" sz="2400" smtClean="0">
                <a:solidFill>
                  <a:schemeClr val="tx1"/>
                </a:solidFill>
                <a:latin typeface="Open Sans"/>
              </a:rPr>
              <a:t>.</a:t>
            </a:r>
            <a:r>
              <a:rPr lang="en-US" sz="2400" smtClean="0">
                <a:solidFill>
                  <a:schemeClr val="tx1"/>
                </a:solidFill>
                <a:latin typeface="Open Sans"/>
              </a:rPr>
              <a:t> Mặt </a:t>
            </a:r>
            <a:r>
              <a:rPr lang="vi-VN" sz="2400" smtClean="0">
                <a:solidFill>
                  <a:schemeClr val="tx1"/>
                </a:solidFill>
                <a:latin typeface="Open Sans"/>
              </a:rPr>
              <a:t>sông </a:t>
            </a:r>
            <a:r>
              <a:rPr lang="en-US" sz="2400" smtClean="0">
                <a:solidFill>
                  <a:schemeClr val="tx1"/>
                </a:solidFill>
                <a:latin typeface="Open Sans"/>
              </a:rPr>
              <a:t>phẳng lặng như tấm gương khổng lồ, nước</a:t>
            </a:r>
            <a:r>
              <a:rPr lang="vi-VN" sz="2400">
                <a:solidFill>
                  <a:schemeClr val="tx1"/>
                </a:solidFill>
                <a:latin typeface="Open Sans"/>
              </a:rPr>
              <a:t> </a:t>
            </a:r>
            <a:r>
              <a:rPr lang="vi-VN" sz="2400" u="sng">
                <a:solidFill>
                  <a:schemeClr val="tx1"/>
                </a:solidFill>
                <a:latin typeface="Open Sans"/>
              </a:rPr>
              <a:t>xanh ngắt</a:t>
            </a:r>
            <a:r>
              <a:rPr lang="vi-VN" sz="2400">
                <a:solidFill>
                  <a:schemeClr val="tx1"/>
                </a:solidFill>
                <a:latin typeface="Open Sans"/>
              </a:rPr>
              <a:t>, trong </a:t>
            </a:r>
            <a:r>
              <a:rPr lang="vi-VN" sz="2400" smtClean="0">
                <a:solidFill>
                  <a:schemeClr val="tx1"/>
                </a:solidFill>
                <a:latin typeface="Open Sans"/>
              </a:rPr>
              <a:t>lành</a:t>
            </a:r>
            <a:r>
              <a:rPr lang="en-US" sz="2400" smtClean="0">
                <a:solidFill>
                  <a:schemeClr val="tx1"/>
                </a:solidFill>
                <a:latin typeface="Open Sans"/>
              </a:rPr>
              <a:t>. V</a:t>
            </a:r>
            <a:r>
              <a:rPr lang="vi-VN" sz="2400" smtClean="0">
                <a:solidFill>
                  <a:schemeClr val="tx1"/>
                </a:solidFill>
                <a:latin typeface="Open Sans"/>
              </a:rPr>
              <a:t>ào </a:t>
            </a:r>
            <a:r>
              <a:rPr lang="vi-VN" sz="2400">
                <a:solidFill>
                  <a:schemeClr val="tx1"/>
                </a:solidFill>
                <a:latin typeface="Open Sans"/>
              </a:rPr>
              <a:t>những buổi dân làng đi làm cỏ, cánh đồng rộn lên những câu hò, câu hát vang trời, nghe </a:t>
            </a:r>
            <a:r>
              <a:rPr lang="vi-VN" sz="2400" u="sng">
                <a:solidFill>
                  <a:schemeClr val="tx1"/>
                </a:solidFill>
                <a:latin typeface="Open Sans"/>
              </a:rPr>
              <a:t>yên bình</a:t>
            </a:r>
            <a:r>
              <a:rPr lang="vi-VN" sz="2400">
                <a:solidFill>
                  <a:schemeClr val="tx1"/>
                </a:solidFill>
                <a:latin typeface="Open Sans"/>
              </a:rPr>
              <a:t> làm </a:t>
            </a:r>
            <a:r>
              <a:rPr lang="vi-VN" sz="2400" smtClean="0">
                <a:solidFill>
                  <a:schemeClr val="tx1"/>
                </a:solidFill>
                <a:latin typeface="Open Sans"/>
              </a:rPr>
              <a:t>sao</a:t>
            </a:r>
            <a:r>
              <a:rPr lang="en-US" sz="2400">
                <a:solidFill>
                  <a:schemeClr val="tx1"/>
                </a:solidFill>
                <a:latin typeface="Open Sans"/>
              </a:rPr>
              <a:t>.</a:t>
            </a:r>
            <a:endParaRPr lang="vi-VN" sz="2400"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97831095"/>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6968" y="1152144"/>
            <a:ext cx="5330952" cy="5262979"/>
          </a:xfrm>
          <a:prstGeom prst="rect">
            <a:avLst/>
          </a:prstGeom>
        </p:spPr>
        <p:txBody>
          <a:bodyPr wrap="square">
            <a:spAutoFit/>
          </a:bodyPr>
          <a:lstStyle/>
          <a:p>
            <a:pPr algn="just"/>
            <a:r>
              <a:rPr lang="en-US" sz="2400" smtClean="0"/>
              <a:t>	</a:t>
            </a:r>
            <a:r>
              <a:rPr lang="vi-VN" sz="2400" smtClean="0"/>
              <a:t>Cánh </a:t>
            </a:r>
            <a:r>
              <a:rPr lang="vi-VN" sz="2400"/>
              <a:t>rừng rộng </a:t>
            </a:r>
            <a:r>
              <a:rPr lang="vi-VN" sz="2400" b="1"/>
              <a:t>mênh mông, bát ngát</a:t>
            </a:r>
            <a:r>
              <a:rPr lang="vi-VN" sz="2400"/>
              <a:t>. Con đường mòn dẫn vào rừng ngày càng nhỏ lại. Càng vào sâu, khung cảnh càng </a:t>
            </a:r>
            <a:r>
              <a:rPr lang="vi-VN" sz="2400" b="1"/>
              <a:t>hiu hắt</a:t>
            </a:r>
            <a:r>
              <a:rPr lang="vi-VN" sz="2400"/>
              <a:t>. Thỉnh thoảng, hai bên đường bắt gặp vài chòi lá của những người gác rừng. Trên nền chòi: một bếp lửa nhỏ, tro đã nguội, nhìn thật </a:t>
            </a:r>
            <a:r>
              <a:rPr lang="vi-VN" sz="2400" b="1"/>
              <a:t>vắng vẻ</a:t>
            </a:r>
            <a:r>
              <a:rPr lang="vi-VN" sz="2400"/>
              <a:t>… Chỉ có tiếng lao xao của đại ngàn, tiếng vi vút của gió như lời linh thiêng của rừng già, vài tia nắng hiếm hoi lọt qua kẽ lá, rớt xuống giọt sương còn vương ngọn cỏ, ánh lên </a:t>
            </a:r>
            <a:r>
              <a:rPr lang="en-US" sz="2400" smtClean="0"/>
              <a:t>những tia sang </a:t>
            </a:r>
            <a:r>
              <a:rPr lang="vi-VN" sz="2400" smtClean="0"/>
              <a:t>lấp </a:t>
            </a:r>
            <a:r>
              <a:rPr lang="vi-VN" sz="2400"/>
              <a:t>lánh.</a:t>
            </a:r>
            <a:endParaRPr lang="en-US" sz="2400"/>
          </a:p>
        </p:txBody>
      </p:sp>
      <p:sp>
        <p:nvSpPr>
          <p:cNvPr id="3" name="Rectangle 2"/>
          <p:cNvSpPr/>
          <p:nvPr/>
        </p:nvSpPr>
        <p:spPr>
          <a:xfrm>
            <a:off x="7159752" y="1262533"/>
            <a:ext cx="4151376" cy="4893647"/>
          </a:xfrm>
          <a:prstGeom prst="rect">
            <a:avLst/>
          </a:prstGeom>
        </p:spPr>
        <p:txBody>
          <a:bodyPr wrap="square">
            <a:spAutoFit/>
          </a:bodyPr>
          <a:lstStyle/>
          <a:p>
            <a:pPr algn="just"/>
            <a:r>
              <a:rPr lang="en-US" sz="2400" smtClean="0">
                <a:solidFill>
                  <a:srgbClr val="000000"/>
                </a:solidFill>
                <a:latin typeface="Open Sans"/>
              </a:rPr>
              <a:t>	Cánh đồng án ngữ trước </a:t>
            </a:r>
            <a:r>
              <a:rPr lang="vi-VN" sz="2400" smtClean="0">
                <a:solidFill>
                  <a:srgbClr val="000000"/>
                </a:solidFill>
                <a:latin typeface="Open Sans"/>
              </a:rPr>
              <a:t>làng </a:t>
            </a:r>
            <a:r>
              <a:rPr lang="vi-VN" sz="2400">
                <a:solidFill>
                  <a:srgbClr val="000000"/>
                </a:solidFill>
                <a:latin typeface="Open Sans"/>
              </a:rPr>
              <a:t>rộng </a:t>
            </a:r>
            <a:r>
              <a:rPr lang="vi-VN" sz="2400" b="1" u="sng">
                <a:solidFill>
                  <a:srgbClr val="000000"/>
                </a:solidFill>
                <a:latin typeface="Open Sans"/>
              </a:rPr>
              <a:t>thênh thang</a:t>
            </a:r>
            <a:r>
              <a:rPr lang="vi-VN" sz="2400">
                <a:solidFill>
                  <a:srgbClr val="000000"/>
                </a:solidFill>
                <a:latin typeface="Open Sans"/>
              </a:rPr>
              <a:t>. Những </a:t>
            </a:r>
            <a:r>
              <a:rPr lang="en-US" sz="2400" smtClean="0">
                <a:solidFill>
                  <a:srgbClr val="000000"/>
                </a:solidFill>
                <a:latin typeface="Open Sans"/>
              </a:rPr>
              <a:t>thửa ruộng </a:t>
            </a:r>
            <a:r>
              <a:rPr lang="vi-VN" sz="2400" smtClean="0">
                <a:solidFill>
                  <a:srgbClr val="000000"/>
                </a:solidFill>
                <a:latin typeface="Open Sans"/>
              </a:rPr>
              <a:t>sau </a:t>
            </a:r>
            <a:r>
              <a:rPr lang="vi-VN" sz="2400">
                <a:solidFill>
                  <a:srgbClr val="000000"/>
                </a:solidFill>
                <a:latin typeface="Open Sans"/>
              </a:rPr>
              <a:t>vụ mùa chỉ còn trơ gốc rạ. Con </a:t>
            </a:r>
            <a:r>
              <a:rPr lang="en-US" sz="2400" smtClean="0">
                <a:solidFill>
                  <a:srgbClr val="000000"/>
                </a:solidFill>
                <a:latin typeface="Open Sans"/>
              </a:rPr>
              <a:t>mương lại</a:t>
            </a:r>
            <a:r>
              <a:rPr lang="vi-VN" sz="2400" smtClean="0">
                <a:solidFill>
                  <a:srgbClr val="000000"/>
                </a:solidFill>
                <a:latin typeface="Open Sans"/>
              </a:rPr>
              <a:t> </a:t>
            </a:r>
            <a:r>
              <a:rPr lang="vi-VN" sz="2400">
                <a:solidFill>
                  <a:srgbClr val="000000"/>
                </a:solidFill>
                <a:latin typeface="Open Sans"/>
              </a:rPr>
              <a:t>đầy ắp </a:t>
            </a:r>
            <a:r>
              <a:rPr lang="vi-VN" sz="2400" smtClean="0">
                <a:solidFill>
                  <a:srgbClr val="000000"/>
                </a:solidFill>
                <a:latin typeface="Open Sans"/>
              </a:rPr>
              <a:t>nước</a:t>
            </a:r>
            <a:r>
              <a:rPr lang="en-US" sz="2400" smtClean="0">
                <a:solidFill>
                  <a:srgbClr val="000000"/>
                </a:solidFill>
                <a:latin typeface="Open Sans"/>
              </a:rPr>
              <a:t>, mặt nước </a:t>
            </a:r>
            <a:r>
              <a:rPr lang="vi-VN" sz="2400" b="1" u="sng" smtClean="0">
                <a:solidFill>
                  <a:srgbClr val="000000"/>
                </a:solidFill>
                <a:latin typeface="Open Sans"/>
              </a:rPr>
              <a:t>lóng </a:t>
            </a:r>
            <a:r>
              <a:rPr lang="vi-VN" sz="2400" b="1" u="sng">
                <a:solidFill>
                  <a:srgbClr val="000000"/>
                </a:solidFill>
                <a:latin typeface="Open Sans"/>
              </a:rPr>
              <a:t>lánh</a:t>
            </a:r>
            <a:r>
              <a:rPr lang="vi-VN" sz="2400">
                <a:solidFill>
                  <a:srgbClr val="000000"/>
                </a:solidFill>
                <a:latin typeface="Open Sans"/>
              </a:rPr>
              <a:t> ánh nắng mai. Trong khóm khoai nước ven con rạch, dăn ba phiến lá to phô bày những giọt sương sớm </a:t>
            </a:r>
            <a:r>
              <a:rPr lang="vi-VN" sz="2400" b="1" u="sng">
                <a:solidFill>
                  <a:srgbClr val="000000"/>
                </a:solidFill>
                <a:latin typeface="Open Sans"/>
              </a:rPr>
              <a:t>long lanh</a:t>
            </a:r>
            <a:r>
              <a:rPr lang="vi-VN" sz="2400">
                <a:solidFill>
                  <a:srgbClr val="000000"/>
                </a:solidFill>
                <a:latin typeface="Open Sans"/>
              </a:rPr>
              <a:t> như những viên ngọc. Khoảng trời </a:t>
            </a:r>
            <a:r>
              <a:rPr lang="vi-VN" sz="2400" b="1" u="sng">
                <a:solidFill>
                  <a:srgbClr val="000000"/>
                </a:solidFill>
                <a:latin typeface="Open Sans"/>
              </a:rPr>
              <a:t>bao la</a:t>
            </a:r>
            <a:r>
              <a:rPr lang="vi-VN" sz="2400">
                <a:solidFill>
                  <a:srgbClr val="000000"/>
                </a:solidFill>
                <a:latin typeface="Open Sans"/>
              </a:rPr>
              <a:t> và trong vắt.</a:t>
            </a:r>
            <a:endParaRPr lang="en-US" sz="2400"/>
          </a:p>
        </p:txBody>
      </p:sp>
    </p:spTree>
    <p:extLst>
      <p:ext uri="{BB962C8B-B14F-4D97-AF65-F5344CB8AC3E}">
        <p14:creationId xmlns:p14="http://schemas.microsoft.com/office/powerpoint/2010/main" val="3240646707"/>
      </p:ext>
    </p:extLst>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516513" y="3766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2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4" name="Picture 3">
            <a:extLst>
              <a:ext uri="{FF2B5EF4-FFF2-40B4-BE49-F238E27FC236}">
                <a16:creationId xmlns:a16="http://schemas.microsoft.com/office/drawing/2014/main" id="{49EE2328-B88F-0544-F72D-BBDB65A72B9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41898" y="533149"/>
            <a:ext cx="7193903" cy="5791702"/>
          </a:xfrm>
          <a:prstGeom prst="rect">
            <a:avLst/>
          </a:prstGeom>
        </p:spPr>
      </p:pic>
    </p:spTree>
    <p:extLst>
      <p:ext uri="{BB962C8B-B14F-4D97-AF65-F5344CB8AC3E}">
        <p14:creationId xmlns:p14="http://schemas.microsoft.com/office/powerpoint/2010/main" val="3695478186"/>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2838F94A-D5C5-1B93-6F7B-CAD3B7F566D4}"/>
              </a:ext>
            </a:extLst>
          </p:cNvPr>
          <p:cNvSpPr/>
          <p:nvPr/>
        </p:nvSpPr>
        <p:spPr>
          <a:xfrm>
            <a:off x="1619250" y="1809750"/>
            <a:ext cx="8334375" cy="2943225"/>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3600" b="1" dirty="0">
                <a:solidFill>
                  <a:srgbClr val="002060"/>
                </a:solidFill>
                <a:latin typeface="Cambria" panose="02040503050406030204" pitchFamily="18" charset="0"/>
                <a:ea typeface="Cambria" panose="02040503050406030204" pitchFamily="18" charset="0"/>
              </a:rPr>
              <a:t>Trong câu văn dưới đây, từ nào đồng nghĩa với nhau?</a:t>
            </a:r>
          </a:p>
          <a:p>
            <a:pPr lvl="0" algn="just"/>
            <a:r>
              <a:rPr lang="en-US" sz="3600" dirty="0">
                <a:solidFill>
                  <a:srgbClr val="002060"/>
                </a:solidFill>
                <a:latin typeface="Cambria" panose="02040503050406030204" pitchFamily="18" charset="0"/>
                <a:ea typeface="Cambria" panose="02040503050406030204" pitchFamily="18" charset="0"/>
              </a:rPr>
              <a:t>   </a:t>
            </a:r>
            <a:r>
              <a:rPr lang="vi-VN" sz="3600" dirty="0">
                <a:solidFill>
                  <a:srgbClr val="002060"/>
                </a:solidFill>
                <a:latin typeface="Cambria" panose="02040503050406030204" pitchFamily="18" charset="0"/>
                <a:ea typeface="Cambria" panose="02040503050406030204" pitchFamily="18" charset="0"/>
              </a:rPr>
              <a:t>Cánh đồng làng em rộng bát ngát, trải dài bao la vô tận, gợi một cảm giác xanh ngợp tới chân trời.</a:t>
            </a:r>
          </a:p>
        </p:txBody>
      </p:sp>
      <p:cxnSp>
        <p:nvCxnSpPr>
          <p:cNvPr id="9" name="Straight Connector 8">
            <a:extLst>
              <a:ext uri="{FF2B5EF4-FFF2-40B4-BE49-F238E27FC236}">
                <a16:creationId xmlns:a16="http://schemas.microsoft.com/office/drawing/2014/main" id="{F9D87210-E641-5C37-8ECC-937F2D95B976}"/>
              </a:ext>
            </a:extLst>
          </p:cNvPr>
          <p:cNvCxnSpPr/>
          <p:nvPr/>
        </p:nvCxnSpPr>
        <p:spPr>
          <a:xfrm>
            <a:off x="7229475" y="3514725"/>
            <a:ext cx="15621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F6B951B-BC5E-4ADA-9ECF-8C68BC57BF9D}"/>
              </a:ext>
            </a:extLst>
          </p:cNvPr>
          <p:cNvCxnSpPr>
            <a:cxnSpLocks/>
          </p:cNvCxnSpPr>
          <p:nvPr/>
        </p:nvCxnSpPr>
        <p:spPr>
          <a:xfrm>
            <a:off x="2581275" y="4086225"/>
            <a:ext cx="11525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439831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par>
                                <p:cTn id="13" presetID="2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3"/>
          <p:cNvPicPr>
            <a:picLocks noChangeAspect="1"/>
          </p:cNvPicPr>
          <p:nvPr/>
        </p:nvPicPr>
        <p:blipFill rotWithShape="1">
          <a:blip r:embed="rId2" cstate="print">
            <a:extLst>
              <a:ext uri="{28A0092B-C50C-407E-A947-70E740481C1C}">
                <a14:useLocalDpi xmlns:a14="http://schemas.microsoft.com/office/drawing/2010/main" val="0"/>
              </a:ext>
            </a:extLst>
          </a:blip>
          <a:srcRect b="29635"/>
          <a:stretch>
            <a:fillRect/>
          </a:stretch>
        </p:blipFill>
        <p:spPr>
          <a:xfrm>
            <a:off x="8599544" y="4077202"/>
            <a:ext cx="2380088" cy="2515867"/>
          </a:xfrm>
          <a:prstGeom prst="rect">
            <a:avLst/>
          </a:prstGeom>
        </p:spPr>
      </p:pic>
      <p:pic>
        <p:nvPicPr>
          <p:cNvPr id="3" name="图片 7"/>
          <p:cNvPicPr>
            <a:picLocks noChangeAspect="1"/>
          </p:cNvPicPr>
          <p:nvPr/>
        </p:nvPicPr>
        <p:blipFill rotWithShape="1">
          <a:blip r:embed="rId3" cstate="print">
            <a:extLst>
              <a:ext uri="{28A0092B-C50C-407E-A947-70E740481C1C}">
                <a14:useLocalDpi xmlns:a14="http://schemas.microsoft.com/office/drawing/2010/main" val="0"/>
              </a:ext>
            </a:extLst>
          </a:blip>
          <a:srcRect r="35964"/>
          <a:stretch>
            <a:fillRect/>
          </a:stretch>
        </p:blipFill>
        <p:spPr>
          <a:xfrm>
            <a:off x="-553239" y="-1042757"/>
            <a:ext cx="3793743" cy="8887366"/>
          </a:xfrm>
          <a:prstGeom prst="rect">
            <a:avLst/>
          </a:prstGeom>
        </p:spPr>
      </p:pic>
      <p:pic>
        <p:nvPicPr>
          <p:cNvPr id="4"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5" name="图片 9"/>
          <p:cNvPicPr>
            <a:picLocks noChangeAspect="1"/>
          </p:cNvPicPr>
          <p:nvPr/>
        </p:nvPicPr>
        <p:blipFill rotWithShape="1">
          <a:blip r:embed="rId5" cstate="print">
            <a:extLst>
              <a:ext uri="{28A0092B-C50C-407E-A947-70E740481C1C}">
                <a14:useLocalDpi xmlns:a14="http://schemas.microsoft.com/office/drawing/2010/main" val="0"/>
              </a:ext>
            </a:extLst>
          </a:blip>
          <a:srcRect l="65661" t="61007" r="221" b="7766"/>
          <a:stretch>
            <a:fillRect/>
          </a:stretch>
        </p:blipFill>
        <p:spPr>
          <a:xfrm>
            <a:off x="9512967" y="2866590"/>
            <a:ext cx="2679032" cy="3678354"/>
          </a:xfrm>
          <a:prstGeom prst="rect">
            <a:avLst/>
          </a:prstGeom>
        </p:spPr>
      </p:pic>
      <p:pic>
        <p:nvPicPr>
          <p:cNvPr id="6" name="图片 10"/>
          <p:cNvPicPr>
            <a:picLocks noChangeAspect="1"/>
          </p:cNvPicPr>
          <p:nvPr/>
        </p:nvPicPr>
        <p:blipFill rotWithShape="1">
          <a:blip r:embed="rId6"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31250" y="4647771"/>
            <a:ext cx="1466109" cy="1466109"/>
          </a:xfrm>
          <a:prstGeom prst="rect">
            <a:avLst/>
          </a:prstGeom>
        </p:spPr>
      </p:pic>
      <p:pic>
        <p:nvPicPr>
          <p:cNvPr id="9" name="图片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18345" y="323239"/>
            <a:ext cx="1940673" cy="1940673"/>
          </a:xfrm>
          <a:prstGeom prst="rect">
            <a:avLst/>
          </a:prstGeom>
        </p:spPr>
      </p:pic>
      <p:pic>
        <p:nvPicPr>
          <p:cNvPr id="10" name="Picture 9"/>
          <p:cNvPicPr>
            <a:picLocks noChangeAspect="1"/>
          </p:cNvPicPr>
          <p:nvPr/>
        </p:nvPicPr>
        <p:blipFill>
          <a:blip r:embed="rId9"/>
          <a:stretch>
            <a:fillRect/>
          </a:stretch>
        </p:blipFill>
        <p:spPr>
          <a:xfrm>
            <a:off x="2540137" y="1655671"/>
            <a:ext cx="7365649" cy="312621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par>
                                <p:cTn id="39" presetID="53" presetClass="entr" presetSubtype="16"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Effect transition="in" filter="fade">
                                      <p:cBhvr>
                                        <p:cTn id="43" dur="500"/>
                                        <p:tgtEl>
                                          <p:spTgt spid="7"/>
                                        </p:tgtEl>
                                      </p:cBhvr>
                                    </p:animEffect>
                                  </p:childTnLst>
                                </p:cTn>
                              </p:par>
                              <p:par>
                                <p:cTn id="44" presetID="53" presetClass="entr" presetSubtype="16"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3"/>
          <p:cNvPicPr>
            <a:picLocks noChangeAspect="1"/>
          </p:cNvPicPr>
          <p:nvPr/>
        </p:nvPicPr>
        <p:blipFill rotWithShape="1">
          <a:blip r:embed="rId2" cstate="print">
            <a:extLst>
              <a:ext uri="{28A0092B-C50C-407E-A947-70E740481C1C}">
                <a14:useLocalDpi xmlns:a14="http://schemas.microsoft.com/office/drawing/2010/main" val="0"/>
              </a:ext>
            </a:extLst>
          </a:blip>
          <a:srcRect b="29635"/>
          <a:stretch>
            <a:fillRect/>
          </a:stretch>
        </p:blipFill>
        <p:spPr>
          <a:xfrm>
            <a:off x="10022463" y="4787735"/>
            <a:ext cx="2380088" cy="2515867"/>
          </a:xfrm>
          <a:prstGeom prst="rect">
            <a:avLst/>
          </a:prstGeom>
        </p:spPr>
      </p:pic>
      <p:pic>
        <p:nvPicPr>
          <p:cNvPr id="4"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004" y="201799"/>
            <a:ext cx="1940673" cy="1940673"/>
          </a:xfrm>
          <a:prstGeom prst="rect">
            <a:avLst/>
          </a:prstGeom>
        </p:spPr>
      </p:pic>
      <p:pic>
        <p:nvPicPr>
          <p:cNvPr id="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76805" y="200985"/>
            <a:ext cx="1466109" cy="1466109"/>
          </a:xfrm>
          <a:prstGeom prst="rect">
            <a:avLst/>
          </a:prstGeom>
        </p:spPr>
      </p:pic>
      <p:pic>
        <p:nvPicPr>
          <p:cNvPr id="12" name="Picture 11">
            <a:extLst>
              <a:ext uri="{FF2B5EF4-FFF2-40B4-BE49-F238E27FC236}">
                <a16:creationId xmlns:a16="http://schemas.microsoft.com/office/drawing/2014/main" id="{8D2C70C4-BEF1-9978-570D-527092D93F1D}"/>
              </a:ext>
            </a:extLst>
          </p:cNvPr>
          <p:cNvPicPr>
            <a:picLocks noChangeAspect="1"/>
          </p:cNvPicPr>
          <p:nvPr/>
        </p:nvPicPr>
        <p:blipFill>
          <a:blip r:embed="rId5"/>
          <a:stretch>
            <a:fillRect/>
          </a:stretch>
        </p:blipFill>
        <p:spPr>
          <a:xfrm>
            <a:off x="3928684" y="846859"/>
            <a:ext cx="4334632" cy="2402032"/>
          </a:xfrm>
          <a:prstGeom prst="rect">
            <a:avLst/>
          </a:prstGeom>
        </p:spPr>
      </p:pic>
      <p:pic>
        <p:nvPicPr>
          <p:cNvPr id="13" name="Picture 12">
            <a:extLst>
              <a:ext uri="{FF2B5EF4-FFF2-40B4-BE49-F238E27FC236}">
                <a16:creationId xmlns:a16="http://schemas.microsoft.com/office/drawing/2014/main" id="{97F81AC0-F57D-D5A3-722D-76D3F6776CCA}"/>
              </a:ext>
            </a:extLst>
          </p:cNvPr>
          <p:cNvPicPr>
            <a:picLocks noChangeAspect="1"/>
          </p:cNvPicPr>
          <p:nvPr/>
        </p:nvPicPr>
        <p:blipFill>
          <a:blip r:embed="rId6"/>
          <a:stretch>
            <a:fillRect/>
          </a:stretch>
        </p:blipFill>
        <p:spPr>
          <a:xfrm>
            <a:off x="1261092" y="2305298"/>
            <a:ext cx="9193565" cy="3066554"/>
          </a:xfrm>
          <a:prstGeom prst="rect">
            <a:avLst/>
          </a:prstGeom>
        </p:spPr>
      </p:pic>
      <p:pic>
        <p:nvPicPr>
          <p:cNvPr id="14" name="图片 7">
            <a:extLst>
              <a:ext uri="{FF2B5EF4-FFF2-40B4-BE49-F238E27FC236}">
                <a16:creationId xmlns:a16="http://schemas.microsoft.com/office/drawing/2014/main" id="{15FBA92A-F361-896A-133E-500D7D5CDC4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35964"/>
          <a:stretch>
            <a:fillRect/>
          </a:stretch>
        </p:blipFill>
        <p:spPr>
          <a:xfrm>
            <a:off x="-553239" y="1257299"/>
            <a:ext cx="2811919" cy="658730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C1D4EF8B-599A-5385-9FFA-87BCF72D968A}"/>
              </a:ext>
            </a:extLst>
          </p:cNvPr>
          <p:cNvGrpSpPr/>
          <p:nvPr/>
        </p:nvGrpSpPr>
        <p:grpSpPr>
          <a:xfrm>
            <a:off x="1819276" y="287445"/>
            <a:ext cx="8810624" cy="954107"/>
            <a:chOff x="823518" y="2837309"/>
            <a:chExt cx="4079933" cy="954107"/>
          </a:xfrm>
        </p:grpSpPr>
        <p:sp>
          <p:nvSpPr>
            <p:cNvPr id="15" name="Rectangle: Rounded Corners 3">
              <a:extLst>
                <a:ext uri="{FF2B5EF4-FFF2-40B4-BE49-F238E27FC236}">
                  <a16:creationId xmlns:a16="http://schemas.microsoft.com/office/drawing/2014/main" id="{40A169BF-C94F-3975-AE3F-DCA7BA5A0666}"/>
                </a:ext>
              </a:extLst>
            </p:cNvPr>
            <p:cNvSpPr/>
            <p:nvPr/>
          </p:nvSpPr>
          <p:spPr>
            <a:xfrm>
              <a:off x="823518" y="2910696"/>
              <a:ext cx="4079933" cy="829983"/>
            </a:xfrm>
            <a:custGeom>
              <a:avLst/>
              <a:gdLst>
                <a:gd name="connsiteX0" fmla="*/ 0 w 5439649"/>
                <a:gd name="connsiteY0" fmla="*/ 269934 h 1619569"/>
                <a:gd name="connsiteX1" fmla="*/ 269934 w 5439649"/>
                <a:gd name="connsiteY1" fmla="*/ 0 h 1619569"/>
                <a:gd name="connsiteX2" fmla="*/ 765356 w 5439649"/>
                <a:gd name="connsiteY2" fmla="*/ 0 h 1619569"/>
                <a:gd name="connsiteX3" fmla="*/ 1358774 w 5439649"/>
                <a:gd name="connsiteY3" fmla="*/ 0 h 1619569"/>
                <a:gd name="connsiteX4" fmla="*/ 2001190 w 5439649"/>
                <a:gd name="connsiteY4" fmla="*/ 0 h 1619569"/>
                <a:gd name="connsiteX5" fmla="*/ 2643606 w 5439649"/>
                <a:gd name="connsiteY5" fmla="*/ 0 h 1619569"/>
                <a:gd name="connsiteX6" fmla="*/ 3286021 w 5439649"/>
                <a:gd name="connsiteY6" fmla="*/ 0 h 1619569"/>
                <a:gd name="connsiteX7" fmla="*/ 3683448 w 5439649"/>
                <a:gd name="connsiteY7" fmla="*/ 0 h 1619569"/>
                <a:gd name="connsiteX8" fmla="*/ 4080875 w 5439649"/>
                <a:gd name="connsiteY8" fmla="*/ 0 h 1619569"/>
                <a:gd name="connsiteX9" fmla="*/ 4576297 w 5439649"/>
                <a:gd name="connsiteY9" fmla="*/ 0 h 1619569"/>
                <a:gd name="connsiteX10" fmla="*/ 5169715 w 5439649"/>
                <a:gd name="connsiteY10" fmla="*/ 0 h 1619569"/>
                <a:gd name="connsiteX11" fmla="*/ 5439649 w 5439649"/>
                <a:gd name="connsiteY11" fmla="*/ 269934 h 1619569"/>
                <a:gd name="connsiteX12" fmla="*/ 5439649 w 5439649"/>
                <a:gd name="connsiteY12" fmla="*/ 820582 h 1619569"/>
                <a:gd name="connsiteX13" fmla="*/ 5439649 w 5439649"/>
                <a:gd name="connsiteY13" fmla="*/ 1349635 h 1619569"/>
                <a:gd name="connsiteX14" fmla="*/ 5169715 w 5439649"/>
                <a:gd name="connsiteY14" fmla="*/ 1619569 h 1619569"/>
                <a:gd name="connsiteX15" fmla="*/ 4723291 w 5439649"/>
                <a:gd name="connsiteY15" fmla="*/ 1619569 h 1619569"/>
                <a:gd name="connsiteX16" fmla="*/ 4276866 w 5439649"/>
                <a:gd name="connsiteY16" fmla="*/ 1619569 h 1619569"/>
                <a:gd name="connsiteX17" fmla="*/ 3683448 w 5439649"/>
                <a:gd name="connsiteY17" fmla="*/ 1619569 h 1619569"/>
                <a:gd name="connsiteX18" fmla="*/ 3090030 w 5439649"/>
                <a:gd name="connsiteY18" fmla="*/ 1619569 h 1619569"/>
                <a:gd name="connsiteX19" fmla="*/ 2594608 w 5439649"/>
                <a:gd name="connsiteY19" fmla="*/ 1619569 h 1619569"/>
                <a:gd name="connsiteX20" fmla="*/ 2050188 w 5439649"/>
                <a:gd name="connsiteY20" fmla="*/ 1619569 h 1619569"/>
                <a:gd name="connsiteX21" fmla="*/ 1407772 w 5439649"/>
                <a:gd name="connsiteY21" fmla="*/ 1619569 h 1619569"/>
                <a:gd name="connsiteX22" fmla="*/ 765356 w 5439649"/>
                <a:gd name="connsiteY22" fmla="*/ 1619569 h 1619569"/>
                <a:gd name="connsiteX23" fmla="*/ 269934 w 5439649"/>
                <a:gd name="connsiteY23" fmla="*/ 1619569 h 1619569"/>
                <a:gd name="connsiteX24" fmla="*/ 0 w 5439649"/>
                <a:gd name="connsiteY24" fmla="*/ 1349635 h 1619569"/>
                <a:gd name="connsiteX25" fmla="*/ 0 w 5439649"/>
                <a:gd name="connsiteY25" fmla="*/ 842176 h 1619569"/>
                <a:gd name="connsiteX26" fmla="*/ 0 w 5439649"/>
                <a:gd name="connsiteY26" fmla="*/ 269934 h 161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39649" h="1619569" fill="none" extrusionOk="0">
                  <a:moveTo>
                    <a:pt x="0" y="269934"/>
                  </a:moveTo>
                  <a:cubicBezTo>
                    <a:pt x="-25203" y="125100"/>
                    <a:pt x="98579" y="11336"/>
                    <a:pt x="269934" y="0"/>
                  </a:cubicBezTo>
                  <a:cubicBezTo>
                    <a:pt x="464683" y="-6186"/>
                    <a:pt x="556767" y="41848"/>
                    <a:pt x="765356" y="0"/>
                  </a:cubicBezTo>
                  <a:cubicBezTo>
                    <a:pt x="973945" y="-41848"/>
                    <a:pt x="1096416" y="26425"/>
                    <a:pt x="1358774" y="0"/>
                  </a:cubicBezTo>
                  <a:cubicBezTo>
                    <a:pt x="1621132" y="-26425"/>
                    <a:pt x="1737048" y="26078"/>
                    <a:pt x="2001190" y="0"/>
                  </a:cubicBezTo>
                  <a:cubicBezTo>
                    <a:pt x="2265332" y="-26078"/>
                    <a:pt x="2512723" y="23255"/>
                    <a:pt x="2643606" y="0"/>
                  </a:cubicBezTo>
                  <a:cubicBezTo>
                    <a:pt x="2774489" y="-23255"/>
                    <a:pt x="3154109" y="51684"/>
                    <a:pt x="3286021" y="0"/>
                  </a:cubicBezTo>
                  <a:cubicBezTo>
                    <a:pt x="3417933" y="-51684"/>
                    <a:pt x="3590680" y="23765"/>
                    <a:pt x="3683448" y="0"/>
                  </a:cubicBezTo>
                  <a:cubicBezTo>
                    <a:pt x="3776216" y="-23765"/>
                    <a:pt x="3922051" y="42939"/>
                    <a:pt x="4080875" y="0"/>
                  </a:cubicBezTo>
                  <a:cubicBezTo>
                    <a:pt x="4239699" y="-42939"/>
                    <a:pt x="4463353" y="30667"/>
                    <a:pt x="4576297" y="0"/>
                  </a:cubicBezTo>
                  <a:cubicBezTo>
                    <a:pt x="4689241" y="-30667"/>
                    <a:pt x="4981791" y="16663"/>
                    <a:pt x="5169715" y="0"/>
                  </a:cubicBezTo>
                  <a:cubicBezTo>
                    <a:pt x="5293801" y="-19190"/>
                    <a:pt x="5436761" y="122748"/>
                    <a:pt x="5439649" y="269934"/>
                  </a:cubicBezTo>
                  <a:cubicBezTo>
                    <a:pt x="5441440" y="390104"/>
                    <a:pt x="5400522" y="584512"/>
                    <a:pt x="5439649" y="820582"/>
                  </a:cubicBezTo>
                  <a:cubicBezTo>
                    <a:pt x="5478776" y="1056652"/>
                    <a:pt x="5411244" y="1099666"/>
                    <a:pt x="5439649" y="1349635"/>
                  </a:cubicBezTo>
                  <a:cubicBezTo>
                    <a:pt x="5465642" y="1506196"/>
                    <a:pt x="5337452" y="1599619"/>
                    <a:pt x="5169715" y="1619569"/>
                  </a:cubicBezTo>
                  <a:cubicBezTo>
                    <a:pt x="5002226" y="1663484"/>
                    <a:pt x="4931694" y="1600524"/>
                    <a:pt x="4723291" y="1619569"/>
                  </a:cubicBezTo>
                  <a:cubicBezTo>
                    <a:pt x="4514888" y="1638614"/>
                    <a:pt x="4372216" y="1612811"/>
                    <a:pt x="4276866" y="1619569"/>
                  </a:cubicBezTo>
                  <a:cubicBezTo>
                    <a:pt x="4181517" y="1626327"/>
                    <a:pt x="3882831" y="1582064"/>
                    <a:pt x="3683448" y="1619569"/>
                  </a:cubicBezTo>
                  <a:cubicBezTo>
                    <a:pt x="3484065" y="1657074"/>
                    <a:pt x="3333524" y="1610855"/>
                    <a:pt x="3090030" y="1619569"/>
                  </a:cubicBezTo>
                  <a:cubicBezTo>
                    <a:pt x="2846536" y="1628283"/>
                    <a:pt x="2760670" y="1563327"/>
                    <a:pt x="2594608" y="1619569"/>
                  </a:cubicBezTo>
                  <a:cubicBezTo>
                    <a:pt x="2428546" y="1675811"/>
                    <a:pt x="2160398" y="1573085"/>
                    <a:pt x="2050188" y="1619569"/>
                  </a:cubicBezTo>
                  <a:cubicBezTo>
                    <a:pt x="1939978" y="1666053"/>
                    <a:pt x="1662321" y="1544699"/>
                    <a:pt x="1407772" y="1619569"/>
                  </a:cubicBezTo>
                  <a:cubicBezTo>
                    <a:pt x="1153223" y="1694439"/>
                    <a:pt x="1083199" y="1606138"/>
                    <a:pt x="765356" y="1619569"/>
                  </a:cubicBezTo>
                  <a:cubicBezTo>
                    <a:pt x="447513" y="1633000"/>
                    <a:pt x="486519" y="1605958"/>
                    <a:pt x="269934" y="1619569"/>
                  </a:cubicBezTo>
                  <a:cubicBezTo>
                    <a:pt x="106914" y="1649882"/>
                    <a:pt x="39904" y="1478905"/>
                    <a:pt x="0" y="1349635"/>
                  </a:cubicBezTo>
                  <a:cubicBezTo>
                    <a:pt x="-25967" y="1230305"/>
                    <a:pt x="57630" y="988151"/>
                    <a:pt x="0" y="842176"/>
                  </a:cubicBezTo>
                  <a:cubicBezTo>
                    <a:pt x="-57630" y="696201"/>
                    <a:pt x="32182" y="423715"/>
                    <a:pt x="0" y="269934"/>
                  </a:cubicBezTo>
                  <a:close/>
                </a:path>
                <a:path w="5439649" h="1619569" stroke="0" extrusionOk="0">
                  <a:moveTo>
                    <a:pt x="0" y="269934"/>
                  </a:moveTo>
                  <a:cubicBezTo>
                    <a:pt x="-14429" y="147423"/>
                    <a:pt x="137027" y="11930"/>
                    <a:pt x="269934" y="0"/>
                  </a:cubicBezTo>
                  <a:cubicBezTo>
                    <a:pt x="390353" y="-29780"/>
                    <a:pt x="590446" y="54561"/>
                    <a:pt x="814354" y="0"/>
                  </a:cubicBezTo>
                  <a:cubicBezTo>
                    <a:pt x="1038262" y="-54561"/>
                    <a:pt x="1107573" y="42885"/>
                    <a:pt x="1260779" y="0"/>
                  </a:cubicBezTo>
                  <a:cubicBezTo>
                    <a:pt x="1413986" y="-42885"/>
                    <a:pt x="1655480" y="58528"/>
                    <a:pt x="1756201" y="0"/>
                  </a:cubicBezTo>
                  <a:cubicBezTo>
                    <a:pt x="1856922" y="-58528"/>
                    <a:pt x="1972464" y="19281"/>
                    <a:pt x="2153628" y="0"/>
                  </a:cubicBezTo>
                  <a:cubicBezTo>
                    <a:pt x="2334792" y="-19281"/>
                    <a:pt x="2509071" y="1100"/>
                    <a:pt x="2796043" y="0"/>
                  </a:cubicBezTo>
                  <a:cubicBezTo>
                    <a:pt x="3083015" y="-1100"/>
                    <a:pt x="3037749" y="17553"/>
                    <a:pt x="3193470" y="0"/>
                  </a:cubicBezTo>
                  <a:cubicBezTo>
                    <a:pt x="3349191" y="-17553"/>
                    <a:pt x="3500737" y="2762"/>
                    <a:pt x="3639894" y="0"/>
                  </a:cubicBezTo>
                  <a:cubicBezTo>
                    <a:pt x="3779051" y="-2762"/>
                    <a:pt x="4054139" y="40174"/>
                    <a:pt x="4184315" y="0"/>
                  </a:cubicBezTo>
                  <a:cubicBezTo>
                    <a:pt x="4314491" y="-40174"/>
                    <a:pt x="4430850" y="22993"/>
                    <a:pt x="4581741" y="0"/>
                  </a:cubicBezTo>
                  <a:cubicBezTo>
                    <a:pt x="4732632" y="-22993"/>
                    <a:pt x="4994819" y="8780"/>
                    <a:pt x="5169715" y="0"/>
                  </a:cubicBezTo>
                  <a:cubicBezTo>
                    <a:pt x="5306541" y="-18604"/>
                    <a:pt x="5418120" y="141521"/>
                    <a:pt x="5439649" y="269934"/>
                  </a:cubicBezTo>
                  <a:cubicBezTo>
                    <a:pt x="5489214" y="481394"/>
                    <a:pt x="5382359" y="632977"/>
                    <a:pt x="5439649" y="798987"/>
                  </a:cubicBezTo>
                  <a:cubicBezTo>
                    <a:pt x="5496939" y="964997"/>
                    <a:pt x="5406762" y="1117969"/>
                    <a:pt x="5439649" y="1349635"/>
                  </a:cubicBezTo>
                  <a:cubicBezTo>
                    <a:pt x="5458374" y="1492702"/>
                    <a:pt x="5312382" y="1628125"/>
                    <a:pt x="5169715" y="1619569"/>
                  </a:cubicBezTo>
                  <a:cubicBezTo>
                    <a:pt x="5044622" y="1648038"/>
                    <a:pt x="4721211" y="1598013"/>
                    <a:pt x="4576297" y="1619569"/>
                  </a:cubicBezTo>
                  <a:cubicBezTo>
                    <a:pt x="4431383" y="1641125"/>
                    <a:pt x="4341515" y="1605935"/>
                    <a:pt x="4178870" y="1619569"/>
                  </a:cubicBezTo>
                  <a:cubicBezTo>
                    <a:pt x="4016225" y="1633203"/>
                    <a:pt x="3829213" y="1616659"/>
                    <a:pt x="3585452" y="1619569"/>
                  </a:cubicBezTo>
                  <a:cubicBezTo>
                    <a:pt x="3341691" y="1622479"/>
                    <a:pt x="3213122" y="1582907"/>
                    <a:pt x="3090030" y="1619569"/>
                  </a:cubicBezTo>
                  <a:cubicBezTo>
                    <a:pt x="2966938" y="1656231"/>
                    <a:pt x="2684421" y="1554975"/>
                    <a:pt x="2496612" y="1619569"/>
                  </a:cubicBezTo>
                  <a:cubicBezTo>
                    <a:pt x="2308803" y="1684163"/>
                    <a:pt x="2105497" y="1566922"/>
                    <a:pt x="2001190" y="1619569"/>
                  </a:cubicBezTo>
                  <a:cubicBezTo>
                    <a:pt x="1896883" y="1672216"/>
                    <a:pt x="1674182" y="1604523"/>
                    <a:pt x="1358774" y="1619569"/>
                  </a:cubicBezTo>
                  <a:cubicBezTo>
                    <a:pt x="1043366" y="1634615"/>
                    <a:pt x="1006199" y="1566671"/>
                    <a:pt x="814354" y="1619569"/>
                  </a:cubicBezTo>
                  <a:cubicBezTo>
                    <a:pt x="622509" y="1672467"/>
                    <a:pt x="464646" y="1575987"/>
                    <a:pt x="269934" y="1619569"/>
                  </a:cubicBezTo>
                  <a:cubicBezTo>
                    <a:pt x="147865" y="1600836"/>
                    <a:pt x="-28392" y="1524606"/>
                    <a:pt x="0" y="1349635"/>
                  </a:cubicBezTo>
                  <a:cubicBezTo>
                    <a:pt x="-34697" y="1120438"/>
                    <a:pt x="9911" y="927173"/>
                    <a:pt x="0" y="809785"/>
                  </a:cubicBezTo>
                  <a:cubicBezTo>
                    <a:pt x="-9911" y="692397"/>
                    <a:pt x="51669" y="394709"/>
                    <a:pt x="0" y="269934"/>
                  </a:cubicBezTo>
                  <a:close/>
                </a:path>
              </a:pathLst>
            </a:custGeom>
            <a:solidFill>
              <a:srgbClr val="33CCCC"/>
            </a:solidFill>
            <a:ln w="28575" cap="flat" cmpd="sng" algn="ctr">
              <a:noFill/>
              <a:prstDash val="solid"/>
              <a:miter lim="800000"/>
            </a:ln>
            <a:effectLst/>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ctr" defTabSz="914400" rtl="0" eaLnBrk="0" fontAlgn="base" latinLnBrk="0" hangingPunct="0">
                <a:lnSpc>
                  <a:spcPct val="150000"/>
                </a:lnSpc>
                <a:spcBef>
                  <a:spcPct val="0"/>
                </a:spcBef>
                <a:spcAft>
                  <a:spcPct val="0"/>
                </a:spcAft>
                <a:buClrTx/>
                <a:buSzTx/>
                <a:buFontTx/>
                <a:buNone/>
                <a:defRPr/>
              </a:pPr>
              <a:endParaRPr kumimoji="0" lang="en-US" altLang="vi-VN" sz="20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E6CD7A19-73A9-BFE7-636B-59F9CC9E3E5C}"/>
                </a:ext>
              </a:extLst>
            </p:cNvPr>
            <p:cNvSpPr txBox="1"/>
            <p:nvPr/>
          </p:nvSpPr>
          <p:spPr>
            <a:xfrm>
              <a:off x="1027334" y="2837309"/>
              <a:ext cx="3617857" cy="95410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Tìm</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và</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nối</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các</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từ</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có</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ý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nghĩa</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tương</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đồng</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ở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cột</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với</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các</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từ</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ở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cột</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B</a:t>
              </a:r>
            </a:p>
          </p:txBody>
        </p:sp>
      </p:grpSp>
      <p:pic>
        <p:nvPicPr>
          <p:cNvPr id="31" name="Picture 30">
            <a:extLst>
              <a:ext uri="{FF2B5EF4-FFF2-40B4-BE49-F238E27FC236}">
                <a16:creationId xmlns:a16="http://schemas.microsoft.com/office/drawing/2014/main" id="{370F4C85-79C5-5EE0-8F86-BA1A2001A6E5}"/>
              </a:ext>
            </a:extLst>
          </p:cNvPr>
          <p:cNvPicPr>
            <a:picLocks noChangeAspect="1"/>
          </p:cNvPicPr>
          <p:nvPr/>
        </p:nvPicPr>
        <p:blipFill>
          <a:blip r:embed="rId2"/>
          <a:stretch>
            <a:fillRect/>
          </a:stretch>
        </p:blipFill>
        <p:spPr>
          <a:xfrm>
            <a:off x="1266824" y="1724024"/>
            <a:ext cx="3382241" cy="4200525"/>
          </a:xfrm>
          <a:prstGeom prst="rect">
            <a:avLst/>
          </a:prstGeom>
        </p:spPr>
      </p:pic>
      <p:pic>
        <p:nvPicPr>
          <p:cNvPr id="33" name="Picture 32">
            <a:extLst>
              <a:ext uri="{FF2B5EF4-FFF2-40B4-BE49-F238E27FC236}">
                <a16:creationId xmlns:a16="http://schemas.microsoft.com/office/drawing/2014/main" id="{3B0BA195-D35D-4573-1C6E-84CB06F94B2F}"/>
              </a:ext>
            </a:extLst>
          </p:cNvPr>
          <p:cNvPicPr>
            <a:picLocks noChangeAspect="1"/>
          </p:cNvPicPr>
          <p:nvPr/>
        </p:nvPicPr>
        <p:blipFill>
          <a:blip r:embed="rId3"/>
          <a:stretch>
            <a:fillRect/>
          </a:stretch>
        </p:blipFill>
        <p:spPr>
          <a:xfrm>
            <a:off x="8020050" y="1814512"/>
            <a:ext cx="2819400" cy="4044653"/>
          </a:xfrm>
          <a:prstGeom prst="rect">
            <a:avLst/>
          </a:prstGeom>
        </p:spPr>
      </p:pic>
      <p:cxnSp>
        <p:nvCxnSpPr>
          <p:cNvPr id="35" name="Straight Connector 34">
            <a:extLst>
              <a:ext uri="{FF2B5EF4-FFF2-40B4-BE49-F238E27FC236}">
                <a16:creationId xmlns:a16="http://schemas.microsoft.com/office/drawing/2014/main" id="{486B2830-DB0C-49D9-FC53-E39C2E121BC3}"/>
              </a:ext>
            </a:extLst>
          </p:cNvPr>
          <p:cNvCxnSpPr>
            <a:cxnSpLocks/>
          </p:cNvCxnSpPr>
          <p:nvPr/>
        </p:nvCxnSpPr>
        <p:spPr>
          <a:xfrm>
            <a:off x="4495800" y="2981325"/>
            <a:ext cx="3714750" cy="9715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1304132-D9E8-50B7-17C3-66AAB7A3F3AB}"/>
              </a:ext>
            </a:extLst>
          </p:cNvPr>
          <p:cNvCxnSpPr>
            <a:cxnSpLocks/>
          </p:cNvCxnSpPr>
          <p:nvPr/>
        </p:nvCxnSpPr>
        <p:spPr>
          <a:xfrm>
            <a:off x="4533900" y="3695700"/>
            <a:ext cx="3733800" cy="17145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F3B2F3D-367B-0AAD-930D-BDA14F5651BC}"/>
              </a:ext>
            </a:extLst>
          </p:cNvPr>
          <p:cNvCxnSpPr>
            <a:cxnSpLocks/>
          </p:cNvCxnSpPr>
          <p:nvPr/>
        </p:nvCxnSpPr>
        <p:spPr>
          <a:xfrm flipV="1">
            <a:off x="4533900" y="3152775"/>
            <a:ext cx="3676650" cy="14287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B7F59B5-BD86-AF7C-0059-12B356269696}"/>
              </a:ext>
            </a:extLst>
          </p:cNvPr>
          <p:cNvCxnSpPr>
            <a:cxnSpLocks/>
          </p:cNvCxnSpPr>
          <p:nvPr/>
        </p:nvCxnSpPr>
        <p:spPr>
          <a:xfrm flipV="1">
            <a:off x="4514850" y="4648200"/>
            <a:ext cx="3724275" cy="7715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down)">
                                      <p:cBhvr>
                                        <p:cTn id="10" dur="500"/>
                                        <p:tgtEl>
                                          <p:spTgt spid="33"/>
                                        </p:tgtEl>
                                      </p:cBhvr>
                                    </p:animEffect>
                                  </p:childTnLst>
                                </p:cTn>
                              </p:par>
                              <p:par>
                                <p:cTn id="11" presetID="22" presetClass="entr" presetSubtype="4"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5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500"/>
                                        <p:tgtEl>
                                          <p:spTgt spid="3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wipe(left)">
                                      <p:cBhvr>
                                        <p:cTn id="23" dur="500"/>
                                        <p:tgtEl>
                                          <p:spTgt spid="5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left)">
                                      <p:cBhvr>
                                        <p:cTn id="28" dur="500"/>
                                        <p:tgtEl>
                                          <p:spTgt spid="5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9D5DE9B-E896-49CE-4A46-0A46C80CB54D}"/>
              </a:ext>
            </a:extLst>
          </p:cNvPr>
          <p:cNvGrpSpPr/>
          <p:nvPr/>
        </p:nvGrpSpPr>
        <p:grpSpPr>
          <a:xfrm>
            <a:off x="2639634" y="942975"/>
            <a:ext cx="7837866" cy="1538131"/>
            <a:chOff x="1122333" y="3266422"/>
            <a:chExt cx="5177983" cy="662484"/>
          </a:xfrm>
        </p:grpSpPr>
        <p:sp>
          <p:nvSpPr>
            <p:cNvPr id="6" name="Speech Bubble: Rectangle with Corners Rounded 5">
              <a:extLst>
                <a:ext uri="{FF2B5EF4-FFF2-40B4-BE49-F238E27FC236}">
                  <a16:creationId xmlns:a16="http://schemas.microsoft.com/office/drawing/2014/main" id="{2C4B705E-674C-8D3A-EC1F-5CC7E78AD867}"/>
                </a:ext>
              </a:extLst>
            </p:cNvPr>
            <p:cNvSpPr/>
            <p:nvPr/>
          </p:nvSpPr>
          <p:spPr>
            <a:xfrm>
              <a:off x="1122333" y="3266422"/>
              <a:ext cx="5177983" cy="662484"/>
            </a:xfrm>
            <a:prstGeom prst="wedgeRoundRectCallout">
              <a:avLst>
                <a:gd name="adj1" fmla="val -44151"/>
                <a:gd name="adj2" fmla="val 94043"/>
                <a:gd name="adj3" fmla="val 16667"/>
              </a:avLst>
            </a:prstGeom>
            <a:solidFill>
              <a:srgbClr val="FEE9E4"/>
            </a:solidFill>
            <a:ln w="19050">
              <a:solidFill>
                <a:srgbClr val="242D2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37号-波纹乖乖体"/>
                <a:cs typeface="+mn-cs"/>
              </a:endParaRPr>
            </a:p>
          </p:txBody>
        </p:sp>
        <p:sp>
          <p:nvSpPr>
            <p:cNvPr id="7" name="TextBox 6">
              <a:extLst>
                <a:ext uri="{FF2B5EF4-FFF2-40B4-BE49-F238E27FC236}">
                  <a16:creationId xmlns:a16="http://schemas.microsoft.com/office/drawing/2014/main" id="{17B4AEAE-107B-4573-2A4F-50F4AAF10340}"/>
                </a:ext>
              </a:extLst>
            </p:cNvPr>
            <p:cNvSpPr txBox="1"/>
            <p:nvPr/>
          </p:nvSpPr>
          <p:spPr>
            <a:xfrm>
              <a:off x="1218166" y="3305276"/>
              <a:ext cx="4986316" cy="4639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Theo </a:t>
              </a: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em</a:t>
              </a:r>
              <a:r>
                <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các</a:t>
              </a:r>
              <a:r>
                <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từ</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có</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nghĩa</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tương</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đồng</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giống</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nhau</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như</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vậy</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được</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gọi</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là</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từ</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gì</a:t>
              </a:r>
              <a:r>
                <a:rPr lang="en-US" sz="3200" b="1" dirty="0">
                  <a:solidFill>
                    <a:prstClr val="black">
                      <a:lumMod val="95000"/>
                      <a:lumOff val="5000"/>
                    </a:prstClr>
                  </a:solidFill>
                  <a:latin typeface="Cambria" panose="02040503050406030204" pitchFamily="18" charset="0"/>
                </a:rPr>
                <a:t>?</a:t>
              </a:r>
              <a:endPar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endParaRPr>
            </a:p>
          </p:txBody>
        </p:sp>
      </p:grpSp>
      <p:pic>
        <p:nvPicPr>
          <p:cNvPr id="8" name="Picture 7">
            <a:extLst>
              <a:ext uri="{FF2B5EF4-FFF2-40B4-BE49-F238E27FC236}">
                <a16:creationId xmlns:a16="http://schemas.microsoft.com/office/drawing/2014/main" id="{30BA3309-0EA5-D1B0-7D83-F7DCC732472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252" r="71731"/>
          <a:stretch/>
        </p:blipFill>
        <p:spPr>
          <a:xfrm>
            <a:off x="624970" y="2676525"/>
            <a:ext cx="2935396" cy="3721041"/>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9908163" y="4147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13" name="Picture 12"/>
          <p:cNvPicPr>
            <a:picLocks noChangeAspect="1"/>
          </p:cNvPicPr>
          <p:nvPr/>
        </p:nvPicPr>
        <p:blipFill>
          <a:blip r:embed="rId7" cstate="print">
            <a:extLst>
              <a:ext uri="{BEBA8EAE-BF5A-486C-A8C5-ECC9F3942E4B}">
                <a14:imgProps xmlns:a14="http://schemas.microsoft.com/office/drawing/2010/main">
                  <a14:imgLayer r:embed="rId8">
                    <a14:imgEffect>
                      <a14:backgroundRemoval t="9885" b="89994" l="3510" r="98288">
                        <a14:foregroundMark x1="54880" y1="49121" x2="55822" y2="51425"/>
                        <a14:foregroundMark x1="40068" y1="50091" x2="45334" y2="50273"/>
                        <a14:foregroundMark x1="80308" y1="39054" x2="80009" y2="45543"/>
                      </a14:backgroundRemoval>
                    </a14:imgEffect>
                  </a14:imgLayer>
                </a14:imgProps>
              </a:ext>
              <a:ext uri="{28A0092B-C50C-407E-A947-70E740481C1C}">
                <a14:useLocalDpi xmlns:a14="http://schemas.microsoft.com/office/drawing/2010/main" val="0"/>
              </a:ext>
            </a:extLst>
          </a:blip>
          <a:stretch>
            <a:fillRect/>
          </a:stretch>
        </p:blipFill>
        <p:spPr>
          <a:xfrm>
            <a:off x="-353413" y="3429000"/>
            <a:ext cx="5716696" cy="4036380"/>
          </a:xfrm>
          <a:prstGeom prst="rect">
            <a:avLst/>
          </a:prstGeom>
        </p:spPr>
      </p:pic>
      <p:pic>
        <p:nvPicPr>
          <p:cNvPr id="10" name="Picture 9"/>
          <p:cNvPicPr>
            <a:picLocks noChangeAspect="1"/>
          </p:cNvPicPr>
          <p:nvPr/>
        </p:nvPicPr>
        <p:blipFill>
          <a:blip r:embed="rId9"/>
          <a:stretch>
            <a:fillRect/>
          </a:stretch>
        </p:blipFill>
        <p:spPr>
          <a:xfrm>
            <a:off x="37361" y="-123920"/>
            <a:ext cx="1523956" cy="1678399"/>
          </a:xfrm>
          <a:prstGeom prst="rect">
            <a:avLst/>
          </a:prstGeom>
        </p:spPr>
      </p:pic>
      <p:pic>
        <p:nvPicPr>
          <p:cNvPr id="27" name="图片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16" name="Picture 15">
            <a:extLst>
              <a:ext uri="{FF2B5EF4-FFF2-40B4-BE49-F238E27FC236}">
                <a16:creationId xmlns:a16="http://schemas.microsoft.com/office/drawing/2014/main" id="{D759E399-C1A1-2AD0-F49D-C18827B743B1}"/>
              </a:ext>
            </a:extLst>
          </p:cNvPr>
          <p:cNvPicPr>
            <a:picLocks noChangeAspect="1"/>
          </p:cNvPicPr>
          <p:nvPr/>
        </p:nvPicPr>
        <p:blipFill>
          <a:blip r:embed="rId11"/>
          <a:stretch>
            <a:fillRect/>
          </a:stretch>
        </p:blipFill>
        <p:spPr>
          <a:xfrm>
            <a:off x="1370228" y="1079681"/>
            <a:ext cx="5279594" cy="1688738"/>
          </a:xfrm>
          <a:prstGeom prst="rect">
            <a:avLst/>
          </a:prstGeom>
        </p:spPr>
      </p:pic>
      <p:pic>
        <p:nvPicPr>
          <p:cNvPr id="20" name="Picture 19">
            <a:extLst>
              <a:ext uri="{FF2B5EF4-FFF2-40B4-BE49-F238E27FC236}">
                <a16:creationId xmlns:a16="http://schemas.microsoft.com/office/drawing/2014/main" id="{7DF76940-DA2F-1A28-DB13-3C685DF4A39B}"/>
              </a:ext>
            </a:extLst>
          </p:cNvPr>
          <p:cNvPicPr>
            <a:picLocks noChangeAspect="1"/>
          </p:cNvPicPr>
          <p:nvPr/>
        </p:nvPicPr>
        <p:blipFill>
          <a:blip r:embed="rId12"/>
          <a:stretch>
            <a:fillRect/>
          </a:stretch>
        </p:blipFill>
        <p:spPr>
          <a:xfrm>
            <a:off x="3451141" y="2359085"/>
            <a:ext cx="7785267" cy="153022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par>
                                <p:cTn id="18" presetID="22" presetClass="entr" presetSubtype="4"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down)">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516513" y="3766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2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3" name="Picture 2" descr="A logo with a black background&#10;&#10;Description automatically generated">
            <a:extLst>
              <a:ext uri="{FF2B5EF4-FFF2-40B4-BE49-F238E27FC236}">
                <a16:creationId xmlns:a16="http://schemas.microsoft.com/office/drawing/2014/main" id="{AC19C77F-4C83-B0CC-9154-F661CE10410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42967" y="1121004"/>
            <a:ext cx="8315665" cy="6425741"/>
          </a:xfrm>
          <a:prstGeom prst="rect">
            <a:avLst/>
          </a:prstGeom>
        </p:spPr>
      </p:pic>
    </p:spTree>
    <p:extLst>
      <p:ext uri="{BB962C8B-B14F-4D97-AF65-F5344CB8AC3E}">
        <p14:creationId xmlns:p14="http://schemas.microsoft.com/office/powerpoint/2010/main" val="186000904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5363" y="248190"/>
            <a:ext cx="10260311" cy="954107"/>
          </a:xfrm>
          <a:prstGeom prst="rect">
            <a:avLst/>
          </a:prstGeom>
          <a:noFill/>
        </p:spPr>
        <p:txBody>
          <a:bodyPr wrap="square" rtlCol="0">
            <a:spAutoFit/>
          </a:bodyPr>
          <a:lstStyle/>
          <a:p>
            <a:pPr algn="just"/>
            <a:r>
              <a:rPr lang="en-US" sz="2800" b="1" dirty="0">
                <a:solidFill>
                  <a:srgbClr val="002060"/>
                </a:solidFill>
                <a:latin typeface="Cambria" panose="02040503050406030204" pitchFamily="18" charset="0"/>
                <a:ea typeface="Cambria" panose="02040503050406030204" pitchFamily="18" charset="0"/>
              </a:rPr>
              <a:t>1. </a:t>
            </a:r>
            <a:r>
              <a:rPr lang="vi-VN" sz="2800" b="1" dirty="0">
                <a:solidFill>
                  <a:srgbClr val="002060"/>
                </a:solidFill>
                <a:latin typeface="Cambria" panose="02040503050406030204" pitchFamily="18" charset="0"/>
                <a:ea typeface="Cambria" panose="02040503050406030204" pitchFamily="18" charset="0"/>
              </a:rPr>
              <a:t>Chọn từ thích hợp thay cho bông hoa trong mỗi thành ngữ dưới đây: </a:t>
            </a:r>
            <a:endParaRPr lang="en-US" sz="2800" b="1" dirty="0">
              <a:solidFill>
                <a:srgbClr val="002060"/>
              </a:solidFill>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0792CD5C-216F-D087-C6ED-08B3EB01B063}"/>
              </a:ext>
            </a:extLst>
          </p:cNvPr>
          <p:cNvSpPr txBox="1"/>
          <p:nvPr/>
        </p:nvSpPr>
        <p:spPr>
          <a:xfrm>
            <a:off x="874413" y="1229265"/>
            <a:ext cx="10260311" cy="523220"/>
          </a:xfrm>
          <a:prstGeom prst="rect">
            <a:avLst/>
          </a:prstGeom>
          <a:noFill/>
        </p:spPr>
        <p:txBody>
          <a:bodyPr wrap="square" rtlCol="0">
            <a:spAutoFit/>
          </a:bodyPr>
          <a:lstStyle/>
          <a:p>
            <a:pPr algn="just"/>
            <a:r>
              <a:rPr lang="en-US" sz="2800" b="1" i="1" dirty="0">
                <a:solidFill>
                  <a:srgbClr val="FF0000"/>
                </a:solidFill>
                <a:latin typeface="Cambria" panose="02040503050406030204" pitchFamily="18" charset="0"/>
                <a:ea typeface="Cambria" panose="02040503050406030204" pitchFamily="18" charset="0"/>
              </a:rPr>
              <a:t>G: </a:t>
            </a:r>
            <a:r>
              <a:rPr lang="en-US" sz="2800" b="1" i="1" dirty="0" err="1">
                <a:solidFill>
                  <a:srgbClr val="002060"/>
                </a:solidFill>
                <a:latin typeface="Cambria" panose="02040503050406030204" pitchFamily="18" charset="0"/>
                <a:ea typeface="Cambria" panose="02040503050406030204" pitchFamily="18" charset="0"/>
              </a:rPr>
              <a:t>Từ</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cần</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tìm</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đồng</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nghĩa</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với</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từ</a:t>
            </a:r>
            <a:r>
              <a:rPr lang="en-US" sz="2800" b="1" i="1" dirty="0">
                <a:solidFill>
                  <a:srgbClr val="002060"/>
                </a:solidFill>
                <a:latin typeface="Cambria" panose="02040503050406030204" pitchFamily="18" charset="0"/>
                <a:ea typeface="Cambria" panose="02040503050406030204" pitchFamily="18" charset="0"/>
              </a:rPr>
              <a:t> in </a:t>
            </a:r>
            <a:r>
              <a:rPr lang="en-US" sz="2800" b="1" i="1" dirty="0" err="1">
                <a:solidFill>
                  <a:srgbClr val="002060"/>
                </a:solidFill>
                <a:latin typeface="Cambria" panose="02040503050406030204" pitchFamily="18" charset="0"/>
                <a:ea typeface="Cambria" panose="02040503050406030204" pitchFamily="18" charset="0"/>
              </a:rPr>
              <a:t>đậm</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trong</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mỗi</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thành</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ngữ</a:t>
            </a:r>
            <a:r>
              <a:rPr lang="en-US" sz="2800" b="1" i="1" dirty="0">
                <a:solidFill>
                  <a:srgbClr val="002060"/>
                </a:solidFill>
                <a:latin typeface="Cambria" panose="02040503050406030204" pitchFamily="18" charset="0"/>
                <a:ea typeface="Cambria" panose="02040503050406030204" pitchFamily="18" charset="0"/>
              </a:rPr>
              <a:t> </a:t>
            </a:r>
          </a:p>
        </p:txBody>
      </p:sp>
      <p:pic>
        <p:nvPicPr>
          <p:cNvPr id="6" name="Picture 5">
            <a:extLst>
              <a:ext uri="{FF2B5EF4-FFF2-40B4-BE49-F238E27FC236}">
                <a16:creationId xmlns:a16="http://schemas.microsoft.com/office/drawing/2014/main" id="{032E418B-0DD7-54A5-FA1B-95FC208EB428}"/>
              </a:ext>
            </a:extLst>
          </p:cNvPr>
          <p:cNvPicPr>
            <a:picLocks noChangeAspect="1"/>
          </p:cNvPicPr>
          <p:nvPr/>
        </p:nvPicPr>
        <p:blipFill>
          <a:blip r:embed="rId2"/>
          <a:stretch>
            <a:fillRect/>
          </a:stretch>
        </p:blipFill>
        <p:spPr>
          <a:xfrm>
            <a:off x="2066925" y="1838324"/>
            <a:ext cx="7183622" cy="1095375"/>
          </a:xfrm>
          <a:prstGeom prst="rect">
            <a:avLst/>
          </a:prstGeom>
        </p:spPr>
      </p:pic>
      <p:sp>
        <p:nvSpPr>
          <p:cNvPr id="8" name="TextBox 7">
            <a:extLst>
              <a:ext uri="{FF2B5EF4-FFF2-40B4-BE49-F238E27FC236}">
                <a16:creationId xmlns:a16="http://schemas.microsoft.com/office/drawing/2014/main" id="{3A302A52-4F5C-351E-F86C-0B83F60C204F}"/>
              </a:ext>
            </a:extLst>
          </p:cNvPr>
          <p:cNvSpPr txBox="1"/>
          <p:nvPr/>
        </p:nvSpPr>
        <p:spPr>
          <a:xfrm>
            <a:off x="514350" y="3238500"/>
            <a:ext cx="10239375" cy="2462213"/>
          </a:xfrm>
          <a:prstGeom prst="rect">
            <a:avLst/>
          </a:prstGeom>
          <a:noFill/>
        </p:spPr>
        <p:txBody>
          <a:bodyPr wrap="square" rtlCol="0">
            <a:spAutoFit/>
          </a:bodyPr>
          <a:lstStyle/>
          <a:p>
            <a:pPr marL="0" marR="0" algn="just">
              <a:lnSpc>
                <a:spcPct val="150000"/>
              </a:lnSpc>
              <a:spcBef>
                <a:spcPts val="0"/>
              </a:spcBef>
              <a:spcAft>
                <a:spcPts val="0"/>
              </a:spcAft>
            </a:pP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 Ngày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lành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tháng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tốt </a:t>
            </a:r>
            <a:r>
              <a:rPr lang="en-US" sz="2800" b="1" dirty="0">
                <a:latin typeface="Calibri" panose="020F0502020204030204" pitchFamily="34" charset="0"/>
                <a:ea typeface="Calibri" panose="020F0502020204030204" pitchFamily="34" charset="0"/>
                <a:cs typeface="Times New Roman" panose="02020603050405020304" pitchFamily="18" charset="0"/>
              </a:rPr>
              <a:t>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 Năm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lần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bảy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lượt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 Sóng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yên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biển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lặng </a:t>
            </a:r>
            <a:r>
              <a:rPr lang="en-US" sz="2800" b="1" dirty="0">
                <a:latin typeface="Calibri" panose="020F0502020204030204" pitchFamily="34" charset="0"/>
                <a:ea typeface="Calibri" panose="020F0502020204030204" pitchFamily="34" charset="0"/>
                <a:cs typeface="Times New Roman" panose="02020603050405020304" pitchFamily="18" charset="0"/>
              </a:rPr>
              <a:t>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Cầu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được</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ước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thấy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 Đao </a:t>
            </a:r>
            <a:r>
              <a:rPr lang="en-US"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búa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lớn </a:t>
            </a:r>
            <a:r>
              <a:rPr lang="en-US" sz="2800" b="1" dirty="0">
                <a:latin typeface="Calibri" panose="020F0502020204030204" pitchFamily="34" charset="0"/>
                <a:ea typeface="Calibri" panose="020F0502020204030204" pitchFamily="34" charset="0"/>
                <a:cs typeface="Times New Roman" panose="02020603050405020304" pitchFamily="18" charset="0"/>
              </a:rPr>
              <a:t>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 Đi đến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nơi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về đến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chốn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800" dirty="0"/>
          </a:p>
        </p:txBody>
      </p:sp>
      <p:grpSp>
        <p:nvGrpSpPr>
          <p:cNvPr id="9" name="Group 8">
            <a:extLst>
              <a:ext uri="{FF2B5EF4-FFF2-40B4-BE49-F238E27FC236}">
                <a16:creationId xmlns:a16="http://schemas.microsoft.com/office/drawing/2014/main" id="{070950DD-A49E-EDA9-2989-8D10E4589D7E}"/>
              </a:ext>
            </a:extLst>
          </p:cNvPr>
          <p:cNvGrpSpPr/>
          <p:nvPr/>
        </p:nvGrpSpPr>
        <p:grpSpPr>
          <a:xfrm>
            <a:off x="1803999" y="3323162"/>
            <a:ext cx="622182" cy="561482"/>
            <a:chOff x="-558201" y="4281177"/>
            <a:chExt cx="622182" cy="561482"/>
          </a:xfrm>
        </p:grpSpPr>
        <p:sp>
          <p:nvSpPr>
            <p:cNvPr id="10" name="Rectangle: Rounded Corners 9">
              <a:extLst>
                <a:ext uri="{FF2B5EF4-FFF2-40B4-BE49-F238E27FC236}">
                  <a16:creationId xmlns:a16="http://schemas.microsoft.com/office/drawing/2014/main" id="{41AF3903-70B2-B409-F870-AFDDE6DC74C2}"/>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F07AA15-53DA-99C9-F5C5-314E4114C72F}"/>
                </a:ext>
              </a:extLst>
            </p:cNvPr>
            <p:cNvPicPr>
              <a:picLocks noChangeAspect="1"/>
            </p:cNvPicPr>
            <p:nvPr/>
          </p:nvPicPr>
          <p:blipFill>
            <a:blip r:embed="rId3"/>
            <a:stretch>
              <a:fillRect/>
            </a:stretch>
          </p:blipFill>
          <p:spPr>
            <a:xfrm>
              <a:off x="-543155" y="4281177"/>
              <a:ext cx="592090" cy="561482"/>
            </a:xfrm>
            <a:prstGeom prst="rect">
              <a:avLst/>
            </a:prstGeom>
          </p:spPr>
        </p:pic>
      </p:grpSp>
      <p:grpSp>
        <p:nvGrpSpPr>
          <p:cNvPr id="12" name="Group 11">
            <a:extLst>
              <a:ext uri="{FF2B5EF4-FFF2-40B4-BE49-F238E27FC236}">
                <a16:creationId xmlns:a16="http://schemas.microsoft.com/office/drawing/2014/main" id="{6BE968C1-F572-DC71-3B7E-D5B2D7AB132D}"/>
              </a:ext>
            </a:extLst>
          </p:cNvPr>
          <p:cNvGrpSpPr/>
          <p:nvPr/>
        </p:nvGrpSpPr>
        <p:grpSpPr>
          <a:xfrm>
            <a:off x="3385149" y="3361262"/>
            <a:ext cx="622182" cy="561482"/>
            <a:chOff x="-558201" y="4281177"/>
            <a:chExt cx="622182" cy="561482"/>
          </a:xfrm>
        </p:grpSpPr>
        <p:sp>
          <p:nvSpPr>
            <p:cNvPr id="13" name="Rectangle: Rounded Corners 12">
              <a:extLst>
                <a:ext uri="{FF2B5EF4-FFF2-40B4-BE49-F238E27FC236}">
                  <a16:creationId xmlns:a16="http://schemas.microsoft.com/office/drawing/2014/main" id="{C5690E80-EB8A-C253-79A7-293D2518D54F}"/>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A7A5614-4C9F-919A-155A-FAAA2976501D}"/>
                </a:ext>
              </a:extLst>
            </p:cNvPr>
            <p:cNvPicPr>
              <a:picLocks noChangeAspect="1"/>
            </p:cNvPicPr>
            <p:nvPr/>
          </p:nvPicPr>
          <p:blipFill>
            <a:blip r:embed="rId3"/>
            <a:stretch>
              <a:fillRect/>
            </a:stretch>
          </p:blipFill>
          <p:spPr>
            <a:xfrm>
              <a:off x="-543155" y="4281177"/>
              <a:ext cx="592090" cy="561482"/>
            </a:xfrm>
            <a:prstGeom prst="rect">
              <a:avLst/>
            </a:prstGeom>
          </p:spPr>
        </p:pic>
      </p:grpSp>
      <p:grpSp>
        <p:nvGrpSpPr>
          <p:cNvPr id="15" name="Group 14">
            <a:extLst>
              <a:ext uri="{FF2B5EF4-FFF2-40B4-BE49-F238E27FC236}">
                <a16:creationId xmlns:a16="http://schemas.microsoft.com/office/drawing/2014/main" id="{2336705C-9AC2-DC3A-6CB5-7E4868C65133}"/>
              </a:ext>
            </a:extLst>
          </p:cNvPr>
          <p:cNvGrpSpPr/>
          <p:nvPr/>
        </p:nvGrpSpPr>
        <p:grpSpPr>
          <a:xfrm>
            <a:off x="1632549" y="4056587"/>
            <a:ext cx="622182" cy="561482"/>
            <a:chOff x="-558201" y="4281177"/>
            <a:chExt cx="622182" cy="561482"/>
          </a:xfrm>
        </p:grpSpPr>
        <p:sp>
          <p:nvSpPr>
            <p:cNvPr id="16" name="Rectangle: Rounded Corners 15">
              <a:extLst>
                <a:ext uri="{FF2B5EF4-FFF2-40B4-BE49-F238E27FC236}">
                  <a16:creationId xmlns:a16="http://schemas.microsoft.com/office/drawing/2014/main" id="{124FAB3A-2064-DC39-7996-6357C6357421}"/>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B3B132B5-D7E9-D04E-2F1F-80723B28BE18}"/>
                </a:ext>
              </a:extLst>
            </p:cNvPr>
            <p:cNvPicPr>
              <a:picLocks noChangeAspect="1"/>
            </p:cNvPicPr>
            <p:nvPr/>
          </p:nvPicPr>
          <p:blipFill>
            <a:blip r:embed="rId3"/>
            <a:stretch>
              <a:fillRect/>
            </a:stretch>
          </p:blipFill>
          <p:spPr>
            <a:xfrm>
              <a:off x="-543155" y="4281177"/>
              <a:ext cx="592090" cy="561482"/>
            </a:xfrm>
            <a:prstGeom prst="rect">
              <a:avLst/>
            </a:prstGeom>
          </p:spPr>
        </p:pic>
      </p:grpSp>
      <p:grpSp>
        <p:nvGrpSpPr>
          <p:cNvPr id="18" name="Group 17">
            <a:extLst>
              <a:ext uri="{FF2B5EF4-FFF2-40B4-BE49-F238E27FC236}">
                <a16:creationId xmlns:a16="http://schemas.microsoft.com/office/drawing/2014/main" id="{59C49B7F-1EA6-D739-5578-D982E87BB9FA}"/>
              </a:ext>
            </a:extLst>
          </p:cNvPr>
          <p:cNvGrpSpPr/>
          <p:nvPr/>
        </p:nvGrpSpPr>
        <p:grpSpPr>
          <a:xfrm>
            <a:off x="2956524" y="4047062"/>
            <a:ext cx="777276" cy="561482"/>
            <a:chOff x="-558201" y="4281177"/>
            <a:chExt cx="622182" cy="561482"/>
          </a:xfrm>
        </p:grpSpPr>
        <p:sp>
          <p:nvSpPr>
            <p:cNvPr id="19" name="Rectangle: Rounded Corners 18">
              <a:extLst>
                <a:ext uri="{FF2B5EF4-FFF2-40B4-BE49-F238E27FC236}">
                  <a16:creationId xmlns:a16="http://schemas.microsoft.com/office/drawing/2014/main" id="{7AAFABFF-1280-F59E-9B02-E319B60429D4}"/>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5568E8A1-551E-DF55-182C-0A987C927945}"/>
                </a:ext>
              </a:extLst>
            </p:cNvPr>
            <p:cNvPicPr>
              <a:picLocks noChangeAspect="1"/>
            </p:cNvPicPr>
            <p:nvPr/>
          </p:nvPicPr>
          <p:blipFill>
            <a:blip r:embed="rId3"/>
            <a:stretch>
              <a:fillRect/>
            </a:stretch>
          </p:blipFill>
          <p:spPr>
            <a:xfrm>
              <a:off x="-543155" y="4281177"/>
              <a:ext cx="592090" cy="561482"/>
            </a:xfrm>
            <a:prstGeom prst="rect">
              <a:avLst/>
            </a:prstGeom>
          </p:spPr>
        </p:pic>
      </p:grpSp>
      <p:grpSp>
        <p:nvGrpSpPr>
          <p:cNvPr id="21" name="Group 20">
            <a:extLst>
              <a:ext uri="{FF2B5EF4-FFF2-40B4-BE49-F238E27FC236}">
                <a16:creationId xmlns:a16="http://schemas.microsoft.com/office/drawing/2014/main" id="{397ADB90-515B-7F50-CEE6-2F87B7FC32FB}"/>
              </a:ext>
            </a:extLst>
          </p:cNvPr>
          <p:cNvGrpSpPr/>
          <p:nvPr/>
        </p:nvGrpSpPr>
        <p:grpSpPr>
          <a:xfrm>
            <a:off x="1527774" y="4694762"/>
            <a:ext cx="622182" cy="561482"/>
            <a:chOff x="-558201" y="4281177"/>
            <a:chExt cx="622182" cy="561482"/>
          </a:xfrm>
        </p:grpSpPr>
        <p:sp>
          <p:nvSpPr>
            <p:cNvPr id="22" name="Rectangle: Rounded Corners 21">
              <a:extLst>
                <a:ext uri="{FF2B5EF4-FFF2-40B4-BE49-F238E27FC236}">
                  <a16:creationId xmlns:a16="http://schemas.microsoft.com/office/drawing/2014/main" id="{C737EF21-65BE-F120-4C9D-93F921ABF3A2}"/>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BD4B6D43-9E68-7F0C-BF14-1165DA08B116}"/>
                </a:ext>
              </a:extLst>
            </p:cNvPr>
            <p:cNvPicPr>
              <a:picLocks noChangeAspect="1"/>
            </p:cNvPicPr>
            <p:nvPr/>
          </p:nvPicPr>
          <p:blipFill>
            <a:blip r:embed="rId3"/>
            <a:stretch>
              <a:fillRect/>
            </a:stretch>
          </p:blipFill>
          <p:spPr>
            <a:xfrm>
              <a:off x="-543155" y="4281177"/>
              <a:ext cx="592090" cy="561482"/>
            </a:xfrm>
            <a:prstGeom prst="rect">
              <a:avLst/>
            </a:prstGeom>
          </p:spPr>
        </p:pic>
      </p:grpSp>
      <p:grpSp>
        <p:nvGrpSpPr>
          <p:cNvPr id="36" name="Group 35">
            <a:extLst>
              <a:ext uri="{FF2B5EF4-FFF2-40B4-BE49-F238E27FC236}">
                <a16:creationId xmlns:a16="http://schemas.microsoft.com/office/drawing/2014/main" id="{42C1E586-6C6B-EB92-15E6-83C4F60FDE4A}"/>
              </a:ext>
            </a:extLst>
          </p:cNvPr>
          <p:cNvGrpSpPr/>
          <p:nvPr/>
        </p:nvGrpSpPr>
        <p:grpSpPr>
          <a:xfrm>
            <a:off x="2790824" y="4647137"/>
            <a:ext cx="616431" cy="561482"/>
            <a:chOff x="-558201" y="4281177"/>
            <a:chExt cx="622182" cy="561482"/>
          </a:xfrm>
        </p:grpSpPr>
        <p:sp>
          <p:nvSpPr>
            <p:cNvPr id="37" name="Rectangle: Rounded Corners 36">
              <a:extLst>
                <a:ext uri="{FF2B5EF4-FFF2-40B4-BE49-F238E27FC236}">
                  <a16:creationId xmlns:a16="http://schemas.microsoft.com/office/drawing/2014/main" id="{C0D00FCE-F514-C995-B9EC-D4B804FCE633}"/>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3569A370-FCB1-CBC2-5651-944831030ADD}"/>
                </a:ext>
              </a:extLst>
            </p:cNvPr>
            <p:cNvPicPr>
              <a:picLocks noChangeAspect="1"/>
            </p:cNvPicPr>
            <p:nvPr/>
          </p:nvPicPr>
          <p:blipFill>
            <a:blip r:embed="rId3"/>
            <a:stretch>
              <a:fillRect/>
            </a:stretch>
          </p:blipFill>
          <p:spPr>
            <a:xfrm>
              <a:off x="-543155" y="4281177"/>
              <a:ext cx="592090" cy="561482"/>
            </a:xfrm>
            <a:prstGeom prst="rect">
              <a:avLst/>
            </a:prstGeom>
          </p:spPr>
        </p:pic>
      </p:grpSp>
      <p:grpSp>
        <p:nvGrpSpPr>
          <p:cNvPr id="39" name="Group 38">
            <a:extLst>
              <a:ext uri="{FF2B5EF4-FFF2-40B4-BE49-F238E27FC236}">
                <a16:creationId xmlns:a16="http://schemas.microsoft.com/office/drawing/2014/main" id="{8D23BBF6-39F1-607F-D2F1-78C8C7D8185C}"/>
              </a:ext>
            </a:extLst>
          </p:cNvPr>
          <p:cNvGrpSpPr/>
          <p:nvPr/>
        </p:nvGrpSpPr>
        <p:grpSpPr>
          <a:xfrm>
            <a:off x="8181974" y="3342212"/>
            <a:ext cx="616431" cy="561482"/>
            <a:chOff x="-558201" y="4281177"/>
            <a:chExt cx="622182" cy="561482"/>
          </a:xfrm>
        </p:grpSpPr>
        <p:sp>
          <p:nvSpPr>
            <p:cNvPr id="40" name="Rectangle: Rounded Corners 39">
              <a:extLst>
                <a:ext uri="{FF2B5EF4-FFF2-40B4-BE49-F238E27FC236}">
                  <a16:creationId xmlns:a16="http://schemas.microsoft.com/office/drawing/2014/main" id="{83B259CF-C5A2-2EE4-3E05-298FB67131CF}"/>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a:extLst>
                <a:ext uri="{FF2B5EF4-FFF2-40B4-BE49-F238E27FC236}">
                  <a16:creationId xmlns:a16="http://schemas.microsoft.com/office/drawing/2014/main" id="{E8918400-5B6B-0A7F-73E3-22BDD2898A43}"/>
                </a:ext>
              </a:extLst>
            </p:cNvPr>
            <p:cNvPicPr>
              <a:picLocks noChangeAspect="1"/>
            </p:cNvPicPr>
            <p:nvPr/>
          </p:nvPicPr>
          <p:blipFill>
            <a:blip r:embed="rId3"/>
            <a:stretch>
              <a:fillRect/>
            </a:stretch>
          </p:blipFill>
          <p:spPr>
            <a:xfrm>
              <a:off x="-543155" y="4281177"/>
              <a:ext cx="592090" cy="561482"/>
            </a:xfrm>
            <a:prstGeom prst="rect">
              <a:avLst/>
            </a:prstGeom>
          </p:spPr>
        </p:pic>
      </p:grpSp>
      <p:grpSp>
        <p:nvGrpSpPr>
          <p:cNvPr id="42" name="Group 41">
            <a:extLst>
              <a:ext uri="{FF2B5EF4-FFF2-40B4-BE49-F238E27FC236}">
                <a16:creationId xmlns:a16="http://schemas.microsoft.com/office/drawing/2014/main" id="{4A126AFE-0F6B-813C-FF62-CEF874F8D28D}"/>
              </a:ext>
            </a:extLst>
          </p:cNvPr>
          <p:cNvGrpSpPr/>
          <p:nvPr/>
        </p:nvGrpSpPr>
        <p:grpSpPr>
          <a:xfrm>
            <a:off x="9315449" y="3313637"/>
            <a:ext cx="790576" cy="561482"/>
            <a:chOff x="-558201" y="4281177"/>
            <a:chExt cx="622182" cy="561482"/>
          </a:xfrm>
        </p:grpSpPr>
        <p:sp>
          <p:nvSpPr>
            <p:cNvPr id="45" name="Rectangle: Rounded Corners 44">
              <a:extLst>
                <a:ext uri="{FF2B5EF4-FFF2-40B4-BE49-F238E27FC236}">
                  <a16:creationId xmlns:a16="http://schemas.microsoft.com/office/drawing/2014/main" id="{1FA9A9A8-D2F9-6EF6-464C-6D86D7EF5BFD}"/>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a:extLst>
                <a:ext uri="{FF2B5EF4-FFF2-40B4-BE49-F238E27FC236}">
                  <a16:creationId xmlns:a16="http://schemas.microsoft.com/office/drawing/2014/main" id="{1C4371FC-63C9-86F8-ADF5-5198A9F9FB63}"/>
                </a:ext>
              </a:extLst>
            </p:cNvPr>
            <p:cNvPicPr>
              <a:picLocks noChangeAspect="1"/>
            </p:cNvPicPr>
            <p:nvPr/>
          </p:nvPicPr>
          <p:blipFill>
            <a:blip r:embed="rId3"/>
            <a:stretch>
              <a:fillRect/>
            </a:stretch>
          </p:blipFill>
          <p:spPr>
            <a:xfrm>
              <a:off x="-543155" y="4281177"/>
              <a:ext cx="592090" cy="561482"/>
            </a:xfrm>
            <a:prstGeom prst="rect">
              <a:avLst/>
            </a:prstGeom>
          </p:spPr>
        </p:pic>
      </p:grpSp>
      <p:grpSp>
        <p:nvGrpSpPr>
          <p:cNvPr id="47" name="Group 46">
            <a:extLst>
              <a:ext uri="{FF2B5EF4-FFF2-40B4-BE49-F238E27FC236}">
                <a16:creationId xmlns:a16="http://schemas.microsoft.com/office/drawing/2014/main" id="{AB4A44A0-5A4E-792B-957A-9CFAA2B2AD17}"/>
              </a:ext>
            </a:extLst>
          </p:cNvPr>
          <p:cNvGrpSpPr/>
          <p:nvPr/>
        </p:nvGrpSpPr>
        <p:grpSpPr>
          <a:xfrm>
            <a:off x="7258049" y="4018487"/>
            <a:ext cx="616431" cy="561482"/>
            <a:chOff x="-558201" y="4281177"/>
            <a:chExt cx="622182" cy="561482"/>
          </a:xfrm>
        </p:grpSpPr>
        <p:sp>
          <p:nvSpPr>
            <p:cNvPr id="48" name="Rectangle: Rounded Corners 47">
              <a:extLst>
                <a:ext uri="{FF2B5EF4-FFF2-40B4-BE49-F238E27FC236}">
                  <a16:creationId xmlns:a16="http://schemas.microsoft.com/office/drawing/2014/main" id="{824873A3-D8D2-2D81-F073-CD25E1C9628D}"/>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a:extLst>
                <a:ext uri="{FF2B5EF4-FFF2-40B4-BE49-F238E27FC236}">
                  <a16:creationId xmlns:a16="http://schemas.microsoft.com/office/drawing/2014/main" id="{701DFB8A-3D53-A8FC-215A-A2261423EEF1}"/>
                </a:ext>
              </a:extLst>
            </p:cNvPr>
            <p:cNvPicPr>
              <a:picLocks noChangeAspect="1"/>
            </p:cNvPicPr>
            <p:nvPr/>
          </p:nvPicPr>
          <p:blipFill>
            <a:blip r:embed="rId3"/>
            <a:stretch>
              <a:fillRect/>
            </a:stretch>
          </p:blipFill>
          <p:spPr>
            <a:xfrm>
              <a:off x="-543155" y="4281177"/>
              <a:ext cx="592090" cy="561482"/>
            </a:xfrm>
            <a:prstGeom prst="rect">
              <a:avLst/>
            </a:prstGeom>
          </p:spPr>
        </p:pic>
      </p:grpSp>
      <p:grpSp>
        <p:nvGrpSpPr>
          <p:cNvPr id="50" name="Group 49">
            <a:extLst>
              <a:ext uri="{FF2B5EF4-FFF2-40B4-BE49-F238E27FC236}">
                <a16:creationId xmlns:a16="http://schemas.microsoft.com/office/drawing/2014/main" id="{FEF46FBF-FC1C-8259-37E1-A2CC5AC1BA99}"/>
              </a:ext>
            </a:extLst>
          </p:cNvPr>
          <p:cNvGrpSpPr/>
          <p:nvPr/>
        </p:nvGrpSpPr>
        <p:grpSpPr>
          <a:xfrm>
            <a:off x="8772524" y="4008962"/>
            <a:ext cx="616431" cy="561482"/>
            <a:chOff x="-558201" y="4281177"/>
            <a:chExt cx="622182" cy="561482"/>
          </a:xfrm>
        </p:grpSpPr>
        <p:sp>
          <p:nvSpPr>
            <p:cNvPr id="51" name="Rectangle: Rounded Corners 50">
              <a:extLst>
                <a:ext uri="{FF2B5EF4-FFF2-40B4-BE49-F238E27FC236}">
                  <a16:creationId xmlns:a16="http://schemas.microsoft.com/office/drawing/2014/main" id="{3DE667AE-B92E-C67F-A344-D9F3B159F030}"/>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51">
              <a:extLst>
                <a:ext uri="{FF2B5EF4-FFF2-40B4-BE49-F238E27FC236}">
                  <a16:creationId xmlns:a16="http://schemas.microsoft.com/office/drawing/2014/main" id="{ECB56776-6745-8B95-307C-839D717308FD}"/>
                </a:ext>
              </a:extLst>
            </p:cNvPr>
            <p:cNvPicPr>
              <a:picLocks noChangeAspect="1"/>
            </p:cNvPicPr>
            <p:nvPr/>
          </p:nvPicPr>
          <p:blipFill>
            <a:blip r:embed="rId3"/>
            <a:stretch>
              <a:fillRect/>
            </a:stretch>
          </p:blipFill>
          <p:spPr>
            <a:xfrm>
              <a:off x="-543155" y="4281177"/>
              <a:ext cx="592090" cy="561482"/>
            </a:xfrm>
            <a:prstGeom prst="rect">
              <a:avLst/>
            </a:prstGeom>
          </p:spPr>
        </p:pic>
      </p:grpSp>
      <p:grpSp>
        <p:nvGrpSpPr>
          <p:cNvPr id="53" name="Group 52">
            <a:extLst>
              <a:ext uri="{FF2B5EF4-FFF2-40B4-BE49-F238E27FC236}">
                <a16:creationId xmlns:a16="http://schemas.microsoft.com/office/drawing/2014/main" id="{22C35E9A-97E0-CD86-B83D-8D29FEC5A688}"/>
              </a:ext>
            </a:extLst>
          </p:cNvPr>
          <p:cNvGrpSpPr/>
          <p:nvPr/>
        </p:nvGrpSpPr>
        <p:grpSpPr>
          <a:xfrm>
            <a:off x="8229599" y="4656662"/>
            <a:ext cx="616431" cy="561482"/>
            <a:chOff x="-558201" y="4281177"/>
            <a:chExt cx="622182" cy="561482"/>
          </a:xfrm>
        </p:grpSpPr>
        <p:sp>
          <p:nvSpPr>
            <p:cNvPr id="54" name="Rectangle: Rounded Corners 53">
              <a:extLst>
                <a:ext uri="{FF2B5EF4-FFF2-40B4-BE49-F238E27FC236}">
                  <a16:creationId xmlns:a16="http://schemas.microsoft.com/office/drawing/2014/main" id="{E654922B-5A63-9E83-AA54-F7E02E745D4E}"/>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a:extLst>
                <a:ext uri="{FF2B5EF4-FFF2-40B4-BE49-F238E27FC236}">
                  <a16:creationId xmlns:a16="http://schemas.microsoft.com/office/drawing/2014/main" id="{D2702548-55CD-1F37-C966-B924F84430CD}"/>
                </a:ext>
              </a:extLst>
            </p:cNvPr>
            <p:cNvPicPr>
              <a:picLocks noChangeAspect="1"/>
            </p:cNvPicPr>
            <p:nvPr/>
          </p:nvPicPr>
          <p:blipFill>
            <a:blip r:embed="rId3"/>
            <a:stretch>
              <a:fillRect/>
            </a:stretch>
          </p:blipFill>
          <p:spPr>
            <a:xfrm>
              <a:off x="-543155" y="4281177"/>
              <a:ext cx="592090" cy="561482"/>
            </a:xfrm>
            <a:prstGeom prst="rect">
              <a:avLst/>
            </a:prstGeom>
          </p:spPr>
        </p:pic>
      </p:grpSp>
      <p:grpSp>
        <p:nvGrpSpPr>
          <p:cNvPr id="56" name="Group 55">
            <a:extLst>
              <a:ext uri="{FF2B5EF4-FFF2-40B4-BE49-F238E27FC236}">
                <a16:creationId xmlns:a16="http://schemas.microsoft.com/office/drawing/2014/main" id="{E25B5632-D685-0FBB-BD10-FC3C11FD8450}"/>
              </a:ext>
            </a:extLst>
          </p:cNvPr>
          <p:cNvGrpSpPr/>
          <p:nvPr/>
        </p:nvGrpSpPr>
        <p:grpSpPr>
          <a:xfrm>
            <a:off x="9915524" y="4656662"/>
            <a:ext cx="762001" cy="561482"/>
            <a:chOff x="-558201" y="4281177"/>
            <a:chExt cx="622182" cy="561482"/>
          </a:xfrm>
        </p:grpSpPr>
        <p:sp>
          <p:nvSpPr>
            <p:cNvPr id="57" name="Rectangle: Rounded Corners 56">
              <a:extLst>
                <a:ext uri="{FF2B5EF4-FFF2-40B4-BE49-F238E27FC236}">
                  <a16:creationId xmlns:a16="http://schemas.microsoft.com/office/drawing/2014/main" id="{52316284-9923-5233-F1D0-709F95301EC7}"/>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Picture 57">
              <a:extLst>
                <a:ext uri="{FF2B5EF4-FFF2-40B4-BE49-F238E27FC236}">
                  <a16:creationId xmlns:a16="http://schemas.microsoft.com/office/drawing/2014/main" id="{595838B9-11E8-07E8-FB4A-6C7E29ED38CF}"/>
                </a:ext>
              </a:extLst>
            </p:cNvPr>
            <p:cNvPicPr>
              <a:picLocks noChangeAspect="1"/>
            </p:cNvPicPr>
            <p:nvPr/>
          </p:nvPicPr>
          <p:blipFill>
            <a:blip r:embed="rId3"/>
            <a:stretch>
              <a:fillRect/>
            </a:stretch>
          </p:blipFill>
          <p:spPr>
            <a:xfrm>
              <a:off x="-543155" y="4281177"/>
              <a:ext cx="592090" cy="561482"/>
            </a:xfrm>
            <a:prstGeom prst="rect">
              <a:avLst/>
            </a:prstGeom>
          </p:spPr>
        </p:pic>
      </p:gr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circle(in)">
                                      <p:cBhvr>
                                        <p:cTn id="15" dur="2000"/>
                                        <p:tgtEl>
                                          <p:spTgt spid="39"/>
                                        </p:tgtEl>
                                      </p:cBhvr>
                                    </p:animEffect>
                                  </p:childTnLst>
                                </p:cTn>
                              </p:par>
                              <p:par>
                                <p:cTn id="16" presetID="6" presetClass="entr" presetSubtype="16" fill="hold" nodeType="with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circle(in)">
                                      <p:cBhvr>
                                        <p:cTn id="18" dur="2000"/>
                                        <p:tgtEl>
                                          <p:spTgt spid="42"/>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circle(in)">
                                      <p:cBhvr>
                                        <p:cTn id="23" dur="2000"/>
                                        <p:tgtEl>
                                          <p:spTgt spid="15"/>
                                        </p:tgtEl>
                                      </p:cBhvr>
                                    </p:animEffect>
                                  </p:childTnLst>
                                </p:cTn>
                              </p:par>
                              <p:par>
                                <p:cTn id="24" presetID="6" presetClass="entr" presetSubtype="16"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circle(in)">
                                      <p:cBhvr>
                                        <p:cTn id="26" dur="20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circle(in)">
                                      <p:cBhvr>
                                        <p:cTn id="31" dur="2000"/>
                                        <p:tgtEl>
                                          <p:spTgt spid="47"/>
                                        </p:tgtEl>
                                      </p:cBhvr>
                                    </p:animEffect>
                                  </p:childTnLst>
                                </p:cTn>
                              </p:par>
                              <p:par>
                                <p:cTn id="32" presetID="6" presetClass="entr" presetSubtype="16" fill="hold" nodeType="with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circle(in)">
                                      <p:cBhvr>
                                        <p:cTn id="34" dur="2000"/>
                                        <p:tgtEl>
                                          <p:spTgt spid="50"/>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circle(in)">
                                      <p:cBhvr>
                                        <p:cTn id="39" dur="2000"/>
                                        <p:tgtEl>
                                          <p:spTgt spid="21"/>
                                        </p:tgtEl>
                                      </p:cBhvr>
                                    </p:animEffect>
                                  </p:childTnLst>
                                </p:cTn>
                              </p:par>
                              <p:par>
                                <p:cTn id="40" presetID="6" presetClass="entr" presetSubtype="16"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circle(in)">
                                      <p:cBhvr>
                                        <p:cTn id="42" dur="2000"/>
                                        <p:tgtEl>
                                          <p:spTgt spid="36"/>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circle(in)">
                                      <p:cBhvr>
                                        <p:cTn id="47" dur="2000"/>
                                        <p:tgtEl>
                                          <p:spTgt spid="53"/>
                                        </p:tgtEl>
                                      </p:cBhvr>
                                    </p:animEffect>
                                  </p:childTnLst>
                                </p:cTn>
                              </p:par>
                              <p:par>
                                <p:cTn id="48" presetID="6" presetClass="entr" presetSubtype="16" fill="hold" nodeType="with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circle(in)">
                                      <p:cBhvr>
                                        <p:cTn id="50" dur="2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D777C70-66D5-1500-5018-72644011882F}"/>
              </a:ext>
            </a:extLst>
          </p:cNvPr>
          <p:cNvSpPr txBox="1"/>
          <p:nvPr/>
        </p:nvSpPr>
        <p:spPr>
          <a:xfrm>
            <a:off x="855363" y="248190"/>
            <a:ext cx="10260311" cy="1077218"/>
          </a:xfrm>
          <a:prstGeom prst="rect">
            <a:avLst/>
          </a:prstGeom>
          <a:noFill/>
        </p:spPr>
        <p:txBody>
          <a:bodyPr wrap="square" rtlCol="0">
            <a:spAutoFit/>
          </a:bodyPr>
          <a:lstStyle/>
          <a:p>
            <a:pPr algn="just"/>
            <a:r>
              <a:rPr lang="en-US" sz="3200" b="1" dirty="0">
                <a:solidFill>
                  <a:srgbClr val="002060"/>
                </a:solidFill>
                <a:latin typeface="Cambria" panose="02040503050406030204" pitchFamily="18" charset="0"/>
                <a:ea typeface="Cambria" panose="02040503050406030204" pitchFamily="18" charset="0"/>
              </a:rPr>
              <a:t>2. </a:t>
            </a:r>
            <a:r>
              <a:rPr lang="vi-VN" sz="3200" b="1" dirty="0">
                <a:solidFill>
                  <a:srgbClr val="002060"/>
                </a:solidFill>
                <a:latin typeface="Cambria" panose="02040503050406030204" pitchFamily="18" charset="0"/>
                <a:ea typeface="Cambria" panose="02040503050406030204" pitchFamily="18" charset="0"/>
              </a:rPr>
              <a:t>Tìm từ đồng nghĩa với mỗi từ in đậm trong đoạn thơ dưới đây: </a:t>
            </a:r>
            <a:endParaRPr lang="en-US" sz="3200" b="1" dirty="0">
              <a:solidFill>
                <a:srgbClr val="002060"/>
              </a:solidFill>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2838F94A-D5C5-1B93-6F7B-CAD3B7F566D4}"/>
              </a:ext>
            </a:extLst>
          </p:cNvPr>
          <p:cNvSpPr/>
          <p:nvPr/>
        </p:nvSpPr>
        <p:spPr>
          <a:xfrm>
            <a:off x="1619250" y="1809750"/>
            <a:ext cx="8334375" cy="2943225"/>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dirty="0">
                <a:solidFill>
                  <a:srgbClr val="002060"/>
                </a:solidFill>
                <a:latin typeface="Cambria" panose="02040503050406030204" pitchFamily="18" charset="0"/>
                <a:ea typeface="Cambria" panose="02040503050406030204" pitchFamily="18" charset="0"/>
              </a:rPr>
              <a:t>Góc sân </a:t>
            </a:r>
            <a:r>
              <a:rPr lang="vi-VN" sz="3200" b="1" dirty="0">
                <a:solidFill>
                  <a:srgbClr val="002060"/>
                </a:solidFill>
                <a:latin typeface="Cambria" panose="02040503050406030204" pitchFamily="18" charset="0"/>
                <a:ea typeface="Cambria" panose="02040503050406030204" pitchFamily="18" charset="0"/>
              </a:rPr>
              <a:t>nho nhỏ </a:t>
            </a:r>
            <a:r>
              <a:rPr lang="vi-VN" sz="3200" dirty="0">
                <a:solidFill>
                  <a:srgbClr val="002060"/>
                </a:solidFill>
                <a:latin typeface="Cambria" panose="02040503050406030204" pitchFamily="18" charset="0"/>
                <a:ea typeface="Cambria" panose="02040503050406030204" pitchFamily="18" charset="0"/>
              </a:rPr>
              <a:t>mới xây </a:t>
            </a:r>
          </a:p>
          <a:p>
            <a:pPr algn="ctr"/>
            <a:r>
              <a:rPr lang="vi-VN" sz="3200" dirty="0">
                <a:solidFill>
                  <a:srgbClr val="002060"/>
                </a:solidFill>
                <a:latin typeface="Cambria" panose="02040503050406030204" pitchFamily="18" charset="0"/>
                <a:ea typeface="Cambria" panose="02040503050406030204" pitchFamily="18" charset="0"/>
              </a:rPr>
              <a:t>Chiều chiều em đứng nơi này em </a:t>
            </a:r>
            <a:r>
              <a:rPr lang="vi-VN" sz="3200" b="1" dirty="0">
                <a:solidFill>
                  <a:srgbClr val="002060"/>
                </a:solidFill>
                <a:latin typeface="Cambria" panose="02040503050406030204" pitchFamily="18" charset="0"/>
                <a:ea typeface="Cambria" panose="02040503050406030204" pitchFamily="18" charset="0"/>
              </a:rPr>
              <a:t>trông</a:t>
            </a:r>
            <a:r>
              <a:rPr lang="vi-VN" sz="3200" dirty="0">
                <a:solidFill>
                  <a:srgbClr val="002060"/>
                </a:solidFill>
                <a:latin typeface="Cambria" panose="02040503050406030204" pitchFamily="18" charset="0"/>
                <a:ea typeface="Cambria" panose="02040503050406030204" pitchFamily="18" charset="0"/>
              </a:rPr>
              <a:t> </a:t>
            </a:r>
          </a:p>
          <a:p>
            <a:pPr algn="ctr"/>
            <a:r>
              <a:rPr lang="vi-VN" sz="3200" dirty="0">
                <a:solidFill>
                  <a:srgbClr val="002060"/>
                </a:solidFill>
                <a:latin typeface="Cambria" panose="02040503050406030204" pitchFamily="18" charset="0"/>
                <a:ea typeface="Cambria" panose="02040503050406030204" pitchFamily="18" charset="0"/>
              </a:rPr>
              <a:t>Thấy trời xanh biếc </a:t>
            </a:r>
            <a:r>
              <a:rPr lang="vi-VN" sz="3200" b="1" dirty="0">
                <a:solidFill>
                  <a:srgbClr val="002060"/>
                </a:solidFill>
                <a:latin typeface="Cambria" panose="02040503050406030204" pitchFamily="18" charset="0"/>
                <a:ea typeface="Cambria" panose="02040503050406030204" pitchFamily="18" charset="0"/>
              </a:rPr>
              <a:t>mênh mông </a:t>
            </a:r>
          </a:p>
          <a:p>
            <a:pPr algn="ctr"/>
            <a:r>
              <a:rPr lang="vi-VN" sz="3200" dirty="0">
                <a:solidFill>
                  <a:srgbClr val="002060"/>
                </a:solidFill>
                <a:latin typeface="Cambria" panose="02040503050406030204" pitchFamily="18" charset="0"/>
                <a:ea typeface="Cambria" panose="02040503050406030204" pitchFamily="18" charset="0"/>
              </a:rPr>
              <a:t>Cánh cò chớp trắng trên sông Kinh Thầy … </a:t>
            </a:r>
          </a:p>
          <a:p>
            <a:pPr algn="ctr"/>
            <a:r>
              <a:rPr lang="vi-VN" sz="3200" dirty="0">
                <a:solidFill>
                  <a:srgbClr val="002060"/>
                </a:solidFill>
                <a:latin typeface="Cambria" panose="02040503050406030204" pitchFamily="18" charset="0"/>
                <a:ea typeface="Cambria" panose="02040503050406030204" pitchFamily="18" charset="0"/>
              </a:rPr>
              <a:t>(Trần Đăng Khoa)</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8D0B21C-DAD3-8BBA-22D8-9DA57B77C0D5}"/>
              </a:ext>
            </a:extLst>
          </p:cNvPr>
          <p:cNvSpPr/>
          <p:nvPr/>
        </p:nvSpPr>
        <p:spPr>
          <a:xfrm>
            <a:off x="1409701" y="2562225"/>
            <a:ext cx="3571874" cy="1619250"/>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002060"/>
                </a:solidFill>
                <a:latin typeface="Cambria" panose="02040503050406030204" pitchFamily="18" charset="0"/>
                <a:ea typeface="Cambria" panose="02040503050406030204" pitchFamily="18" charset="0"/>
              </a:rPr>
              <a:t>Đồng nghĩa với </a:t>
            </a:r>
            <a:r>
              <a:rPr lang="vi-VN" sz="3200" b="1" i="1" dirty="0">
                <a:solidFill>
                  <a:srgbClr val="002060"/>
                </a:solidFill>
                <a:latin typeface="Cambria" panose="02040503050406030204" pitchFamily="18" charset="0"/>
                <a:ea typeface="Cambria" panose="02040503050406030204" pitchFamily="18" charset="0"/>
              </a:rPr>
              <a:t>nho nhỏ</a:t>
            </a:r>
          </a:p>
        </p:txBody>
      </p:sp>
      <p:cxnSp>
        <p:nvCxnSpPr>
          <p:cNvPr id="7" name="Straight Connector 6">
            <a:extLst>
              <a:ext uri="{FF2B5EF4-FFF2-40B4-BE49-F238E27FC236}">
                <a16:creationId xmlns:a16="http://schemas.microsoft.com/office/drawing/2014/main" id="{1F22D9AE-206F-B196-C656-6716B7434B30}"/>
              </a:ext>
            </a:extLst>
          </p:cNvPr>
          <p:cNvCxnSpPr>
            <a:stCxn id="4" idx="3"/>
          </p:cNvCxnSpPr>
          <p:nvPr/>
        </p:nvCxnSpPr>
        <p:spPr>
          <a:xfrm flipV="1">
            <a:off x="4981575" y="1762125"/>
            <a:ext cx="1028700" cy="160972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CD895ED-6272-683E-6CE3-DCA1EC0672C9}"/>
              </a:ext>
            </a:extLst>
          </p:cNvPr>
          <p:cNvSpPr txBox="1"/>
          <p:nvPr/>
        </p:nvSpPr>
        <p:spPr>
          <a:xfrm>
            <a:off x="6057900" y="1171575"/>
            <a:ext cx="1876425" cy="769441"/>
          </a:xfrm>
          <a:prstGeom prst="rect">
            <a:avLst/>
          </a:prstGeom>
          <a:noFill/>
        </p:spPr>
        <p:txBody>
          <a:bodyPr wrap="square" rtlCol="0">
            <a:spAutoFit/>
          </a:bodyPr>
          <a:lstStyle/>
          <a:p>
            <a:r>
              <a:rPr lang="vi-VN" sz="4400" i="1"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nhỏ bé</a:t>
            </a:r>
            <a:endParaRPr lang="en-US" sz="4400" dirty="0">
              <a:solidFill>
                <a:srgbClr val="FF0000"/>
              </a:solidFill>
              <a:latin typeface="Cambria" panose="02040503050406030204" pitchFamily="18" charset="0"/>
              <a:ea typeface="Cambria" panose="02040503050406030204" pitchFamily="18" charset="0"/>
            </a:endParaRPr>
          </a:p>
        </p:txBody>
      </p:sp>
      <p:cxnSp>
        <p:nvCxnSpPr>
          <p:cNvPr id="9" name="Straight Connector 8">
            <a:extLst>
              <a:ext uri="{FF2B5EF4-FFF2-40B4-BE49-F238E27FC236}">
                <a16:creationId xmlns:a16="http://schemas.microsoft.com/office/drawing/2014/main" id="{87AA75A1-221F-1E80-FF78-85E6D1049350}"/>
              </a:ext>
            </a:extLst>
          </p:cNvPr>
          <p:cNvCxnSpPr>
            <a:cxnSpLocks/>
            <a:stCxn id="4" idx="3"/>
          </p:cNvCxnSpPr>
          <p:nvPr/>
        </p:nvCxnSpPr>
        <p:spPr>
          <a:xfrm>
            <a:off x="4981575" y="3371850"/>
            <a:ext cx="1143000" cy="381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8C640EB-AF3E-F21E-13E4-FBC48FB3D297}"/>
              </a:ext>
            </a:extLst>
          </p:cNvPr>
          <p:cNvSpPr txBox="1"/>
          <p:nvPr/>
        </p:nvSpPr>
        <p:spPr>
          <a:xfrm>
            <a:off x="6172200" y="2819400"/>
            <a:ext cx="1876425" cy="769441"/>
          </a:xfrm>
          <a:prstGeom prst="rect">
            <a:avLst/>
          </a:prstGeom>
          <a:noFill/>
        </p:spPr>
        <p:txBody>
          <a:bodyPr wrap="square" rtlCol="0">
            <a:spAutoFit/>
          </a:bodyPr>
          <a:lstStyle/>
          <a:p>
            <a:r>
              <a:rPr lang="vi-VN" sz="4400" i="1" kern="0" dirty="0">
                <a:solidFill>
                  <a:srgbClr val="FF0000"/>
                </a:solidFill>
                <a:latin typeface="Cambria" panose="02040503050406030204" pitchFamily="18" charset="0"/>
                <a:ea typeface="Cambria" panose="02040503050406030204" pitchFamily="18" charset="0"/>
                <a:cs typeface="Times New Roman" panose="02020603050405020304" pitchFamily="18" charset="0"/>
              </a:rPr>
              <a:t>bé nhỏ</a:t>
            </a:r>
            <a:endParaRPr lang="en-US" sz="4400" dirty="0">
              <a:solidFill>
                <a:srgbClr val="FF0000"/>
              </a:solidFill>
              <a:latin typeface="Cambria" panose="02040503050406030204" pitchFamily="18" charset="0"/>
              <a:ea typeface="Cambria" panose="02040503050406030204" pitchFamily="18" charset="0"/>
            </a:endParaRPr>
          </a:p>
        </p:txBody>
      </p:sp>
      <p:cxnSp>
        <p:nvCxnSpPr>
          <p:cNvPr id="12" name="Straight Connector 11">
            <a:extLst>
              <a:ext uri="{FF2B5EF4-FFF2-40B4-BE49-F238E27FC236}">
                <a16:creationId xmlns:a16="http://schemas.microsoft.com/office/drawing/2014/main" id="{CF61FBD3-D6A4-F756-F048-AC68E23B9A90}"/>
              </a:ext>
            </a:extLst>
          </p:cNvPr>
          <p:cNvCxnSpPr>
            <a:cxnSpLocks/>
            <a:stCxn id="4" idx="3"/>
          </p:cNvCxnSpPr>
          <p:nvPr/>
        </p:nvCxnSpPr>
        <p:spPr>
          <a:xfrm>
            <a:off x="4981575" y="3371850"/>
            <a:ext cx="1200150" cy="136207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DBF78AB-5648-B7FE-AC14-8F5C20DBD107}"/>
              </a:ext>
            </a:extLst>
          </p:cNvPr>
          <p:cNvSpPr txBox="1"/>
          <p:nvPr/>
        </p:nvSpPr>
        <p:spPr>
          <a:xfrm>
            <a:off x="6229350" y="4143375"/>
            <a:ext cx="1876425" cy="769441"/>
          </a:xfrm>
          <a:prstGeom prst="rect">
            <a:avLst/>
          </a:prstGeom>
          <a:noFill/>
        </p:spPr>
        <p:txBody>
          <a:bodyPr wrap="square" rtlCol="0">
            <a:spAutoFit/>
          </a:bodyPr>
          <a:lstStyle/>
          <a:p>
            <a:r>
              <a:rPr lang="en-US" sz="4400" i="1" kern="0" dirty="0">
                <a:solidFill>
                  <a:srgbClr val="FF0000"/>
                </a:solidFill>
                <a:latin typeface="Cambria" panose="02040503050406030204" pitchFamily="18" charset="0"/>
                <a:ea typeface="Cambria" panose="02040503050406030204" pitchFamily="18" charset="0"/>
                <a:cs typeface="Times New Roman" panose="02020603050405020304" pitchFamily="18" charset="0"/>
              </a:rPr>
              <a:t>be </a:t>
            </a:r>
            <a:r>
              <a:rPr lang="en-US" sz="4400" i="1" kern="0"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bé</a:t>
            </a:r>
            <a:endParaRPr lang="en-US" sz="4400" dirty="0">
              <a:solidFill>
                <a:srgbClr val="FF0000"/>
              </a:solidFill>
              <a:latin typeface="Cambria" panose="02040503050406030204" pitchFamily="18" charset="0"/>
              <a:ea typeface="Cambria" panose="02040503050406030204" pitchFamily="18" charset="0"/>
            </a:endParaRPr>
          </a:p>
        </p:txBody>
      </p:sp>
      <p:sp>
        <p:nvSpPr>
          <p:cNvPr id="25" name="TextBox 24">
            <a:extLst>
              <a:ext uri="{FF2B5EF4-FFF2-40B4-BE49-F238E27FC236}">
                <a16:creationId xmlns:a16="http://schemas.microsoft.com/office/drawing/2014/main" id="{7E5C7563-DE79-6515-7472-30C7FFB6970C}"/>
              </a:ext>
            </a:extLst>
          </p:cNvPr>
          <p:cNvSpPr txBox="1"/>
          <p:nvPr/>
        </p:nvSpPr>
        <p:spPr>
          <a:xfrm>
            <a:off x="2047875" y="5295900"/>
            <a:ext cx="8258175" cy="707886"/>
          </a:xfrm>
          <a:prstGeom prst="rect">
            <a:avLst/>
          </a:prstGeom>
          <a:noFill/>
        </p:spPr>
        <p:txBody>
          <a:bodyPr wrap="square" rtlCol="0">
            <a:spAutoFit/>
          </a:bodyPr>
          <a:lstStyle/>
          <a:p>
            <a:pPr algn="ctr"/>
            <a:r>
              <a:rPr lang="en-US" sz="4000" b="1" i="0" u="none" strike="noStrike" err="1">
                <a:solidFill>
                  <a:srgbClr val="00B050"/>
                </a:solidFill>
                <a:effectLst/>
                <a:latin typeface="Cambria" panose="02040503050406030204" pitchFamily="18" charset="0"/>
                <a:ea typeface="Cambria" panose="02040503050406030204" pitchFamily="18" charset="0"/>
              </a:rPr>
              <a:t>nho</a:t>
            </a:r>
            <a:r>
              <a:rPr lang="en-US" sz="4000" b="1" i="0" u="none" strike="noStrike">
                <a:solidFill>
                  <a:srgbClr val="00B050"/>
                </a:solidFill>
                <a:effectLst/>
                <a:latin typeface="Cambria" panose="02040503050406030204" pitchFamily="18" charset="0"/>
                <a:ea typeface="Cambria" panose="02040503050406030204" pitchFamily="18" charset="0"/>
              </a:rPr>
              <a:t> </a:t>
            </a:r>
            <a:r>
              <a:rPr lang="en-US" sz="4000" b="1" i="0" u="none" strike="noStrike" smtClean="0">
                <a:solidFill>
                  <a:srgbClr val="00B050"/>
                </a:solidFill>
                <a:effectLst/>
                <a:latin typeface="Cambria" panose="02040503050406030204" pitchFamily="18" charset="0"/>
                <a:ea typeface="Cambria" panose="02040503050406030204" pitchFamily="18" charset="0"/>
              </a:rPr>
              <a:t>nhỏ: </a:t>
            </a:r>
            <a:r>
              <a:rPr lang="en-US" sz="4000" b="1" i="0" u="none" strike="noStrike" dirty="0" err="1">
                <a:solidFill>
                  <a:srgbClr val="00B050"/>
                </a:solidFill>
                <a:effectLst/>
                <a:latin typeface="Cambria" panose="02040503050406030204" pitchFamily="18" charset="0"/>
                <a:ea typeface="Cambria" panose="02040503050406030204" pitchFamily="18" charset="0"/>
              </a:rPr>
              <a:t>nghĩa</a:t>
            </a:r>
            <a:r>
              <a:rPr lang="en-US" sz="4000" b="1" i="0" u="none" strike="noStrike" dirty="0">
                <a:solidFill>
                  <a:srgbClr val="00B050"/>
                </a:solidFill>
                <a:effectLst/>
                <a:latin typeface="Cambria" panose="02040503050406030204" pitchFamily="18" charset="0"/>
                <a:ea typeface="Cambria" panose="02040503050406030204" pitchFamily="18" charset="0"/>
              </a:rPr>
              <a:t> </a:t>
            </a:r>
            <a:r>
              <a:rPr lang="en-US" sz="4000" b="1" i="0" u="none" strike="noStrike" dirty="0" err="1">
                <a:solidFill>
                  <a:srgbClr val="00B050"/>
                </a:solidFill>
                <a:effectLst/>
                <a:latin typeface="Cambria" panose="02040503050406030204" pitchFamily="18" charset="0"/>
                <a:ea typeface="Cambria" panose="02040503050406030204" pitchFamily="18" charset="0"/>
              </a:rPr>
              <a:t>là</a:t>
            </a:r>
            <a:r>
              <a:rPr lang="en-US" sz="4000" b="1" i="0" u="none" strike="noStrike" dirty="0">
                <a:solidFill>
                  <a:srgbClr val="00B050"/>
                </a:solidFill>
                <a:effectLst/>
                <a:latin typeface="Cambria" panose="02040503050406030204" pitchFamily="18" charset="0"/>
                <a:ea typeface="Cambria" panose="02040503050406030204" pitchFamily="18" charset="0"/>
              </a:rPr>
              <a:t> nhỏ</a:t>
            </a:r>
            <a:endParaRPr lang="en-US" sz="4000" b="1" dirty="0">
              <a:solidFill>
                <a:srgbClr val="00B050"/>
              </a:solidFill>
              <a:latin typeface="Cambria" panose="02040503050406030204" pitchFamily="18" charset="0"/>
              <a:ea typeface="Cambria" panose="02040503050406030204" pitchFamily="18"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par>
                                <p:cTn id="34" presetID="22" presetClass="entr" presetSubtype="4"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0" grpId="0"/>
      <p:bldP spid="13" grpId="0"/>
      <p:bldP spid="25" grpId="0"/>
    </p:bldLst>
  </p:timing>
</p:sld>
</file>

<file path=ppt/theme/theme1.xml><?xml version="1.0" encoding="utf-8"?>
<a:theme xmlns:a="http://schemas.openxmlformats.org/drawingml/2006/main" name="Office 主题">
  <a:themeElements>
    <a:clrScheme name="自定义 14">
      <a:dk1>
        <a:sysClr val="windowText" lastClr="000000"/>
      </a:dk1>
      <a:lt1>
        <a:sysClr val="window" lastClr="FFFFFF"/>
      </a:lt1>
      <a:dk2>
        <a:srgbClr val="ED7D31"/>
      </a:dk2>
      <a:lt2>
        <a:srgbClr val="E7E6E6"/>
      </a:lt2>
      <a:accent1>
        <a:srgbClr val="ED7D31"/>
      </a:accent1>
      <a:accent2>
        <a:srgbClr val="ED7D31"/>
      </a:accent2>
      <a:accent3>
        <a:srgbClr val="A5A5A5"/>
      </a:accent3>
      <a:accent4>
        <a:srgbClr val="FFC000"/>
      </a:accent4>
      <a:accent5>
        <a:srgbClr val="A5A5A5"/>
      </a:accent5>
      <a:accent6>
        <a:srgbClr val="F4B183"/>
      </a:accent6>
      <a:hlink>
        <a:srgbClr val="0C0C0C"/>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276</TotalTime>
  <Words>317</Words>
  <Application>Microsoft Office PowerPoint</Application>
  <PresentationFormat>Widescreen</PresentationFormat>
  <Paragraphs>38</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Cambria</vt:lpstr>
      <vt:lpstr>Open Sans</vt:lpstr>
      <vt:lpstr>Times New Roman</vt:lpstr>
      <vt:lpstr>字魂107号-萌趣欢乐体</vt:lpstr>
      <vt:lpstr>字魂37号-波纹乖乖体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cp:keywords>
  <cp:lastModifiedBy>tieu hoc de tham</cp:lastModifiedBy>
  <cp:revision>78</cp:revision>
  <dcterms:created xsi:type="dcterms:W3CDTF">2023-07-22T16:47:00Z</dcterms:created>
  <dcterms:modified xsi:type="dcterms:W3CDTF">2024-10-22T10:47:31Z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FED60CFFD7F244BA8966EE8F8DAA4546_13</vt:lpwstr>
  </property>
  <property fmtid="{D5CDD505-2E9C-101B-9397-08002B2CF9AE}" pid="3" name="KSOProductBuildVer">
    <vt:lpwstr>1033-12.2.0.13201</vt:lpwstr>
  </property>
</Properties>
</file>