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2" r:id="rId2"/>
    <p:sldId id="284" r:id="rId3"/>
    <p:sldId id="283" r:id="rId4"/>
    <p:sldId id="267" r:id="rId5"/>
    <p:sldId id="261" r:id="rId6"/>
    <p:sldId id="257" r:id="rId7"/>
    <p:sldId id="268" r:id="rId8"/>
    <p:sldId id="269" r:id="rId9"/>
    <p:sldId id="270" r:id="rId10"/>
    <p:sldId id="271" r:id="rId11"/>
    <p:sldId id="273" r:id="rId12"/>
    <p:sldId id="272" r:id="rId13"/>
    <p:sldId id="274" r:id="rId14"/>
    <p:sldId id="275" r:id="rId15"/>
    <p:sldId id="285" r:id="rId16"/>
    <p:sldId id="286" r:id="rId17"/>
    <p:sldId id="278" r:id="rId18"/>
    <p:sldId id="276" r:id="rId19"/>
    <p:sldId id="279" r:id="rId20"/>
    <p:sldId id="28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30CFCD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7686-F73B-489C-AEDD-C14AA6F50D42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DA0BE-2CAC-414C-9C2C-A51581D36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7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4.gif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5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16.gif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312718" y="225138"/>
            <a:ext cx="9333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nghệ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07" y="2240787"/>
            <a:ext cx="5867811" cy="3826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86063" y="2008624"/>
            <a:ext cx="3670408" cy="480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" y="5638285"/>
            <a:ext cx="103992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25" y="5442585"/>
            <a:ext cx="1039920" cy="1248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" y="5695952"/>
            <a:ext cx="1039920" cy="124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40841" y="1201884"/>
            <a:ext cx="4251157" cy="5612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82" y="4254366"/>
            <a:ext cx="1905802" cy="2645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79" y="5638284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4" y="5638284"/>
            <a:ext cx="1753077" cy="1371128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889842"/>
            <a:ext cx="1231828" cy="62408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2" y="2105949"/>
            <a:ext cx="677078" cy="5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93311" y="212753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về tác dụng của đèn học.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06D40-8C45-4027-9CE0-1BA34F59DBEC}"/>
              </a:ext>
            </a:extLst>
          </p:cNvPr>
          <p:cNvPicPr/>
          <p:nvPr/>
        </p:nvPicPr>
        <p:blipFill rotWithShape="1">
          <a:blip r:embed="rId4"/>
          <a:srcRect r="3376"/>
          <a:stretch/>
        </p:blipFill>
        <p:spPr>
          <a:xfrm>
            <a:off x="3917692" y="2096936"/>
            <a:ext cx="3029586" cy="2664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9B756-B4FF-44E7-8535-2C1611E7A2D1}"/>
              </a:ext>
            </a:extLst>
          </p:cNvPr>
          <p:cNvSpPr txBox="1"/>
          <p:nvPr/>
        </p:nvSpPr>
        <p:spPr>
          <a:xfrm>
            <a:off x="344557" y="1223403"/>
            <a:ext cx="1017585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quan sát và Cho biết bạn nhỏ dùng đèn học để làm gì?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F2CED-9BCC-43E3-822C-923023E26672}"/>
              </a:ext>
            </a:extLst>
          </p:cNvPr>
          <p:cNvSpPr txBox="1"/>
          <p:nvPr/>
        </p:nvSpPr>
        <p:spPr>
          <a:xfrm>
            <a:off x="344556" y="5425522"/>
            <a:ext cx="1160039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Bạn dùng để chiếu sáng giúp cho việc đọc sách hay viết bài thuận lợi và không hại mắt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5412" y="289659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về tác dụng của đèn học.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9B756-B4FF-44E7-8535-2C1611E7A2D1}"/>
              </a:ext>
            </a:extLst>
          </p:cNvPr>
          <p:cNvSpPr txBox="1"/>
          <p:nvPr/>
        </p:nvSpPr>
        <p:spPr>
          <a:xfrm>
            <a:off x="344557" y="1223403"/>
            <a:ext cx="1017585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được chọn 1 chiếc đèn học trong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2 em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đèn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E1A9B-12A4-493F-A09D-A0B3AA3538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36547" y="2352781"/>
            <a:ext cx="7253134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975C9-12F6-4F08-92D8-AC813E2F8D93}"/>
              </a:ext>
            </a:extLst>
          </p:cNvPr>
          <p:cNvSpPr txBox="1"/>
          <p:nvPr/>
        </p:nvSpPr>
        <p:spPr>
          <a:xfrm>
            <a:off x="163288" y="5932896"/>
            <a:ext cx="11847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nêu và miêu tả 1 chiếc đèn học khác mà em biết về màu sắc và kiểu dáng của đèn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948518" y="4892585"/>
            <a:ext cx="177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</p:txBody>
      </p:sp>
    </p:spTree>
    <p:extLst>
      <p:ext uri="{BB962C8B-B14F-4D97-AF65-F5344CB8AC3E}">
        <p14:creationId xmlns:p14="http://schemas.microsoft.com/office/powerpoint/2010/main" val="29716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5412" y="289659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về tác dụng của đèn học.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96D8EC-15A5-423D-9536-33E2FA517546}"/>
              </a:ext>
            </a:extLst>
          </p:cNvPr>
          <p:cNvSpPr txBox="1"/>
          <p:nvPr/>
        </p:nvSpPr>
        <p:spPr>
          <a:xfrm>
            <a:off x="403330" y="1980060"/>
            <a:ext cx="11592031" cy="1434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 học cung cấp ánh sáng hỗ trợ việc học tập, giúp bảo vệ mắt.Đèn học có nhiều kiểu dáng, màu sắc </a:t>
            </a:r>
            <a:r>
              <a:rPr lang="nl-NL" sz="3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 dạng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814" y="4871419"/>
            <a:ext cx="10520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i="1">
                <a:latin typeface="Times New Roman" panose="02020603050405020304" pitchFamily="18" charset="0"/>
                <a:ea typeface="Times New Roman" panose="02020603050405020304" pitchFamily="18" charset="0"/>
              </a:rPr>
              <a:t>-Để hiểu rõ hơn chúng ta sẽ cùng tìm hiểu về một số bộ phận chính của đèn 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61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99984" y="299185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một số bộ phận chính của đèn học.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96D8EC-15A5-423D-9536-33E2FA517546}"/>
              </a:ext>
            </a:extLst>
          </p:cNvPr>
          <p:cNvSpPr txBox="1"/>
          <p:nvPr/>
        </p:nvSpPr>
        <p:spPr>
          <a:xfrm>
            <a:off x="299984" y="1403310"/>
            <a:ext cx="11592031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 tên các bộ phận của đèn học?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09F96-6161-4534-AF1E-71DAB60D39B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37114" y="2305449"/>
            <a:ext cx="4963886" cy="41989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1156B8-DA11-4F58-B773-7AA3DD989907}"/>
              </a:ext>
            </a:extLst>
          </p:cNvPr>
          <p:cNvGrpSpPr/>
          <p:nvPr/>
        </p:nvGrpSpPr>
        <p:grpSpPr>
          <a:xfrm>
            <a:off x="1153886" y="2534768"/>
            <a:ext cx="2699657" cy="578546"/>
            <a:chOff x="1153886" y="2534768"/>
            <a:chExt cx="2699657" cy="5785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F5DE6D-1A11-4BF4-AA72-E0544B95CDF1}"/>
                </a:ext>
              </a:extLst>
            </p:cNvPr>
            <p:cNvSpPr txBox="1"/>
            <p:nvPr/>
          </p:nvSpPr>
          <p:spPr>
            <a:xfrm>
              <a:off x="1153886" y="2534768"/>
              <a:ext cx="1426028" cy="505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Connector: Elbow 2">
              <a:extLst>
                <a:ext uri="{FF2B5EF4-FFF2-40B4-BE49-F238E27FC236}">
                  <a16:creationId xmlns:a16="http://schemas.microsoft.com/office/drawing/2014/main" id="{3A2930CB-AC99-45FF-8A48-381EE196F787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2579914" y="2787754"/>
              <a:ext cx="1273629" cy="325560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1E51F1-1271-4E9C-93DF-750DEDC4ABD4}"/>
              </a:ext>
            </a:extLst>
          </p:cNvPr>
          <p:cNvGrpSpPr/>
          <p:nvPr/>
        </p:nvGrpSpPr>
        <p:grpSpPr>
          <a:xfrm>
            <a:off x="474156" y="3300785"/>
            <a:ext cx="2650044" cy="737815"/>
            <a:chOff x="474156" y="3300785"/>
            <a:chExt cx="2650044" cy="7378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EC6BEF-6D52-4E14-A961-67DFFBBE1584}"/>
                </a:ext>
              </a:extLst>
            </p:cNvPr>
            <p:cNvSpPr txBox="1"/>
            <p:nvPr/>
          </p:nvSpPr>
          <p:spPr>
            <a:xfrm>
              <a:off x="474156" y="3300785"/>
              <a:ext cx="1332874" cy="504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 đèn</a:t>
              </a:r>
              <a:endParaRPr lang="en-US" sz="2400" dirty="0"/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B1AD010F-26C8-4C5C-A4E7-D986698C6302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807030" y="3552810"/>
              <a:ext cx="1317170" cy="485790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845402-C42F-46AB-AC86-B297FC144404}"/>
              </a:ext>
            </a:extLst>
          </p:cNvPr>
          <p:cNvGrpSpPr/>
          <p:nvPr/>
        </p:nvGrpSpPr>
        <p:grpSpPr>
          <a:xfrm>
            <a:off x="255413" y="5198260"/>
            <a:ext cx="3598130" cy="504049"/>
            <a:chOff x="255413" y="5198260"/>
            <a:chExt cx="3598130" cy="5040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8E007F-0557-4AE2-8A3D-319F85173B5A}"/>
                </a:ext>
              </a:extLst>
            </p:cNvPr>
            <p:cNvSpPr txBox="1"/>
            <p:nvPr/>
          </p:nvSpPr>
          <p:spPr>
            <a:xfrm>
              <a:off x="255413" y="5198260"/>
              <a:ext cx="1551617" cy="504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Dây nguồn</a:t>
              </a:r>
              <a:endParaRPr lang="en-US" sz="24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F87AB94-E722-4306-9DB5-3B52DD7941BE}"/>
                </a:ext>
              </a:extLst>
            </p:cNvPr>
            <p:cNvCxnSpPr>
              <a:stCxn id="15" idx="3"/>
            </p:cNvCxnSpPr>
            <p:nvPr/>
          </p:nvCxnSpPr>
          <p:spPr>
            <a:xfrm>
              <a:off x="1807030" y="5450285"/>
              <a:ext cx="2046513" cy="4405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077F9-91CC-4C6D-8C3D-C6D723D735F8}"/>
              </a:ext>
            </a:extLst>
          </p:cNvPr>
          <p:cNvGrpSpPr/>
          <p:nvPr/>
        </p:nvGrpSpPr>
        <p:grpSpPr>
          <a:xfrm>
            <a:off x="7173686" y="2524201"/>
            <a:ext cx="3083905" cy="504049"/>
            <a:chOff x="7173686" y="2524201"/>
            <a:chExt cx="3083905" cy="50404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95A14D-EB32-4400-BFD3-56F41ADD889E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Bóng đèn</a:t>
              </a:r>
              <a:endParaRPr lang="en-US" sz="24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CA75B2-B545-444D-96A4-FEE30402E917}"/>
                </a:ext>
              </a:extLst>
            </p:cNvPr>
            <p:cNvCxnSpPr>
              <a:stCxn id="18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DC5A71-F89F-4D79-B39E-C6A726BB04EC}"/>
              </a:ext>
            </a:extLst>
          </p:cNvPr>
          <p:cNvGrpSpPr/>
          <p:nvPr/>
        </p:nvGrpSpPr>
        <p:grpSpPr>
          <a:xfrm>
            <a:off x="7983887" y="4038600"/>
            <a:ext cx="3083905" cy="504049"/>
            <a:chOff x="7173686" y="2524201"/>
            <a:chExt cx="3083905" cy="5040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6660AC-D4FB-4C50-8EA6-E3E3AB223C5C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latin typeface="Times New Roman" panose="02020603050405020304" pitchFamily="18" charset="0"/>
                </a:rPr>
                <a:t>Đế đèn</a:t>
              </a:r>
              <a:endParaRPr lang="en-US" sz="2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491C310-08A2-4413-A00E-BB6510FEFE28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1C3D73-FEB0-44FB-A7BD-9072BE1C5F8B}"/>
              </a:ext>
            </a:extLst>
          </p:cNvPr>
          <p:cNvGrpSpPr/>
          <p:nvPr/>
        </p:nvGrpSpPr>
        <p:grpSpPr>
          <a:xfrm>
            <a:off x="7173686" y="5144386"/>
            <a:ext cx="3083905" cy="504049"/>
            <a:chOff x="7173686" y="2524201"/>
            <a:chExt cx="3083905" cy="50404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A9B2A2-DF59-42FC-893F-F04FA2ABE200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latin typeface="Times New Roman" panose="02020603050405020304" pitchFamily="18" charset="0"/>
                </a:rPr>
                <a:t>Công tắc</a:t>
              </a:r>
              <a:endParaRPr lang="en-US" sz="2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5550AB3-409F-46B1-8FF6-6D4838828C2A}"/>
                </a:ext>
              </a:extLst>
            </p:cNvPr>
            <p:cNvCxnSpPr>
              <a:stCxn id="26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0503361" y="2041529"/>
            <a:ext cx="166370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Chụp đèn</a:t>
            </a:r>
          </a:p>
          <a:p>
            <a:r>
              <a:rPr lang="en-US" sz="2400"/>
              <a:t>Bóng đèn</a:t>
            </a:r>
          </a:p>
          <a:p>
            <a:r>
              <a:rPr lang="en-US" sz="2400"/>
              <a:t>Công tắc</a:t>
            </a:r>
          </a:p>
          <a:p>
            <a:r>
              <a:rPr lang="en-US" sz="2400"/>
              <a:t>Thân đèn</a:t>
            </a:r>
          </a:p>
          <a:p>
            <a:r>
              <a:rPr lang="en-US" sz="2400"/>
              <a:t>Dây nguồn</a:t>
            </a:r>
          </a:p>
          <a:p>
            <a:r>
              <a:rPr lang="en-US" sz="2400"/>
              <a:t>Đế đèn</a:t>
            </a:r>
          </a:p>
        </p:txBody>
      </p:sp>
      <p:pic>
        <p:nvPicPr>
          <p:cNvPr id="9" name="3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0084" y="6035672"/>
            <a:ext cx="1461916" cy="8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99984" y="27035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một số bộ phận chính của đèn học.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4"/>
          <a:srcRect l="70395" t="53585" r="15351" b="14838"/>
          <a:stretch>
            <a:fillRect/>
          </a:stretch>
        </p:blipFill>
        <p:spPr>
          <a:xfrm>
            <a:off x="501909" y="5819777"/>
            <a:ext cx="784800" cy="989382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4"/>
          <a:srcRect l="15121" t="3720" r="69528" b="63131"/>
          <a:stretch>
            <a:fillRect/>
          </a:stretch>
        </p:blipFill>
        <p:spPr>
          <a:xfrm>
            <a:off x="403162" y="682855"/>
            <a:ext cx="676808" cy="999620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26DE09-1D48-44BF-87B4-3B44F4FF0ECD}"/>
              </a:ext>
            </a:extLst>
          </p:cNvPr>
          <p:cNvSpPr txBox="1"/>
          <p:nvPr/>
        </p:nvSpPr>
        <p:spPr>
          <a:xfrm>
            <a:off x="1286709" y="902036"/>
            <a:ext cx="11592031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Bảo vệ bóng đèn, tập chung  ánh sáng và chống mỏi mắt</a:t>
            </a:r>
            <a:endParaRPr lang="en-US" sz="2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4"/>
          <a:srcRect l="1535" t="29033" r="84211" b="39598"/>
          <a:stretch>
            <a:fillRect/>
          </a:stretch>
        </p:blipFill>
        <p:spPr>
          <a:xfrm>
            <a:off x="403162" y="1711498"/>
            <a:ext cx="772886" cy="999620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4"/>
          <a:srcRect l="15351" t="52424" r="53728" b="608"/>
          <a:stretch>
            <a:fillRect/>
          </a:stretch>
        </p:blipFill>
        <p:spPr>
          <a:xfrm>
            <a:off x="299984" y="2762320"/>
            <a:ext cx="887354" cy="999620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4"/>
          <a:srcRect l="69518" t="4119" r="14912" b="64303"/>
          <a:stretch>
            <a:fillRect/>
          </a:stretch>
        </p:blipFill>
        <p:spPr>
          <a:xfrm>
            <a:off x="403162" y="3810592"/>
            <a:ext cx="856590" cy="1037087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4"/>
          <a:srcRect l="84649" t="28378" r="1535" b="40044"/>
          <a:stretch>
            <a:fillRect/>
          </a:stretch>
        </p:blipFill>
        <p:spPr>
          <a:xfrm>
            <a:off x="479766" y="4897629"/>
            <a:ext cx="707572" cy="895103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E39620-57C2-4404-B53E-91B0BBD578B1}"/>
              </a:ext>
            </a:extLst>
          </p:cNvPr>
          <p:cNvSpPr txBox="1"/>
          <p:nvPr/>
        </p:nvSpPr>
        <p:spPr>
          <a:xfrm>
            <a:off x="1428827" y="3113603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endParaRPr lang="en-US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52652B-40D4-4F28-9A3A-80CA3C351734}"/>
              </a:ext>
            </a:extLst>
          </p:cNvPr>
          <p:cNvSpPr txBox="1"/>
          <p:nvPr/>
        </p:nvSpPr>
        <p:spPr>
          <a:xfrm>
            <a:off x="1515836" y="4152028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endParaRPr lang="en-US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EB4925-3CCF-48AA-9F06-163DE0259660}"/>
              </a:ext>
            </a:extLst>
          </p:cNvPr>
          <p:cNvSpPr txBox="1"/>
          <p:nvPr/>
        </p:nvSpPr>
        <p:spPr>
          <a:xfrm>
            <a:off x="1286709" y="2075178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01B146-0EA0-48F9-9A27-D5093AEAAB40}"/>
              </a:ext>
            </a:extLst>
          </p:cNvPr>
          <p:cNvSpPr txBox="1"/>
          <p:nvPr/>
        </p:nvSpPr>
        <p:spPr>
          <a:xfrm>
            <a:off x="1515836" y="5955964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7914AE-6861-4EF3-ABCE-A8DD75D1573A}"/>
              </a:ext>
            </a:extLst>
          </p:cNvPr>
          <p:cNvSpPr txBox="1"/>
          <p:nvPr/>
        </p:nvSpPr>
        <p:spPr>
          <a:xfrm>
            <a:off x="1456042" y="5229227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78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  <p:bldP spid="46" grpId="0"/>
      <p:bldP spid="48" grpId="0"/>
      <p:bldP spid="50" grpId="0"/>
      <p:bldP spid="52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99984" y="27035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một số bộ phận chính của đèn học.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26DE09-1D48-44BF-87B4-3B44F4FF0ECD}"/>
              </a:ext>
            </a:extLst>
          </p:cNvPr>
          <p:cNvSpPr txBox="1"/>
          <p:nvPr/>
        </p:nvSpPr>
        <p:spPr>
          <a:xfrm>
            <a:off x="1286709" y="902036"/>
            <a:ext cx="968609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Một số kiểu công tắc đèn học phổ biến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87" y="2125020"/>
            <a:ext cx="3221102" cy="2890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526" y="2125019"/>
            <a:ext cx="3121991" cy="2890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854" y="2125020"/>
            <a:ext cx="3446016" cy="28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99984" y="27035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một số bộ phận chính của đèn học.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26DE09-1D48-44BF-87B4-3B44F4FF0ECD}"/>
              </a:ext>
            </a:extLst>
          </p:cNvPr>
          <p:cNvSpPr txBox="1"/>
          <p:nvPr/>
        </p:nvSpPr>
        <p:spPr>
          <a:xfrm>
            <a:off x="299985" y="902036"/>
            <a:ext cx="10672816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>
                <a:latin typeface="Times New Roman" panose="02020603050405020304" pitchFamily="18" charset="0"/>
              </a:rPr>
              <a:t>Quan sát và gọi tên những bộ phận chính của một chiếc đèn học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86953" y="235278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Chuẩn bị 1 chiếc đèn học</a:t>
            </a:r>
          </a:p>
        </p:txBody>
      </p:sp>
    </p:spTree>
    <p:extLst>
      <p:ext uri="{BB962C8B-B14F-4D97-AF65-F5344CB8AC3E}">
        <p14:creationId xmlns:p14="http://schemas.microsoft.com/office/powerpoint/2010/main" val="16188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69952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quan sát và nêu tên gọi các bộ phận của đèn học.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4"/>
          <a:srcRect l="70395" t="53585" r="15351" b="14838"/>
          <a:stretch>
            <a:fillRect/>
          </a:stretch>
        </p:blipFill>
        <p:spPr>
          <a:xfrm>
            <a:off x="4839933" y="1452124"/>
            <a:ext cx="1692165" cy="1878905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4"/>
          <a:srcRect l="15121" t="3720" r="69528" b="63131"/>
          <a:stretch>
            <a:fillRect/>
          </a:stretch>
        </p:blipFill>
        <p:spPr>
          <a:xfrm>
            <a:off x="1474777" y="1452119"/>
            <a:ext cx="1692165" cy="1878910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4"/>
          <a:srcRect l="1535" t="29033" r="84211" b="39598"/>
          <a:stretch>
            <a:fillRect/>
          </a:stretch>
        </p:blipFill>
        <p:spPr>
          <a:xfrm>
            <a:off x="8066591" y="1564460"/>
            <a:ext cx="1589851" cy="1766569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4"/>
          <a:srcRect l="15351" t="52424" r="53728" b="608"/>
          <a:stretch>
            <a:fillRect/>
          </a:stretch>
        </p:blipFill>
        <p:spPr>
          <a:xfrm>
            <a:off x="5123555" y="4273210"/>
            <a:ext cx="1746001" cy="1744028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4"/>
          <a:srcRect l="69518" t="4119" r="14912" b="64303"/>
          <a:stretch>
            <a:fillRect/>
          </a:stretch>
        </p:blipFill>
        <p:spPr>
          <a:xfrm>
            <a:off x="1474778" y="4273210"/>
            <a:ext cx="1746001" cy="1744028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4"/>
          <a:srcRect l="84649" t="28378" r="1535" b="40044"/>
          <a:stretch>
            <a:fillRect/>
          </a:stretch>
        </p:blipFill>
        <p:spPr>
          <a:xfrm>
            <a:off x="8621116" y="4251437"/>
            <a:ext cx="1482159" cy="1744028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669CF-C418-47B0-B625-37BFC44B5D49}"/>
              </a:ext>
            </a:extLst>
          </p:cNvPr>
          <p:cNvSpPr txBox="1"/>
          <p:nvPr/>
        </p:nvSpPr>
        <p:spPr>
          <a:xfrm>
            <a:off x="5153654" y="3429000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FCBF3-63F9-4801-9077-4ACE0257228D}"/>
              </a:ext>
            </a:extLst>
          </p:cNvPr>
          <p:cNvSpPr txBox="1"/>
          <p:nvPr/>
        </p:nvSpPr>
        <p:spPr>
          <a:xfrm>
            <a:off x="1803492" y="3526972"/>
            <a:ext cx="1568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D0B854-7BA7-448D-869C-CCA2AB9EC1D1}"/>
              </a:ext>
            </a:extLst>
          </p:cNvPr>
          <p:cNvSpPr txBox="1"/>
          <p:nvPr/>
        </p:nvSpPr>
        <p:spPr>
          <a:xfrm>
            <a:off x="5305496" y="6117145"/>
            <a:ext cx="1765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16C6D2-0659-4D9B-911B-62B32A86D82C}"/>
              </a:ext>
            </a:extLst>
          </p:cNvPr>
          <p:cNvSpPr txBox="1"/>
          <p:nvPr/>
        </p:nvSpPr>
        <p:spPr>
          <a:xfrm>
            <a:off x="1643743" y="6209478"/>
            <a:ext cx="1765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D9F059-4637-41F1-A635-1F6EFE8169D9}"/>
              </a:ext>
            </a:extLst>
          </p:cNvPr>
          <p:cNvSpPr txBox="1"/>
          <p:nvPr/>
        </p:nvSpPr>
        <p:spPr>
          <a:xfrm>
            <a:off x="8401471" y="3526972"/>
            <a:ext cx="158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195E7-8876-4F52-94D2-40A6F7224C6A}"/>
              </a:ext>
            </a:extLst>
          </p:cNvPr>
          <p:cNvSpPr txBox="1"/>
          <p:nvPr/>
        </p:nvSpPr>
        <p:spPr>
          <a:xfrm>
            <a:off x="8921324" y="6117145"/>
            <a:ext cx="1482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05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5" grpId="0"/>
      <p:bldP spid="17" grpId="0"/>
      <p:bldP spid="20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99984" y="27035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một số bộ phận chính của đèn học</a:t>
            </a:r>
            <a:r>
              <a:rPr lang="nl-N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4"/>
          <a:srcRect l="70395" t="53585" r="15351" b="14838"/>
          <a:stretch>
            <a:fillRect/>
          </a:stretch>
        </p:blipFill>
        <p:spPr>
          <a:xfrm>
            <a:off x="364808" y="5542597"/>
            <a:ext cx="784800" cy="989382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4"/>
          <a:srcRect l="15121" t="3720" r="69528" b="63131"/>
          <a:stretch>
            <a:fillRect/>
          </a:stretch>
        </p:blipFill>
        <p:spPr>
          <a:xfrm>
            <a:off x="280452" y="734701"/>
            <a:ext cx="676808" cy="999620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26DE09-1D48-44BF-87B4-3B44F4FF0ECD}"/>
              </a:ext>
            </a:extLst>
          </p:cNvPr>
          <p:cNvSpPr txBox="1"/>
          <p:nvPr/>
        </p:nvSpPr>
        <p:spPr>
          <a:xfrm>
            <a:off x="1461942" y="807445"/>
            <a:ext cx="8518587" cy="371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Đèn học thường có 6 bộ phận chính, trong đó bóng đèn </a:t>
            </a:r>
          </a:p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nguồn phát ra ánh sáng, chụp đèn giúp bảovệ bóng </a:t>
            </a:r>
          </a:p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đèn, tập trung ánh sáng và chống mỏi mắt, côngtắc đèn</a:t>
            </a:r>
          </a:p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bật và tắt đèn, thân đèn giúp điều chỉnh độ cao và</a:t>
            </a:r>
          </a:p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chiếu sáng của đèn, đế đèn giúp giữ cho đèn</a:t>
            </a:r>
          </a:p>
          <a:p>
            <a:pPr algn="just">
              <a:lnSpc>
                <a:spcPct val="120000"/>
              </a:lnSpc>
            </a:pPr>
            <a:r>
              <a:rPr lang="nl-NL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đứng </a:t>
            </a: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vững, dây nguồn nối đèn học với nguồn điện </a:t>
            </a:r>
          </a:p>
          <a:p>
            <a:pPr algn="just">
              <a:lnSpc>
                <a:spcPct val="120000"/>
              </a:lnSpc>
            </a:pP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đèn hoạt 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4"/>
          <a:srcRect l="1535" t="29033" r="84211" b="39598"/>
          <a:stretch>
            <a:fillRect/>
          </a:stretch>
        </p:blipFill>
        <p:spPr>
          <a:xfrm>
            <a:off x="9732623" y="853784"/>
            <a:ext cx="772886" cy="999620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4"/>
          <a:srcRect l="15351" t="52424" r="53728" b="608"/>
          <a:stretch>
            <a:fillRect/>
          </a:stretch>
        </p:blipFill>
        <p:spPr>
          <a:xfrm>
            <a:off x="10165163" y="2991257"/>
            <a:ext cx="887354" cy="999620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4"/>
          <a:srcRect l="69518" t="4119" r="14912" b="64303"/>
          <a:stretch>
            <a:fillRect/>
          </a:stretch>
        </p:blipFill>
        <p:spPr>
          <a:xfrm>
            <a:off x="280452" y="2991257"/>
            <a:ext cx="856590" cy="1037087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4"/>
          <a:srcRect l="84649" t="28378" r="1535" b="40044"/>
          <a:stretch>
            <a:fillRect/>
          </a:stretch>
        </p:blipFill>
        <p:spPr>
          <a:xfrm>
            <a:off x="10505509" y="5542597"/>
            <a:ext cx="707572" cy="895103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</p:spTree>
    <p:extLst>
      <p:ext uri="{BB962C8B-B14F-4D97-AF65-F5344CB8AC3E}">
        <p14:creationId xmlns:p14="http://schemas.microsoft.com/office/powerpoint/2010/main" val="1280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80452" y="138836"/>
            <a:ext cx="11502886" cy="5958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CE7C3C-4E7B-4D1A-99B9-B3AFDE9194D5}"/>
              </a:ext>
            </a:extLst>
          </p:cNvPr>
          <p:cNvSpPr txBox="1"/>
          <p:nvPr/>
        </p:nvSpPr>
        <p:spPr>
          <a:xfrm>
            <a:off x="456030" y="1004318"/>
            <a:ext cx="618308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chơi: Ai nhanh ai đúng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7C65D-E242-4AA4-9FD7-972D6FD5FA87}"/>
              </a:ext>
            </a:extLst>
          </p:cNvPr>
          <p:cNvSpPr txBox="1"/>
          <p:nvPr/>
        </p:nvSpPr>
        <p:spPr>
          <a:xfrm>
            <a:off x="564887" y="2572904"/>
            <a:ext cx="618308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1: Đâu là bóng đèn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1A0E62-DAB2-47A0-9122-D59A1712D067}"/>
              </a:ext>
            </a:extLst>
          </p:cNvPr>
          <p:cNvPicPr/>
          <p:nvPr/>
        </p:nvPicPr>
        <p:blipFill>
          <a:blip r:embed="rId4"/>
          <a:srcRect l="70395" t="53585" r="15351" b="14838"/>
          <a:stretch>
            <a:fillRect/>
          </a:stretch>
        </p:blipFill>
        <p:spPr>
          <a:xfrm>
            <a:off x="3308982" y="3245725"/>
            <a:ext cx="904184" cy="958106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11202-D694-4F45-9428-4C3F63C09CF0}"/>
              </a:ext>
            </a:extLst>
          </p:cNvPr>
          <p:cNvPicPr/>
          <p:nvPr/>
        </p:nvPicPr>
        <p:blipFill>
          <a:blip r:embed="rId4"/>
          <a:srcRect l="15121" t="3720" r="69528" b="63131"/>
          <a:stretch>
            <a:fillRect/>
          </a:stretch>
        </p:blipFill>
        <p:spPr>
          <a:xfrm>
            <a:off x="1023257" y="3296736"/>
            <a:ext cx="750313" cy="758125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324434-EB12-498A-AB89-5016B496AC87}"/>
              </a:ext>
            </a:extLst>
          </p:cNvPr>
          <p:cNvPicPr/>
          <p:nvPr/>
        </p:nvPicPr>
        <p:blipFill>
          <a:blip r:embed="rId4"/>
          <a:srcRect l="1535" t="29033" r="84211" b="39598"/>
          <a:stretch>
            <a:fillRect/>
          </a:stretch>
        </p:blipFill>
        <p:spPr>
          <a:xfrm>
            <a:off x="6040925" y="3245725"/>
            <a:ext cx="904184" cy="895765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D51984-AFCE-405C-B795-88820EDEB6E1}"/>
              </a:ext>
            </a:extLst>
          </p:cNvPr>
          <p:cNvPicPr/>
          <p:nvPr/>
        </p:nvPicPr>
        <p:blipFill>
          <a:blip r:embed="rId4"/>
          <a:srcRect l="15351" t="52424" r="53728" b="608"/>
          <a:stretch>
            <a:fillRect/>
          </a:stretch>
        </p:blipFill>
        <p:spPr>
          <a:xfrm>
            <a:off x="7504348" y="3245724"/>
            <a:ext cx="904184" cy="895765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612C97-0E38-4D8E-B219-39D86AF969A9}"/>
              </a:ext>
            </a:extLst>
          </p:cNvPr>
          <p:cNvPicPr/>
          <p:nvPr/>
        </p:nvPicPr>
        <p:blipFill>
          <a:blip r:embed="rId4"/>
          <a:srcRect l="69518" t="4119" r="14912" b="64303"/>
          <a:stretch>
            <a:fillRect/>
          </a:stretch>
        </p:blipFill>
        <p:spPr>
          <a:xfrm>
            <a:off x="4687653" y="3426017"/>
            <a:ext cx="663968" cy="698015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5218B3-F652-4F35-B17F-DD0D0D75FEAE}"/>
              </a:ext>
            </a:extLst>
          </p:cNvPr>
          <p:cNvPicPr/>
          <p:nvPr/>
        </p:nvPicPr>
        <p:blipFill>
          <a:blip r:embed="rId4"/>
          <a:srcRect l="84649" t="28378" r="1535" b="40044"/>
          <a:stretch>
            <a:fillRect/>
          </a:stretch>
        </p:blipFill>
        <p:spPr>
          <a:xfrm>
            <a:off x="9459686" y="3426017"/>
            <a:ext cx="915732" cy="922722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7D2E07-1D65-48A4-B624-40C8DFDEE232}"/>
              </a:ext>
            </a:extLst>
          </p:cNvPr>
          <p:cNvSpPr txBox="1"/>
          <p:nvPr/>
        </p:nvSpPr>
        <p:spPr>
          <a:xfrm>
            <a:off x="762025" y="4727682"/>
            <a:ext cx="618308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2: Bóng đèn có tác dụng gì?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4AB9C5-4F19-4803-BBA7-6EE8ADAFA77C}"/>
              </a:ext>
            </a:extLst>
          </p:cNvPr>
          <p:cNvSpPr txBox="1"/>
          <p:nvPr/>
        </p:nvSpPr>
        <p:spPr>
          <a:xfrm>
            <a:off x="6858527" y="5757387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307A27-EE72-4A3F-B8D9-1D1FEEFDC5BD}"/>
              </a:ext>
            </a:extLst>
          </p:cNvPr>
          <p:cNvSpPr txBox="1"/>
          <p:nvPr/>
        </p:nvSpPr>
        <p:spPr>
          <a:xfrm>
            <a:off x="2094071" y="6302834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12E56E-A4A5-4943-829A-2B9FAC503119}"/>
              </a:ext>
            </a:extLst>
          </p:cNvPr>
          <p:cNvSpPr txBox="1"/>
          <p:nvPr/>
        </p:nvSpPr>
        <p:spPr>
          <a:xfrm>
            <a:off x="564887" y="5723337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98CBC7-CC79-4AD9-9398-0059A85A0DAD}"/>
              </a:ext>
            </a:extLst>
          </p:cNvPr>
          <p:cNvSpPr txBox="1"/>
          <p:nvPr/>
        </p:nvSpPr>
        <p:spPr>
          <a:xfrm>
            <a:off x="7322837" y="5154059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84A703-50C2-4DCF-9A13-ED9C2B3896EF}"/>
              </a:ext>
            </a:extLst>
          </p:cNvPr>
          <p:cNvSpPr txBox="1"/>
          <p:nvPr/>
        </p:nvSpPr>
        <p:spPr>
          <a:xfrm>
            <a:off x="1456042" y="5229227"/>
            <a:ext cx="651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FD5952-3E1B-42D4-8FAB-6F5701E3165A}"/>
              </a:ext>
            </a:extLst>
          </p:cNvPr>
          <p:cNvSpPr txBox="1"/>
          <p:nvPr/>
        </p:nvSpPr>
        <p:spPr>
          <a:xfrm>
            <a:off x="5161151" y="6326665"/>
            <a:ext cx="11592031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Bảo vệ bóng đèn, tập chung  ánh sáng và chống mỏi mắt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4501662" y="3245724"/>
            <a:ext cx="1041009" cy="9581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56042" y="6219052"/>
            <a:ext cx="3045620" cy="611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2" grpId="0"/>
      <p:bldP spid="34" grpId="0"/>
      <p:bldP spid="36" grpId="0"/>
      <p:bldP spid="38" grpId="0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Công</a:t>
            </a:r>
            <a:r>
              <a:rPr lang="en-US" b="1" dirty="0"/>
              <a:t> </a:t>
            </a:r>
            <a:r>
              <a:rPr lang="en-US" b="1" dirty="0" err="1"/>
              <a:t>nghệ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2: Sử dụng đèn học</a:t>
            </a:r>
          </a:p>
        </p:txBody>
      </p:sp>
    </p:spTree>
    <p:extLst>
      <p:ext uri="{BB962C8B-B14F-4D97-AF65-F5344CB8AC3E}">
        <p14:creationId xmlns:p14="http://schemas.microsoft.com/office/powerpoint/2010/main" val="386522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06" y="2177325"/>
            <a:ext cx="4602977" cy="2009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5CD0FF-3AA0-4B63-A0A2-C0B50E2919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3" y="1329215"/>
            <a:ext cx="1609725" cy="1506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C23D34-78B3-4E8A-BC5F-F0E2F6D50A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42" y="1968525"/>
            <a:ext cx="1609725" cy="15904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322236-B4EB-4A09-9498-D9530636C6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4743" y="1199076"/>
            <a:ext cx="1609725" cy="1564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DC1DFF-102B-4C53-B14B-8C6D73649687}"/>
              </a:ext>
            </a:extLst>
          </p:cNvPr>
          <p:cNvSpPr/>
          <p:nvPr/>
        </p:nvSpPr>
        <p:spPr>
          <a:xfrm>
            <a:off x="911799" y="94413"/>
            <a:ext cx="8898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210164-DB43-4AD6-AA9C-7DC098C8FF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31" y="1351183"/>
            <a:ext cx="1609725" cy="15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4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29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4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4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433402" y="876843"/>
            <a:ext cx="6559178" cy="3854644"/>
            <a:chOff x="6629500" y="1950732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500" y="1950732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440513"/>
            <a:ext cx="2748745" cy="4133035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08780"/>
            <a:ext cx="12192000" cy="2377442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8" y="1633688"/>
            <a:ext cx="1892506" cy="958803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" y="215049"/>
            <a:ext cx="1855631" cy="21649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2" y="2511"/>
            <a:ext cx="1676754" cy="2152650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4" y="317220"/>
            <a:ext cx="1503363" cy="7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2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857431" y="94298"/>
            <a:ext cx="5981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BIẾT GÌ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59" y="556653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39" y="1329842"/>
            <a:ext cx="4602977" cy="2009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5CD0FF-3AA0-4B63-A0A2-C0B50E2919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3" y="1329215"/>
            <a:ext cx="1609725" cy="1506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C23D34-78B3-4E8A-BC5F-F0E2F6D50A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59" y="709053"/>
            <a:ext cx="1609725" cy="15904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322236-B4EB-4A09-9498-D9530636C6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7996" y="556653"/>
            <a:ext cx="1609725" cy="15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79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79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0887" y="121427"/>
            <a:ext cx="11502886" cy="139337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107011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656265" y="165632"/>
            <a:ext cx="10391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SỬ DỤNG ĐÈN HỌC (TIẾT 1)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47" y="1397040"/>
            <a:ext cx="4602977" cy="2009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B1FCB1-00B9-4A66-B0DD-2912D31304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85" y="658638"/>
            <a:ext cx="1609725" cy="1590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F5B4D0-8C0D-4DA9-BAF0-E32E33FBD7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872" y="647695"/>
            <a:ext cx="1609725" cy="1564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36A6B6-507A-4A8D-905E-5CEA1BB5FE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9" y="1206220"/>
            <a:ext cx="1609725" cy="15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79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79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5412" y="289660"/>
            <a:ext cx="11502886" cy="51778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284E3-76CC-4CC9-AE10-612B7F48FD5B}"/>
              </a:ext>
            </a:extLst>
          </p:cNvPr>
          <p:cNvSpPr txBox="1"/>
          <p:nvPr/>
        </p:nvSpPr>
        <p:spPr>
          <a:xfrm>
            <a:off x="344557" y="1028343"/>
            <a:ext cx="112922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tác dụng và mô tả được các bộ phận chính của đèn học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một số loại đèn học thông dụng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vị trí đặt đèn, bật tắt, điều chỉnh được độ sáng của đèn học.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phòng tránh được những tình huống mất an toàn khi sử dụng đèn học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7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5412" y="104597"/>
            <a:ext cx="11502886" cy="61385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CCFE2-072B-4FA7-8BA3-6A34D114186B}"/>
              </a:ext>
            </a:extLst>
          </p:cNvPr>
          <p:cNvSpPr txBox="1"/>
          <p:nvPr/>
        </p:nvSpPr>
        <p:spPr>
          <a:xfrm>
            <a:off x="85027" y="903514"/>
            <a:ext cx="11762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Hình thành kiến thức khái quát về công dụng của đèn học và một số đèn học phổ biến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126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735</Words>
  <Application>Microsoft Office PowerPoint</Application>
  <PresentationFormat>Widescreen</PresentationFormat>
  <Paragraphs>94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Công nghệ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46</cp:revision>
  <dcterms:created xsi:type="dcterms:W3CDTF">2018-05-10T00:06:18Z</dcterms:created>
  <dcterms:modified xsi:type="dcterms:W3CDTF">2025-01-11T15:17:37Z</dcterms:modified>
</cp:coreProperties>
</file>