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79" r:id="rId2"/>
    <p:sldId id="278" r:id="rId3"/>
    <p:sldId id="277" r:id="rId4"/>
    <p:sldId id="280" r:id="rId5"/>
    <p:sldId id="276" r:id="rId6"/>
    <p:sldId id="268" r:id="rId7"/>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99"/>
    <a:srgbClr val="FFDB6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55" d="100"/>
          <a:sy n="55" d="100"/>
        </p:scale>
        <p:origin x="618" y="72"/>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1/11/2025</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6</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1/11/2025</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800" u="sng" dirty="0">
                <a:solidFill>
                  <a:srgbClr val="FF0000"/>
                </a:solidFill>
                <a:latin typeface="Times New Roman" panose="02020603050405020304" pitchFamily="18" charset="0"/>
                <a:cs typeface="Times New Roman" panose="02020603050405020304" pitchFamily="18" charset="0"/>
              </a:rPr>
              <a:t>1.Tìm </a:t>
            </a:r>
            <a:r>
              <a:rPr lang="en-US" sz="4800" u="sng" dirty="0" err="1">
                <a:solidFill>
                  <a:srgbClr val="FF0000"/>
                </a:solidFill>
                <a:latin typeface="Times New Roman" panose="02020603050405020304" pitchFamily="18" charset="0"/>
                <a:cs typeface="Times New Roman" panose="02020603050405020304" pitchFamily="18" charset="0"/>
              </a:rPr>
              <a:t>hiểu</a:t>
            </a:r>
            <a:r>
              <a:rPr lang="en-US" sz="4800" u="sng" dirty="0">
                <a:solidFill>
                  <a:srgbClr val="FF0000"/>
                </a:solidFill>
                <a:latin typeface="Times New Roman" panose="02020603050405020304" pitchFamily="18" charset="0"/>
                <a:cs typeface="Times New Roman" panose="02020603050405020304" pitchFamily="18" charset="0"/>
              </a:rPr>
              <a:t> </a:t>
            </a:r>
            <a:r>
              <a:rPr lang="en-US" sz="4800" u="sng" dirty="0" err="1">
                <a:solidFill>
                  <a:srgbClr val="FF0000"/>
                </a:solidFill>
                <a:latin typeface="Times New Roman" panose="02020603050405020304" pitchFamily="18" charset="0"/>
                <a:cs typeface="Times New Roman" panose="02020603050405020304" pitchFamily="18" charset="0"/>
              </a:rPr>
              <a:t>về</a:t>
            </a:r>
            <a:r>
              <a:rPr lang="en-US" sz="4800" u="sng" dirty="0">
                <a:solidFill>
                  <a:srgbClr val="FF0000"/>
                </a:solidFill>
                <a:latin typeface="Times New Roman" panose="02020603050405020304" pitchFamily="18" charset="0"/>
                <a:cs typeface="Times New Roman" panose="02020603050405020304" pitchFamily="18" charset="0"/>
              </a:rPr>
              <a:t> </a:t>
            </a:r>
            <a:r>
              <a:rPr lang="en-US" sz="4800" u="sng" dirty="0" err="1">
                <a:solidFill>
                  <a:srgbClr val="FF0000"/>
                </a:solidFill>
                <a:latin typeface="Times New Roman" panose="02020603050405020304" pitchFamily="18" charset="0"/>
                <a:cs typeface="Times New Roman" panose="02020603050405020304" pitchFamily="18" charset="0"/>
              </a:rPr>
              <a:t>truyền</a:t>
            </a:r>
            <a:r>
              <a:rPr lang="en-US" sz="4800" u="sng" dirty="0">
                <a:solidFill>
                  <a:srgbClr val="FF0000"/>
                </a:solidFill>
                <a:latin typeface="Times New Roman" panose="02020603050405020304" pitchFamily="18" charset="0"/>
                <a:cs typeface="Times New Roman" panose="02020603050405020304" pitchFamily="18" charset="0"/>
              </a:rPr>
              <a:t> </a:t>
            </a:r>
            <a:r>
              <a:rPr lang="en-US" sz="4800" u="sng" dirty="0" err="1">
                <a:solidFill>
                  <a:srgbClr val="FF0000"/>
                </a:solidFill>
                <a:latin typeface="Times New Roman" panose="02020603050405020304" pitchFamily="18" charset="0"/>
                <a:cs typeface="Times New Roman" panose="02020603050405020304" pitchFamily="18" charset="0"/>
              </a:rPr>
              <a:t>hình</a:t>
            </a:r>
            <a:r>
              <a:rPr lang="en-US" sz="4800" u="sng" dirty="0">
                <a:solidFill>
                  <a:srgbClr val="FF0000"/>
                </a:solidFill>
                <a:latin typeface="Times New Roman" panose="02020603050405020304" pitchFamily="18" charset="0"/>
                <a:cs typeface="Times New Roman" panose="02020603050405020304" pitchFamily="18" charset="0"/>
              </a:rPr>
              <a:t> </a:t>
            </a:r>
          </a:p>
        </p:txBody>
      </p:sp>
      <p:pic>
        <p:nvPicPr>
          <p:cNvPr id="4" name="Hậu trường VTV vỡ òa sau loạt Penalty lịch sử của U23 Việt Nam trong trận tứ kết U23 Châu Á.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04119" y="2133600"/>
            <a:ext cx="14020800" cy="6034088"/>
          </a:xfrm>
        </p:spPr>
      </p:pic>
    </p:spTree>
    <p:extLst>
      <p:ext uri="{BB962C8B-B14F-4D97-AF65-F5344CB8AC3E}">
        <p14:creationId xmlns:p14="http://schemas.microsoft.com/office/powerpoint/2010/main" val="5473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18919" y="0"/>
            <a:ext cx="4307277" cy="930735"/>
            <a:chOff x="4539228" y="172432"/>
            <a:chExt cx="4234600" cy="930735"/>
          </a:xfrm>
        </p:grpSpPr>
        <p:grpSp>
          <p:nvGrpSpPr>
            <p:cNvPr id="3" name="Group 2"/>
            <p:cNvGrpSpPr/>
            <p:nvPr/>
          </p:nvGrpSpPr>
          <p:grpSpPr>
            <a:xfrm>
              <a:off x="4539228" y="172432"/>
              <a:ext cx="4234600" cy="930735"/>
              <a:chOff x="4539228" y="172432"/>
              <a:chExt cx="4234600"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CÔNG NGHỆ</a:t>
                </a: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latin typeface="Times New Roman" pitchFamily="18" charset="0"/>
              </a:rPr>
              <a:t>Bài</a:t>
            </a:r>
            <a:r>
              <a:rPr lang="en-US" sz="2800" b="1" dirty="0">
                <a:solidFill>
                  <a:srgbClr val="0000CC"/>
                </a:solidFill>
                <a:latin typeface="Times New Roman" pitchFamily="18" charset="0"/>
              </a:rPr>
              <a:t> 5: </a:t>
            </a:r>
            <a:r>
              <a:rPr lang="en-US" sz="2800" b="1" dirty="0" err="1">
                <a:solidFill>
                  <a:srgbClr val="0000CC"/>
                </a:solidFill>
                <a:latin typeface="Times New Roman" pitchFamily="18" charset="0"/>
              </a:rPr>
              <a:t>SỬ</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DỤNG</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MÁY</a:t>
            </a:r>
            <a:r>
              <a:rPr lang="en-US" sz="2800" b="1" dirty="0">
                <a:solidFill>
                  <a:srgbClr val="0000CC"/>
                </a:solidFill>
                <a:latin typeface="Times New Roman" pitchFamily="18" charset="0"/>
              </a:rPr>
              <a:t> THU </a:t>
            </a:r>
            <a:r>
              <a:rPr lang="en-US" sz="2800" b="1" dirty="0" err="1">
                <a:solidFill>
                  <a:srgbClr val="0000CC"/>
                </a:solidFill>
                <a:latin typeface="Times New Roman" pitchFamily="18" charset="0"/>
              </a:rPr>
              <a:t>HÌNH</a:t>
            </a:r>
            <a:r>
              <a:rPr lang="en-US" sz="2800" b="1" dirty="0">
                <a:solidFill>
                  <a:srgbClr val="0000CC"/>
                </a:solidFill>
                <a:latin typeface="Times New Roman" pitchFamily="18" charset="0"/>
              </a:rPr>
              <a:t> (T2)</a:t>
            </a:r>
          </a:p>
        </p:txBody>
      </p:sp>
      <p:sp>
        <p:nvSpPr>
          <p:cNvPr id="46" name="Text Box 14"/>
          <p:cNvSpPr txBox="1">
            <a:spLocks noChangeArrowheads="1"/>
          </p:cNvSpPr>
          <p:nvPr/>
        </p:nvSpPr>
        <p:spPr bwMode="auto">
          <a:xfrm>
            <a:off x="1491583" y="1524000"/>
            <a:ext cx="12285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rPr>
              <a:t>2. </a:t>
            </a:r>
            <a:r>
              <a:rPr lang="nl-NL" sz="3600" b="1" u="sng" dirty="0">
                <a:solidFill>
                  <a:srgbClr val="FF0000"/>
                </a:solidFill>
                <a:latin typeface="Times New Roman" pitchFamily="18" charset="0"/>
                <a:cs typeface="Times New Roman" pitchFamily="18" charset="0"/>
              </a:rPr>
              <a:t>Mối quan hệ giữa đài truyền hình và máy thu hình.</a:t>
            </a:r>
            <a:endParaRPr lang="en-US" sz="3600" b="1" u="sng" dirty="0">
              <a:solidFill>
                <a:srgbClr val="FF0000"/>
              </a:solidFill>
              <a:latin typeface="Times New Roman" pitchFamily="18" charset="0"/>
              <a:cs typeface="Times New Roman" pitchFamily="18" charset="0"/>
            </a:endParaRPr>
          </a:p>
        </p:txBody>
      </p:sp>
      <p:sp>
        <p:nvSpPr>
          <p:cNvPr id="47" name="TextBox 46"/>
          <p:cNvSpPr txBox="1"/>
          <p:nvPr/>
        </p:nvSpPr>
        <p:spPr>
          <a:xfrm>
            <a:off x="1377282" y="2223089"/>
            <a:ext cx="13826872" cy="3416320"/>
          </a:xfrm>
          <a:prstGeom prst="rect">
            <a:avLst/>
          </a:prstGeom>
          <a:noFill/>
        </p:spPr>
        <p:txBody>
          <a:bodyPr wrap="square" rtlCol="0">
            <a:spAutoFit/>
          </a:bodyPr>
          <a:lstStyle/>
          <a:p>
            <a:pPr indent="457200" algn="just"/>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Em</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hãy</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quan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sát</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các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hình</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dưới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đây</a:t>
            </a:r>
            <a:r>
              <a:rPr lang="en-US" sz="3600" i="1" dirty="0">
                <a:solidFill>
                  <a:srgbClr val="0000FF"/>
                </a:solidFill>
                <a:latin typeface="Times New Roman" panose="02020603050405020304" pitchFamily="18" charset="0"/>
                <a:cs typeface="Times New Roman" panose="02020603050405020304" pitchFamily="18" charset="0"/>
              </a:rPr>
              <a:t> :</a:t>
            </a:r>
          </a:p>
          <a:p>
            <a:pPr indent="457200" algn="just"/>
            <a:r>
              <a:rPr lang="nl-NL" sz="3600" i="1" dirty="0">
                <a:solidFill>
                  <a:srgbClr val="0000FF"/>
                </a:solidFill>
                <a:latin typeface="Times New Roman" panose="02020603050405020304" pitchFamily="18" charset="0"/>
                <a:cs typeface="Times New Roman" panose="02020603050405020304" pitchFamily="18" charset="0"/>
              </a:rPr>
              <a:t>+ Các chương trình truyền hình được sản xuất ở đâu?</a:t>
            </a:r>
          </a:p>
          <a:p>
            <a:pPr indent="457200" algn="just"/>
            <a:r>
              <a:rPr lang="nl-NL" sz="3600" i="1" dirty="0">
                <a:solidFill>
                  <a:srgbClr val="0000FF"/>
                </a:solidFill>
                <a:latin typeface="Times New Roman" panose="02020603050405020304" pitchFamily="18" charset="0"/>
                <a:cs typeface="Times New Roman" panose="02020603050405020304" pitchFamily="18" charset="0"/>
              </a:rPr>
              <a:t>+ Máy thu hình thu nhận các chương trình từ đài truyền hình bằng cách nào?</a:t>
            </a:r>
            <a:endParaRPr lang="en-US" sz="3600" i="1" dirty="0">
              <a:solidFill>
                <a:srgbClr val="0000FF"/>
              </a:solidFill>
              <a:latin typeface="Times New Roman" panose="02020603050405020304" pitchFamily="18" charset="0"/>
              <a:cs typeface="Times New Roman" panose="02020603050405020304" pitchFamily="18" charset="0"/>
            </a:endParaRPr>
          </a:p>
          <a:p>
            <a:pPr indent="457200" algn="just"/>
            <a:endParaRPr lang="nl-NL" sz="3600" dirty="0"/>
          </a:p>
          <a:p>
            <a:pPr indent="457200" algn="just"/>
            <a:endParaRPr lang="en-US" sz="3600" i="1" dirty="0" err="1">
              <a:solidFill>
                <a:srgbClr val="0000FF"/>
              </a:solidFill>
              <a:latin typeface="Times New Roman" panose="02020603050405020304" pitchFamily="18" charset="0"/>
              <a:cs typeface="Times New Roman" panose="02020603050405020304" pitchFamily="18" charset="0"/>
            </a:endParaRPr>
          </a:p>
        </p:txBody>
      </p:sp>
      <p:pic>
        <p:nvPicPr>
          <p:cNvPr id="12" name="Picture 11"/>
          <p:cNvPicPr/>
          <p:nvPr/>
        </p:nvPicPr>
        <p:blipFill>
          <a:blip r:embed="rId2"/>
          <a:stretch>
            <a:fillRect/>
          </a:stretch>
        </p:blipFill>
        <p:spPr>
          <a:xfrm>
            <a:off x="1512283" y="4594274"/>
            <a:ext cx="13106399" cy="4572000"/>
          </a:xfrm>
          <a:prstGeom prst="rect">
            <a:avLst/>
          </a:prstGeom>
        </p:spPr>
      </p:pic>
    </p:spTree>
    <p:extLst>
      <p:ext uri="{BB962C8B-B14F-4D97-AF65-F5344CB8AC3E}">
        <p14:creationId xmlns:p14="http://schemas.microsoft.com/office/powerpoint/2010/main" val="14068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down)">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4307277" cy="930735"/>
            <a:chOff x="4539228" y="172432"/>
            <a:chExt cx="4234600" cy="930735"/>
          </a:xfrm>
        </p:grpSpPr>
        <p:grpSp>
          <p:nvGrpSpPr>
            <p:cNvPr id="3" name="Group 2"/>
            <p:cNvGrpSpPr/>
            <p:nvPr/>
          </p:nvGrpSpPr>
          <p:grpSpPr>
            <a:xfrm>
              <a:off x="4539228" y="172432"/>
              <a:ext cx="4234600" cy="930735"/>
              <a:chOff x="4539228" y="172432"/>
              <a:chExt cx="4234600"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CÔNG NGHỆ</a:t>
                </a: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38200"/>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latin typeface="Times New Roman" pitchFamily="18" charset="0"/>
              </a:rPr>
              <a:t>Bài</a:t>
            </a:r>
            <a:r>
              <a:rPr lang="en-US" sz="2800" b="1" dirty="0">
                <a:solidFill>
                  <a:srgbClr val="0000CC"/>
                </a:solidFill>
                <a:latin typeface="Times New Roman" pitchFamily="18" charset="0"/>
              </a:rPr>
              <a:t> 5: </a:t>
            </a:r>
            <a:r>
              <a:rPr lang="en-US" sz="2800" b="1" dirty="0" err="1">
                <a:solidFill>
                  <a:srgbClr val="0000CC"/>
                </a:solidFill>
                <a:latin typeface="Times New Roman" pitchFamily="18" charset="0"/>
              </a:rPr>
              <a:t>SỬ</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DỤNG</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MÁY</a:t>
            </a:r>
            <a:r>
              <a:rPr lang="en-US" sz="2800" b="1" dirty="0">
                <a:solidFill>
                  <a:srgbClr val="0000CC"/>
                </a:solidFill>
                <a:latin typeface="Times New Roman" pitchFamily="18" charset="0"/>
              </a:rPr>
              <a:t> THU </a:t>
            </a:r>
            <a:r>
              <a:rPr lang="en-US" sz="2800" b="1" dirty="0" err="1">
                <a:solidFill>
                  <a:srgbClr val="0000CC"/>
                </a:solidFill>
                <a:latin typeface="Times New Roman" pitchFamily="18" charset="0"/>
              </a:rPr>
              <a:t>HÌNH</a:t>
            </a:r>
            <a:r>
              <a:rPr lang="en-US" sz="2800" b="1" dirty="0">
                <a:solidFill>
                  <a:srgbClr val="0000CC"/>
                </a:solidFill>
                <a:latin typeface="Times New Roman" pitchFamily="18" charset="0"/>
              </a:rPr>
              <a:t> (T2)</a:t>
            </a:r>
          </a:p>
        </p:txBody>
      </p:sp>
      <p:sp>
        <p:nvSpPr>
          <p:cNvPr id="9" name="Rectangle 8"/>
          <p:cNvSpPr/>
          <p:nvPr/>
        </p:nvSpPr>
        <p:spPr>
          <a:xfrm>
            <a:off x="1432719" y="6629400"/>
            <a:ext cx="13411200" cy="1877437"/>
          </a:xfrm>
          <a:prstGeom prst="rect">
            <a:avLst/>
          </a:prstGeom>
        </p:spPr>
        <p:txBody>
          <a:bodyPr wrap="square">
            <a:spAutoFit/>
          </a:bodyPr>
          <a:lstStyle/>
          <a:p>
            <a:r>
              <a:rPr lang="en-US" i="1" dirty="0" err="1">
                <a:solidFill>
                  <a:srgbClr val="0000FF"/>
                </a:solidFill>
                <a:latin typeface="Times New Roman" panose="02020603050405020304" pitchFamily="18" charset="0"/>
                <a:cs typeface="Times New Roman" panose="02020603050405020304" pitchFamily="18" charset="0"/>
              </a:rPr>
              <a:t>Hình</a:t>
            </a:r>
            <a:r>
              <a:rPr lang="en-US" i="1" dirty="0">
                <a:solidFill>
                  <a:srgbClr val="0000FF"/>
                </a:solidFill>
                <a:latin typeface="Times New Roman" panose="02020603050405020304" pitchFamily="18" charset="0"/>
                <a:cs typeface="Times New Roman" panose="02020603050405020304" pitchFamily="18" charset="0"/>
              </a:rPr>
              <a:t> 2 </a:t>
            </a:r>
            <a:r>
              <a:rPr lang="en-US" i="1" dirty="0" err="1">
                <a:solidFill>
                  <a:srgbClr val="0000FF"/>
                </a:solidFill>
                <a:latin typeface="Times New Roman" panose="02020603050405020304" pitchFamily="18" charset="0"/>
                <a:cs typeface="Times New Roman" panose="02020603050405020304" pitchFamily="18" charset="0"/>
              </a:rPr>
              <a:t>đang</a:t>
            </a:r>
            <a:r>
              <a:rPr lang="en-US" i="1" dirty="0">
                <a:solidFill>
                  <a:srgbClr val="0000FF"/>
                </a:solidFill>
                <a:latin typeface="Times New Roman" panose="02020603050405020304" pitchFamily="18" charset="0"/>
                <a:cs typeface="Times New Roman" panose="02020603050405020304" pitchFamily="18" charset="0"/>
              </a:rPr>
              <a:t> </a:t>
            </a:r>
            <a:r>
              <a:rPr lang="en-US" i="1" dirty="0" err="1">
                <a:solidFill>
                  <a:srgbClr val="0000FF"/>
                </a:solidFill>
                <a:latin typeface="Times New Roman" panose="02020603050405020304" pitchFamily="18" charset="0"/>
                <a:cs typeface="Times New Roman" panose="02020603050405020304" pitchFamily="18" charset="0"/>
              </a:rPr>
              <a:t>thể</a:t>
            </a:r>
            <a:r>
              <a:rPr lang="en-US" i="1" dirty="0">
                <a:solidFill>
                  <a:srgbClr val="0000FF"/>
                </a:solidFill>
                <a:latin typeface="Times New Roman" panose="02020603050405020304" pitchFamily="18" charset="0"/>
                <a:cs typeface="Times New Roman" panose="02020603050405020304" pitchFamily="18" charset="0"/>
              </a:rPr>
              <a:t> </a:t>
            </a:r>
            <a:r>
              <a:rPr lang="en-US" i="1" dirty="0" err="1">
                <a:solidFill>
                  <a:srgbClr val="0000FF"/>
                </a:solidFill>
                <a:latin typeface="Times New Roman" panose="02020603050405020304" pitchFamily="18" charset="0"/>
                <a:cs typeface="Times New Roman" panose="02020603050405020304" pitchFamily="18" charset="0"/>
              </a:rPr>
              <a:t>hiện</a:t>
            </a:r>
            <a:r>
              <a:rPr lang="en-US" i="1" dirty="0">
                <a:solidFill>
                  <a:srgbClr val="0000FF"/>
                </a:solidFill>
                <a:latin typeface="Times New Roman" panose="02020603050405020304" pitchFamily="18" charset="0"/>
                <a:cs typeface="Times New Roman" panose="02020603050405020304" pitchFamily="18" charset="0"/>
              </a:rPr>
              <a:t> </a:t>
            </a:r>
            <a:r>
              <a:rPr lang="vi-VN" i="1" dirty="0">
                <a:solidFill>
                  <a:srgbClr val="0000FF"/>
                </a:solidFill>
                <a:latin typeface="Times New Roman" panose="02020603050405020304" pitchFamily="18" charset="0"/>
                <a:cs typeface="Times New Roman" panose="02020603050405020304" pitchFamily="18" charset="0"/>
              </a:rPr>
              <a:t>hoạt động gì ở đài truyển hình? </a:t>
            </a:r>
            <a:endParaRPr lang="en-US" i="1" dirty="0">
              <a:solidFill>
                <a:srgbClr val="0000FF"/>
              </a:solidFill>
              <a:latin typeface="Times New Roman" panose="02020603050405020304" pitchFamily="18" charset="0"/>
              <a:cs typeface="Times New Roman" panose="02020603050405020304" pitchFamily="18" charset="0"/>
            </a:endParaRPr>
          </a:p>
          <a:p>
            <a:r>
              <a:rPr lang="vi-VN" i="1" dirty="0">
                <a:solidFill>
                  <a:srgbClr val="0000FF"/>
                </a:solidFill>
                <a:latin typeface="Times New Roman" panose="02020603050405020304" pitchFamily="18" charset="0"/>
                <a:cs typeface="Times New Roman" panose="02020603050405020304" pitchFamily="18" charset="0"/>
              </a:rPr>
              <a:t>Ai </a:t>
            </a:r>
            <a:r>
              <a:rPr lang="en-US" i="1" dirty="0" err="1">
                <a:solidFill>
                  <a:srgbClr val="0000FF"/>
                </a:solidFill>
                <a:latin typeface="Times New Roman" panose="02020603050405020304" pitchFamily="18" charset="0"/>
                <a:cs typeface="Times New Roman" panose="02020603050405020304" pitchFamily="18" charset="0"/>
              </a:rPr>
              <a:t>là</a:t>
            </a:r>
            <a:r>
              <a:rPr lang="en-US" i="1" dirty="0">
                <a:solidFill>
                  <a:srgbClr val="0000FF"/>
                </a:solidFill>
                <a:latin typeface="Times New Roman" panose="02020603050405020304" pitchFamily="18" charset="0"/>
                <a:cs typeface="Times New Roman" panose="02020603050405020304" pitchFamily="18" charset="0"/>
              </a:rPr>
              <a:t> </a:t>
            </a:r>
            <a:r>
              <a:rPr lang="en-US" i="1" dirty="0" err="1">
                <a:solidFill>
                  <a:srgbClr val="0000FF"/>
                </a:solidFill>
                <a:latin typeface="Times New Roman" panose="02020603050405020304" pitchFamily="18" charset="0"/>
                <a:cs typeface="Times New Roman" panose="02020603050405020304" pitchFamily="18" charset="0"/>
              </a:rPr>
              <a:t>người</a:t>
            </a:r>
            <a:r>
              <a:rPr lang="en-US" i="1" dirty="0">
                <a:solidFill>
                  <a:srgbClr val="0000FF"/>
                </a:solidFill>
                <a:latin typeface="Times New Roman" panose="02020603050405020304" pitchFamily="18" charset="0"/>
                <a:cs typeface="Times New Roman" panose="02020603050405020304" pitchFamily="18" charset="0"/>
              </a:rPr>
              <a:t> </a:t>
            </a:r>
            <a:r>
              <a:rPr lang="en-US" i="1" dirty="0" err="1">
                <a:solidFill>
                  <a:srgbClr val="0000FF"/>
                </a:solidFill>
                <a:latin typeface="Times New Roman" panose="02020603050405020304" pitchFamily="18" charset="0"/>
                <a:cs typeface="Times New Roman" panose="02020603050405020304" pitchFamily="18" charset="0"/>
              </a:rPr>
              <a:t>dẫn</a:t>
            </a:r>
            <a:r>
              <a:rPr lang="en-US" i="1" dirty="0">
                <a:solidFill>
                  <a:srgbClr val="0000FF"/>
                </a:solidFill>
                <a:latin typeface="Times New Roman" panose="02020603050405020304" pitchFamily="18" charset="0"/>
                <a:cs typeface="Times New Roman" panose="02020603050405020304" pitchFamily="18" charset="0"/>
              </a:rPr>
              <a:t> </a:t>
            </a:r>
            <a:r>
              <a:rPr lang="en-US" i="1" dirty="0" err="1">
                <a:solidFill>
                  <a:srgbClr val="0000FF"/>
                </a:solidFill>
                <a:latin typeface="Times New Roman" panose="02020603050405020304" pitchFamily="18" charset="0"/>
                <a:cs typeface="Times New Roman" panose="02020603050405020304" pitchFamily="18" charset="0"/>
              </a:rPr>
              <a:t>chương</a:t>
            </a:r>
            <a:r>
              <a:rPr lang="en-US" i="1" dirty="0">
                <a:solidFill>
                  <a:srgbClr val="0000FF"/>
                </a:solidFill>
                <a:latin typeface="Times New Roman" panose="02020603050405020304" pitchFamily="18" charset="0"/>
                <a:cs typeface="Times New Roman" panose="02020603050405020304" pitchFamily="18" charset="0"/>
              </a:rPr>
              <a:t> </a:t>
            </a:r>
            <a:r>
              <a:rPr lang="en-US" i="1" dirty="0" err="1">
                <a:solidFill>
                  <a:srgbClr val="0000FF"/>
                </a:solidFill>
                <a:latin typeface="Times New Roman" panose="02020603050405020304" pitchFamily="18" charset="0"/>
                <a:cs typeface="Times New Roman" panose="02020603050405020304" pitchFamily="18" charset="0"/>
              </a:rPr>
              <a:t>trình</a:t>
            </a:r>
            <a:r>
              <a:rPr lang="en-US" i="1" dirty="0">
                <a:solidFill>
                  <a:srgbClr val="0000FF"/>
                </a:solidFill>
                <a:latin typeface="Times New Roman" panose="02020603050405020304" pitchFamily="18" charset="0"/>
                <a:cs typeface="Times New Roman" panose="02020603050405020304" pitchFamily="18" charset="0"/>
              </a:rPr>
              <a:t> ? </a:t>
            </a:r>
          </a:p>
          <a:p>
            <a:r>
              <a:rPr lang="en-US" i="1" dirty="0">
                <a:solidFill>
                  <a:srgbClr val="0000FF"/>
                </a:solidFill>
                <a:latin typeface="Times New Roman" panose="02020603050405020304" pitchFamily="18" charset="0"/>
                <a:cs typeface="Times New Roman" panose="02020603050405020304" pitchFamily="18" charset="0"/>
              </a:rPr>
              <a:t>Qu</a:t>
            </a:r>
            <a:r>
              <a:rPr lang="vi-VN" i="1" dirty="0">
                <a:solidFill>
                  <a:srgbClr val="0000FF"/>
                </a:solidFill>
                <a:latin typeface="Times New Roman" panose="02020603050405020304" pitchFamily="18" charset="0"/>
                <a:cs typeface="Times New Roman" panose="02020603050405020304" pitchFamily="18" charset="0"/>
              </a:rPr>
              <a:t>an sát kí hiệu sóng cùa đài truyền hì</a:t>
            </a:r>
            <a:r>
              <a:rPr lang="en-US" i="1" dirty="0" err="1">
                <a:solidFill>
                  <a:srgbClr val="0000FF"/>
                </a:solidFill>
                <a:latin typeface="Times New Roman" panose="02020603050405020304" pitchFamily="18" charset="0"/>
                <a:cs typeface="Times New Roman" panose="02020603050405020304" pitchFamily="18" charset="0"/>
              </a:rPr>
              <a:t>nh</a:t>
            </a:r>
            <a:r>
              <a:rPr lang="en-US" i="1" dirty="0">
                <a:solidFill>
                  <a:srgbClr val="0000FF"/>
                </a:solidFill>
                <a:latin typeface="Times New Roman" panose="02020603050405020304" pitchFamily="18" charset="0"/>
                <a:cs typeface="Times New Roman" panose="02020603050405020304" pitchFamily="18" charset="0"/>
              </a:rPr>
              <a:t> </a:t>
            </a:r>
            <a:r>
              <a:rPr lang="en-US" i="1" dirty="0" err="1">
                <a:solidFill>
                  <a:srgbClr val="0000FF"/>
                </a:solidFill>
                <a:latin typeface="Times New Roman" panose="02020603050405020304" pitchFamily="18" charset="0"/>
                <a:cs typeface="Times New Roman" panose="02020603050405020304" pitchFamily="18" charset="0"/>
              </a:rPr>
              <a:t>phát</a:t>
            </a:r>
            <a:r>
              <a:rPr lang="en-US" i="1" dirty="0">
                <a:solidFill>
                  <a:srgbClr val="0000FF"/>
                </a:solidFill>
                <a:latin typeface="Times New Roman" panose="02020603050405020304" pitchFamily="18" charset="0"/>
                <a:cs typeface="Times New Roman" panose="02020603050405020304" pitchFamily="18" charset="0"/>
              </a:rPr>
              <a:t> qua </a:t>
            </a:r>
            <a:r>
              <a:rPr lang="en-US" i="1" dirty="0" err="1">
                <a:solidFill>
                  <a:srgbClr val="0000FF"/>
                </a:solidFill>
                <a:latin typeface="Times New Roman" panose="02020603050405020304" pitchFamily="18" charset="0"/>
                <a:cs typeface="Times New Roman" panose="02020603050405020304" pitchFamily="18" charset="0"/>
              </a:rPr>
              <a:t>ăng</a:t>
            </a:r>
            <a:r>
              <a:rPr lang="en-US" i="1" dirty="0">
                <a:solidFill>
                  <a:srgbClr val="0000FF"/>
                </a:solidFill>
                <a:latin typeface="Times New Roman" panose="02020603050405020304" pitchFamily="18" charset="0"/>
                <a:cs typeface="Times New Roman" panose="02020603050405020304" pitchFamily="18" charset="0"/>
              </a:rPr>
              <a:t> ten </a:t>
            </a:r>
            <a:r>
              <a:rPr lang="en-US" i="1" dirty="0" err="1">
                <a:solidFill>
                  <a:srgbClr val="0000FF"/>
                </a:solidFill>
                <a:latin typeface="Times New Roman" panose="02020603050405020304" pitchFamily="18" charset="0"/>
                <a:cs typeface="Times New Roman" panose="02020603050405020304" pitchFamily="18" charset="0"/>
              </a:rPr>
              <a:t>để</a:t>
            </a:r>
            <a:r>
              <a:rPr lang="en-US" i="1" dirty="0">
                <a:solidFill>
                  <a:srgbClr val="0000FF"/>
                </a:solidFill>
                <a:latin typeface="Times New Roman" panose="02020603050405020304" pitchFamily="18" charset="0"/>
                <a:cs typeface="Times New Roman" panose="02020603050405020304" pitchFamily="18" charset="0"/>
              </a:rPr>
              <a:t> </a:t>
            </a:r>
            <a:r>
              <a:rPr lang="en-US" i="1" dirty="0" err="1">
                <a:solidFill>
                  <a:srgbClr val="0000FF"/>
                </a:solidFill>
                <a:latin typeface="Times New Roman" panose="02020603050405020304" pitchFamily="18" charset="0"/>
                <a:cs typeface="Times New Roman" panose="02020603050405020304" pitchFamily="18" charset="0"/>
              </a:rPr>
              <a:t>biết</a:t>
            </a:r>
            <a:r>
              <a:rPr lang="en-US" i="1" dirty="0">
                <a:solidFill>
                  <a:srgbClr val="0000FF"/>
                </a:solidFill>
                <a:latin typeface="Times New Roman" panose="02020603050405020304" pitchFamily="18" charset="0"/>
                <a:cs typeface="Times New Roman" panose="02020603050405020304" pitchFamily="18" charset="0"/>
              </a:rPr>
              <a:t> </a:t>
            </a:r>
            <a:r>
              <a:rPr lang="en-US" i="1" dirty="0" err="1">
                <a:solidFill>
                  <a:srgbClr val="0000FF"/>
                </a:solidFill>
                <a:latin typeface="Times New Roman" panose="02020603050405020304" pitchFamily="18" charset="0"/>
                <a:cs typeface="Times New Roman" panose="02020603050405020304" pitchFamily="18" charset="0"/>
              </a:rPr>
              <a:t>máy</a:t>
            </a:r>
            <a:r>
              <a:rPr lang="en-US" i="1" dirty="0">
                <a:solidFill>
                  <a:srgbClr val="0000FF"/>
                </a:solidFill>
                <a:latin typeface="Times New Roman" panose="02020603050405020304" pitchFamily="18" charset="0"/>
                <a:cs typeface="Times New Roman" panose="02020603050405020304" pitchFamily="18" charset="0"/>
              </a:rPr>
              <a:t> </a:t>
            </a:r>
            <a:r>
              <a:rPr lang="en-US" i="1" dirty="0" err="1">
                <a:solidFill>
                  <a:srgbClr val="0000FF"/>
                </a:solidFill>
                <a:latin typeface="Times New Roman" panose="02020603050405020304" pitchFamily="18" charset="0"/>
                <a:cs typeface="Times New Roman" panose="02020603050405020304" pitchFamily="18" charset="0"/>
              </a:rPr>
              <a:t>thu</a:t>
            </a:r>
            <a:r>
              <a:rPr lang="en-US" i="1" dirty="0">
                <a:solidFill>
                  <a:srgbClr val="0000FF"/>
                </a:solidFill>
                <a:latin typeface="Times New Roman" panose="02020603050405020304" pitchFamily="18" charset="0"/>
                <a:cs typeface="Times New Roman" panose="02020603050405020304" pitchFamily="18" charset="0"/>
              </a:rPr>
              <a:t> </a:t>
            </a:r>
            <a:r>
              <a:rPr lang="en-US" i="1" dirty="0" err="1">
                <a:solidFill>
                  <a:srgbClr val="0000FF"/>
                </a:solidFill>
                <a:latin typeface="Times New Roman" panose="02020603050405020304" pitchFamily="18" charset="0"/>
                <a:cs typeface="Times New Roman" panose="02020603050405020304" pitchFamily="18" charset="0"/>
              </a:rPr>
              <a:t>hình</a:t>
            </a:r>
            <a:r>
              <a:rPr lang="en-US" i="1" dirty="0">
                <a:solidFill>
                  <a:srgbClr val="0000FF"/>
                </a:solidFill>
                <a:latin typeface="Times New Roman" panose="02020603050405020304" pitchFamily="18" charset="0"/>
                <a:cs typeface="Times New Roman" panose="02020603050405020304" pitchFamily="18" charset="0"/>
              </a:rPr>
              <a:t> </a:t>
            </a:r>
            <a:r>
              <a:rPr lang="vi-VN" i="1" dirty="0">
                <a:solidFill>
                  <a:srgbClr val="0000FF"/>
                </a:solidFill>
                <a:latin typeface="Times New Roman" panose="02020603050405020304" pitchFamily="18" charset="0"/>
                <a:cs typeface="Times New Roman" panose="02020603050405020304" pitchFamily="18" charset="0"/>
              </a:rPr>
              <a:t>nhận các chương trình truyền hình từ đâu?</a:t>
            </a:r>
            <a:endParaRPr lang="en-US" i="1" dirty="0">
              <a:solidFill>
                <a:srgbClr val="0000FF"/>
              </a:solidFill>
              <a:latin typeface="Times New Roman" panose="02020603050405020304" pitchFamily="18" charset="0"/>
              <a:cs typeface="Times New Roman" panose="02020603050405020304" pitchFamily="18" charset="0"/>
            </a:endParaRPr>
          </a:p>
        </p:txBody>
      </p:sp>
      <p:pic>
        <p:nvPicPr>
          <p:cNvPr id="14" name="Picture 13"/>
          <p:cNvPicPr/>
          <p:nvPr/>
        </p:nvPicPr>
        <p:blipFill>
          <a:blip r:embed="rId2"/>
          <a:stretch>
            <a:fillRect/>
          </a:stretch>
        </p:blipFill>
        <p:spPr>
          <a:xfrm>
            <a:off x="1432719" y="1414178"/>
            <a:ext cx="13185963" cy="4572000"/>
          </a:xfrm>
          <a:prstGeom prst="rect">
            <a:avLst/>
          </a:prstGeom>
        </p:spPr>
      </p:pic>
    </p:spTree>
    <p:extLst>
      <p:ext uri="{BB962C8B-B14F-4D97-AF65-F5344CB8AC3E}">
        <p14:creationId xmlns:p14="http://schemas.microsoft.com/office/powerpoint/2010/main" val="199413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4307277" cy="930735"/>
            <a:chOff x="4539228" y="172432"/>
            <a:chExt cx="4234600" cy="930735"/>
          </a:xfrm>
        </p:grpSpPr>
        <p:grpSp>
          <p:nvGrpSpPr>
            <p:cNvPr id="3" name="Group 2"/>
            <p:cNvGrpSpPr/>
            <p:nvPr/>
          </p:nvGrpSpPr>
          <p:grpSpPr>
            <a:xfrm>
              <a:off x="4539228" y="172432"/>
              <a:ext cx="4234600" cy="930735"/>
              <a:chOff x="4539228" y="172432"/>
              <a:chExt cx="4234600"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CÔNG NGHỆ</a:t>
                </a: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5: </a:t>
            </a:r>
            <a:r>
              <a:rPr lang="nl-NL" sz="2800" b="1" dirty="0">
                <a:solidFill>
                  <a:srgbClr val="0000FF"/>
                </a:solidFill>
                <a:latin typeface="Times New Roman" panose="02020603050405020304" pitchFamily="18" charset="0"/>
                <a:cs typeface="Times New Roman" panose="02020603050405020304" pitchFamily="18" charset="0"/>
              </a:rPr>
              <a:t>SỬ DỤNG MÁY THU HÌNH </a:t>
            </a:r>
            <a:r>
              <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(T2)</a:t>
            </a:r>
          </a:p>
        </p:txBody>
      </p:sp>
      <p:sp>
        <p:nvSpPr>
          <p:cNvPr id="9" name="TextBox 8"/>
          <p:cNvSpPr txBox="1"/>
          <p:nvPr/>
        </p:nvSpPr>
        <p:spPr>
          <a:xfrm>
            <a:off x="1919781" y="6705600"/>
            <a:ext cx="11296135" cy="2308324"/>
          </a:xfrm>
          <a:prstGeom prst="rect">
            <a:avLst/>
          </a:prstGeom>
          <a:noFill/>
        </p:spPr>
        <p:txBody>
          <a:bodyPr wrap="square" rtlCol="0">
            <a:spAutoFit/>
          </a:bodyPr>
          <a:lstStyle/>
          <a:p>
            <a:r>
              <a:rPr lang="nl-NL" sz="3600" b="1" i="1" dirty="0">
                <a:solidFill>
                  <a:srgbClr val="FF0000"/>
                </a:solidFill>
                <a:latin typeface="Times New Roman" panose="02020603050405020304" pitchFamily="18" charset="0"/>
                <a:cs typeface="Times New Roman" panose="02020603050405020304" pitchFamily="18" charset="0"/>
              </a:rPr>
              <a:t>Đài truyền hình là các nơi sản xuất các chương trình truyền hình, phát tín hiệu truyền hình qua ăng ten hoặc truyền qua các cáp truyền hình. Ti vi thu tín hiệu truyền hình, phát hình ảnh trên màn hình và âm thanh ra loa.</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p:nvPr/>
        </p:nvPicPr>
        <p:blipFill rotWithShape="1">
          <a:blip r:embed="rId2"/>
          <a:srcRect l="66364" t="21314" r="2739" b="48264"/>
          <a:stretch/>
        </p:blipFill>
        <p:spPr bwMode="auto">
          <a:xfrm>
            <a:off x="1919781" y="1981200"/>
            <a:ext cx="11400138" cy="449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809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4307277" cy="930735"/>
            <a:chOff x="4539228" y="172432"/>
            <a:chExt cx="4234600" cy="930735"/>
          </a:xfrm>
        </p:grpSpPr>
        <p:grpSp>
          <p:nvGrpSpPr>
            <p:cNvPr id="3" name="Group 2"/>
            <p:cNvGrpSpPr/>
            <p:nvPr/>
          </p:nvGrpSpPr>
          <p:grpSpPr>
            <a:xfrm>
              <a:off x="4539228" y="172432"/>
              <a:ext cx="4234600" cy="930735"/>
              <a:chOff x="4539228" y="172432"/>
              <a:chExt cx="4234600" cy="930735"/>
            </a:xfrm>
          </p:grpSpPr>
          <p:sp>
            <p:nvSpPr>
              <p:cNvPr id="5" name="TextBox 4"/>
              <p:cNvSpPr txBox="1"/>
              <p:nvPr/>
            </p:nvSpPr>
            <p:spPr>
              <a:xfrm>
                <a:off x="4539228" y="172432"/>
                <a:ext cx="181614" cy="523220"/>
              </a:xfrm>
              <a:prstGeom prst="rect">
                <a:avLst/>
              </a:prstGeom>
              <a:solidFill>
                <a:schemeClr val="bg1"/>
              </a:solidFill>
            </p:spPr>
            <p:txBody>
              <a:bodyPr wrap="none" rtlCol="0">
                <a:spAutoFit/>
              </a:bodyPr>
              <a:lstStyle/>
              <a:p>
                <a:endParaRPr lang="en-US" sz="2800" dirty="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CÔNG NGHỆ</a:t>
                </a: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latin typeface="Times New Roman" pitchFamily="18" charset="0"/>
              </a:rPr>
              <a:t>Bài</a:t>
            </a:r>
            <a:r>
              <a:rPr lang="en-US" sz="2800" b="1" dirty="0">
                <a:solidFill>
                  <a:srgbClr val="0000CC"/>
                </a:solidFill>
                <a:latin typeface="Times New Roman" pitchFamily="18" charset="0"/>
              </a:rPr>
              <a:t> 5: </a:t>
            </a:r>
            <a:r>
              <a:rPr lang="en-US" sz="2800" b="1" dirty="0" err="1">
                <a:solidFill>
                  <a:srgbClr val="0000CC"/>
                </a:solidFill>
                <a:latin typeface="Times New Roman" pitchFamily="18" charset="0"/>
              </a:rPr>
              <a:t>SỬ</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DỤNG</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MÁY</a:t>
            </a:r>
            <a:r>
              <a:rPr lang="en-US" sz="2800" b="1" dirty="0">
                <a:solidFill>
                  <a:srgbClr val="0000CC"/>
                </a:solidFill>
                <a:latin typeface="Times New Roman" pitchFamily="18" charset="0"/>
              </a:rPr>
              <a:t> THU </a:t>
            </a:r>
            <a:r>
              <a:rPr lang="en-US" sz="2800" b="1" dirty="0" err="1">
                <a:solidFill>
                  <a:srgbClr val="0000CC"/>
                </a:solidFill>
                <a:latin typeface="Times New Roman" pitchFamily="18" charset="0"/>
              </a:rPr>
              <a:t>HÌNH</a:t>
            </a:r>
            <a:r>
              <a:rPr lang="en-US" sz="2800" b="1" dirty="0">
                <a:solidFill>
                  <a:srgbClr val="0000CC"/>
                </a:solidFill>
                <a:latin typeface="Times New Roman" pitchFamily="18" charset="0"/>
              </a:rPr>
              <a:t> (T2)</a:t>
            </a:r>
          </a:p>
        </p:txBody>
      </p:sp>
      <p:sp>
        <p:nvSpPr>
          <p:cNvPr id="46" name="Text Box 14"/>
          <p:cNvSpPr txBox="1">
            <a:spLocks noChangeArrowheads="1"/>
          </p:cNvSpPr>
          <p:nvPr/>
        </p:nvSpPr>
        <p:spPr bwMode="auto">
          <a:xfrm>
            <a:off x="1491583" y="1524000"/>
            <a:ext cx="13691808"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rPr>
              <a:t>3. </a:t>
            </a:r>
            <a:r>
              <a:rPr lang="nl-NL" sz="3600" b="1" u="sng" dirty="0">
                <a:solidFill>
                  <a:srgbClr val="FF0000"/>
                </a:solidFill>
                <a:latin typeface="Times New Roman" pitchFamily="18" charset="0"/>
                <a:cs typeface="Times New Roman" pitchFamily="18" charset="0"/>
              </a:rPr>
              <a:t>Tìm hiểu thêm truyền hình ngày phát sóng buổi đầu tiên .</a:t>
            </a:r>
            <a:endParaRPr lang="en-US" sz="3600" b="1" u="sng" dirty="0">
              <a:solidFill>
                <a:srgbClr val="FF0000"/>
              </a:solidFill>
              <a:latin typeface="Times New Roman" pitchFamily="18" charset="0"/>
              <a:cs typeface="Times New Roman" pitchFamily="18" charset="0"/>
            </a:endParaRPr>
          </a:p>
        </p:txBody>
      </p:sp>
      <p:pic>
        <p:nvPicPr>
          <p:cNvPr id="7" name="Chương trình Những bông hoa nhỏ ngày xư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flipH="1" flipV="1">
            <a:off x="1661319" y="2743792"/>
            <a:ext cx="10591800" cy="5790608"/>
          </a:xfrm>
          <a:prstGeom prst="rect">
            <a:avLst/>
          </a:prstGeom>
        </p:spPr>
      </p:pic>
    </p:spTree>
    <p:extLst>
      <p:ext uri="{BB962C8B-B14F-4D97-AF65-F5344CB8AC3E}">
        <p14:creationId xmlns:p14="http://schemas.microsoft.com/office/powerpoint/2010/main" val="404854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childTnLst>
        </p:cTn>
      </p:par>
    </p:tnLst>
    <p:bldLst>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1337</TotalTime>
  <Words>238</Words>
  <Application>Microsoft Office PowerPoint</Application>
  <PresentationFormat>Custom</PresentationFormat>
  <Paragraphs>21</Paragraphs>
  <Slides>6</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Times New Roman</vt:lpstr>
      <vt:lpstr>Office Theme</vt:lpstr>
      <vt:lpstr>1.Tìm hiểu về truyền hình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270</cp:revision>
  <dcterms:created xsi:type="dcterms:W3CDTF">2022-07-10T01:37:20Z</dcterms:created>
  <dcterms:modified xsi:type="dcterms:W3CDTF">2025-01-11T14:53:55Z</dcterms:modified>
</cp:coreProperties>
</file>