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5"/>
  </p:notesMasterIdLst>
  <p:sldIdLst>
    <p:sldId id="283" r:id="rId2"/>
    <p:sldId id="2979" r:id="rId3"/>
    <p:sldId id="2995" r:id="rId4"/>
    <p:sldId id="2996" r:id="rId5"/>
    <p:sldId id="2997" r:id="rId6"/>
    <p:sldId id="3000" r:id="rId7"/>
    <p:sldId id="2999" r:id="rId8"/>
    <p:sldId id="2998" r:id="rId9"/>
    <p:sldId id="2988" r:id="rId10"/>
    <p:sldId id="2989" r:id="rId11"/>
    <p:sldId id="2980" r:id="rId12"/>
    <p:sldId id="2990" r:id="rId13"/>
    <p:sldId id="28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DF2D1"/>
    <a:srgbClr val="0000FF"/>
    <a:srgbClr val="0998D7"/>
    <a:srgbClr val="FF3399"/>
    <a:srgbClr val="FFFFFF"/>
    <a:srgbClr val="3DC3EC"/>
    <a:srgbClr val="F3E8CC"/>
    <a:srgbClr val="F03C69"/>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2" d="100"/>
          <a:sy n="72" d="100"/>
        </p:scale>
        <p:origin x="66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11/01/2025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5924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72675CD-4B91-48AB-8C45-393DFC0E13F0}"/>
              </a:ext>
            </a:extLst>
          </p:cNvPr>
          <p:cNvPicPr>
            <a:picLocks noChangeAspect="1"/>
          </p:cNvPicPr>
          <p:nvPr userDrawn="1"/>
        </p:nvPicPr>
        <p:blipFill>
          <a:blip r:embed="rId2"/>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434747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74"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2.wdp"/><Relationship Id="rId11" Type="http://schemas.openxmlformats.org/officeDocument/2006/relationships/image" Target="../media/image13.sv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7.jpeg"/><Relationship Id="rId4" Type="http://schemas.openxmlformats.org/officeDocument/2006/relationships/image" Target="../media/image3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5024" y="786559"/>
            <a:ext cx="1664763" cy="1512215"/>
          </a:xfrm>
          <a:prstGeom prst="rect">
            <a:avLst/>
          </a:prstGeom>
        </p:spPr>
      </p:pic>
      <p:grpSp>
        <p:nvGrpSpPr>
          <p:cNvPr id="28" name="Group 27">
            <a:extLst>
              <a:ext uri="{FF2B5EF4-FFF2-40B4-BE49-F238E27FC236}">
                <a16:creationId xmlns:a16="http://schemas.microsoft.com/office/drawing/2014/main" id="{06E0BD0B-F434-4271-8D74-77148136C497}"/>
              </a:ext>
            </a:extLst>
          </p:cNvPr>
          <p:cNvGrpSpPr/>
          <p:nvPr/>
        </p:nvGrpSpPr>
        <p:grpSpPr>
          <a:xfrm>
            <a:off x="-1" y="710176"/>
            <a:ext cx="9040969" cy="1706011"/>
            <a:chOff x="0" y="204868"/>
            <a:chExt cx="7315200" cy="1830709"/>
          </a:xfrm>
        </p:grpSpPr>
        <p:pic>
          <p:nvPicPr>
            <p:cNvPr id="14" name="Picture 6">
              <a:extLst>
                <a:ext uri="{FF2B5EF4-FFF2-40B4-BE49-F238E27FC236}">
                  <a16:creationId xmlns:a16="http://schemas.microsoft.com/office/drawing/2014/main" id="{19A7F051-55E6-45B2-AF0C-5B8B4BC177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0" y="204868"/>
              <a:ext cx="7315200" cy="1556143"/>
            </a:xfrm>
            <a:prstGeom prst="rect">
              <a:avLst/>
            </a:prstGeom>
          </p:spPr>
        </p:pic>
        <p:sp>
          <p:nvSpPr>
            <p:cNvPr id="15" name="Rectangle 14">
              <a:extLst>
                <a:ext uri="{FF2B5EF4-FFF2-40B4-BE49-F238E27FC236}">
                  <a16:creationId xmlns:a16="http://schemas.microsoft.com/office/drawing/2014/main" id="{A26C37ED-D01A-4235-A17D-5A9FD74D8599}"/>
                </a:ext>
              </a:extLst>
            </p:cNvPr>
            <p:cNvSpPr/>
            <p:nvPr/>
          </p:nvSpPr>
          <p:spPr>
            <a:xfrm>
              <a:off x="0" y="281251"/>
              <a:ext cx="6786880" cy="1754326"/>
            </a:xfrm>
            <a:prstGeom prst="rect">
              <a:avLst/>
            </a:prstGeom>
          </p:spPr>
          <p:txBody>
            <a:bodyPr wrap="square">
              <a:spAutoFit/>
            </a:bodyPr>
            <a:lstStyle/>
            <a:p>
              <a:pPr algn="ctr" defTabSz="342900">
                <a:lnSpc>
                  <a:spcPct val="150000"/>
                </a:lnSpc>
              </a:pPr>
              <a:r>
                <a:rPr lang="en-US" sz="3600" b="1" dirty="0">
                  <a:solidFill>
                    <a:schemeClr val="bg1"/>
                  </a:solidFill>
                  <a:latin typeface="SVN-Adam Gorry" panose="02040603050506020204" pitchFamily="18" charset="0"/>
                  <a:cs typeface="Times New Roman" panose="02020603050405020304" pitchFamily="18" charset="0"/>
                </a:rPr>
                <a:t>PHẦN 1: CÔNG NGHỆ VÀ ĐỜI SỐNG</a:t>
              </a:r>
              <a:endParaRPr lang="vi-VN" sz="3600" b="1" dirty="0">
                <a:solidFill>
                  <a:schemeClr val="bg1"/>
                </a:solidFill>
                <a:latin typeface="SVN-Avo" panose="02040603050506020204" pitchFamily="18" charset="0"/>
                <a:cs typeface="Times New Roman" panose="02020603050405020304" pitchFamily="18" charset="0"/>
              </a:endParaRPr>
            </a:p>
          </p:txBody>
        </p:sp>
      </p:grpSp>
      <p:grpSp>
        <p:nvGrpSpPr>
          <p:cNvPr id="8" name="Group 7"/>
          <p:cNvGrpSpPr/>
          <p:nvPr/>
        </p:nvGrpSpPr>
        <p:grpSpPr>
          <a:xfrm>
            <a:off x="880379" y="1949490"/>
            <a:ext cx="10736365" cy="1940925"/>
            <a:chOff x="880379" y="1949490"/>
            <a:chExt cx="10736365" cy="1940925"/>
          </a:xfrm>
        </p:grpSpPr>
        <p:sp>
          <p:nvSpPr>
            <p:cNvPr id="26" name="Rectangle: Rounded Corners 25">
              <a:extLst>
                <a:ext uri="{FF2B5EF4-FFF2-40B4-BE49-F238E27FC236}">
                  <a16:creationId xmlns:a16="http://schemas.microsoft.com/office/drawing/2014/main" id="{92D79674-3A3B-45E5-BAFD-BC63F7E6954B}"/>
                </a:ext>
              </a:extLst>
            </p:cNvPr>
            <p:cNvSpPr/>
            <p:nvPr/>
          </p:nvSpPr>
          <p:spPr>
            <a:xfrm>
              <a:off x="2140215" y="2416187"/>
              <a:ext cx="9476529" cy="1007455"/>
            </a:xfrm>
            <a:prstGeom prst="roundRect">
              <a:avLst/>
            </a:prstGeom>
            <a:solidFill>
              <a:srgbClr val="FEF8E6"/>
            </a:solidFill>
            <a:ln w="38100">
              <a:solidFill>
                <a:srgbClr val="224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a:extLst>
                <a:ext uri="{FF2B5EF4-FFF2-40B4-BE49-F238E27FC236}">
                  <a16:creationId xmlns:a16="http://schemas.microsoft.com/office/drawing/2014/main" id="{583E47A7-B17E-4277-BF97-D54AD1FE53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80379" y="1949490"/>
              <a:ext cx="2076866" cy="1940925"/>
            </a:xfrm>
            <a:prstGeom prst="rect">
              <a:avLst/>
            </a:prstGeom>
          </p:spPr>
        </p:pic>
        <p:sp>
          <p:nvSpPr>
            <p:cNvPr id="24" name="Rectangle 23">
              <a:extLst>
                <a:ext uri="{FF2B5EF4-FFF2-40B4-BE49-F238E27FC236}">
                  <a16:creationId xmlns:a16="http://schemas.microsoft.com/office/drawing/2014/main" id="{6C291F0A-6538-47EE-8BBD-8BA2D20B5E24}"/>
                </a:ext>
              </a:extLst>
            </p:cNvPr>
            <p:cNvSpPr/>
            <p:nvPr/>
          </p:nvSpPr>
          <p:spPr>
            <a:xfrm>
              <a:off x="1481522" y="2354731"/>
              <a:ext cx="874580" cy="642933"/>
            </a:xfrm>
            <a:prstGeom prst="rect">
              <a:avLst/>
            </a:prstGeom>
          </p:spPr>
          <p:txBody>
            <a:bodyPr wrap="square">
              <a:spAutoFit/>
            </a:bodyPr>
            <a:lstStyle/>
            <a:p>
              <a:pPr algn="ctr" defTabSz="342900">
                <a:lnSpc>
                  <a:spcPct val="150000"/>
                </a:lnSpc>
              </a:pPr>
              <a:r>
                <a:rPr lang="en-US" sz="2800" b="1" dirty="0">
                  <a:latin typeface="SVN-SAF" panose="02040603050506020204" pitchFamily="18" charset="0"/>
                  <a:cs typeface="Times New Roman" panose="02020603050405020304" pitchFamily="18" charset="0"/>
                </a:rPr>
                <a:t>BÀI</a:t>
              </a:r>
            </a:p>
          </p:txBody>
        </p:sp>
        <p:sp>
          <p:nvSpPr>
            <p:cNvPr id="25" name="Rectangle 24">
              <a:extLst>
                <a:ext uri="{FF2B5EF4-FFF2-40B4-BE49-F238E27FC236}">
                  <a16:creationId xmlns:a16="http://schemas.microsoft.com/office/drawing/2014/main" id="{04F81E7C-61C6-4C40-8233-25CADD491953}"/>
                </a:ext>
              </a:extLst>
            </p:cNvPr>
            <p:cNvSpPr/>
            <p:nvPr/>
          </p:nvSpPr>
          <p:spPr>
            <a:xfrm>
              <a:off x="1623338" y="2671528"/>
              <a:ext cx="625280" cy="1107996"/>
            </a:xfrm>
            <a:prstGeom prst="rect">
              <a:avLst/>
            </a:prstGeom>
          </p:spPr>
          <p:txBody>
            <a:bodyPr wrap="square">
              <a:spAutoFit/>
            </a:bodyPr>
            <a:lstStyle/>
            <a:p>
              <a:pPr algn="ctr" defTabSz="342900">
                <a:lnSpc>
                  <a:spcPct val="150000"/>
                </a:lnSpc>
              </a:pPr>
              <a:r>
                <a:rPr lang="en-US" sz="4400" b="1">
                  <a:latin typeface="Arial" pitchFamily="34" charset="0"/>
                  <a:cs typeface="Arial" pitchFamily="34" charset="0"/>
                </a:rPr>
                <a:t>6</a:t>
              </a:r>
              <a:endParaRPr lang="vi-VN" sz="4400" b="1">
                <a:latin typeface="Arial" pitchFamily="34" charset="0"/>
                <a:cs typeface="Arial" pitchFamily="34" charset="0"/>
              </a:endParaRPr>
            </a:p>
          </p:txBody>
        </p:sp>
      </p:grpSp>
      <p:sp>
        <p:nvSpPr>
          <p:cNvPr id="27" name="Rectangle 26">
            <a:extLst>
              <a:ext uri="{FF2B5EF4-FFF2-40B4-BE49-F238E27FC236}">
                <a16:creationId xmlns:a16="http://schemas.microsoft.com/office/drawing/2014/main" id="{3C15C19C-ABFA-453A-87E1-6BF74BA5C22E}"/>
              </a:ext>
            </a:extLst>
          </p:cNvPr>
          <p:cNvSpPr/>
          <p:nvPr/>
        </p:nvSpPr>
        <p:spPr>
          <a:xfrm>
            <a:off x="2644256" y="2502609"/>
            <a:ext cx="8972488" cy="2308324"/>
          </a:xfrm>
          <a:prstGeom prst="rect">
            <a:avLst/>
          </a:prstGeom>
        </p:spPr>
        <p:txBody>
          <a:bodyPr wrap="square">
            <a:spAutoFit/>
          </a:bodyPr>
          <a:lstStyle/>
          <a:p>
            <a:pPr algn="ctr" defTabSz="342900">
              <a:lnSpc>
                <a:spcPct val="150000"/>
              </a:lnSpc>
            </a:pPr>
            <a:r>
              <a:rPr lang="en-US" sz="3200" b="1" dirty="0">
                <a:solidFill>
                  <a:srgbClr val="F93265"/>
                </a:solidFill>
                <a:latin typeface="SVN-SAF" panose="02040603050506020204" pitchFamily="18" charset="0"/>
                <a:cs typeface="Times New Roman" panose="02020603050405020304" pitchFamily="18" charset="0"/>
              </a:rPr>
              <a:t>  An </a:t>
            </a:r>
            <a:r>
              <a:rPr lang="en-US" sz="3200" b="1" dirty="0" err="1">
                <a:solidFill>
                  <a:srgbClr val="F93265"/>
                </a:solidFill>
                <a:latin typeface="SVN-SAF" panose="02040603050506020204" pitchFamily="18" charset="0"/>
                <a:cs typeface="Times New Roman" panose="02020603050405020304" pitchFamily="18" charset="0"/>
              </a:rPr>
              <a:t>toàn</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với</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môi</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trường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công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nghệ</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trong</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gia</a:t>
            </a:r>
            <a:r>
              <a:rPr lang="en-US" sz="3200" b="1" dirty="0">
                <a:solidFill>
                  <a:srgbClr val="F93265"/>
                </a:solidFill>
                <a:latin typeface="SVN-SAF" panose="02040603050506020204" pitchFamily="18" charset="0"/>
                <a:cs typeface="Times New Roman" panose="02020603050405020304" pitchFamily="18" charset="0"/>
              </a:rPr>
              <a:t> </a:t>
            </a:r>
            <a:r>
              <a:rPr lang="en-US" sz="3200" b="1" dirty="0" err="1">
                <a:solidFill>
                  <a:srgbClr val="F93265"/>
                </a:solidFill>
                <a:latin typeface="SVN-SAF" panose="02040603050506020204" pitchFamily="18" charset="0"/>
                <a:cs typeface="Times New Roman" panose="02020603050405020304" pitchFamily="18" charset="0"/>
              </a:rPr>
              <a:t>đình</a:t>
            </a:r>
            <a:endParaRPr lang="en-US" sz="3200" b="1" dirty="0">
              <a:solidFill>
                <a:srgbClr val="F93265"/>
              </a:solidFill>
              <a:latin typeface="SVN-SAF" panose="02040603050506020204" pitchFamily="18" charset="0"/>
              <a:cs typeface="Times New Roman" panose="02020603050405020304" pitchFamily="18" charset="0"/>
            </a:endParaRPr>
          </a:p>
          <a:p>
            <a:pPr algn="ctr" defTabSz="342900">
              <a:lnSpc>
                <a:spcPct val="150000"/>
              </a:lnSpc>
            </a:pPr>
            <a:r>
              <a:rPr lang="en-US" sz="3200" b="1" dirty="0">
                <a:solidFill>
                  <a:srgbClr val="F93265"/>
                </a:solidFill>
                <a:latin typeface="SVN-SAF" panose="02040603050506020204" pitchFamily="18" charset="0"/>
                <a:cs typeface="Times New Roman" panose="02020603050405020304" pitchFamily="18" charset="0"/>
              </a:rPr>
              <a:t>(</a:t>
            </a:r>
            <a:r>
              <a:rPr lang="en-US" sz="3200" b="1" dirty="0" err="1">
                <a:solidFill>
                  <a:srgbClr val="F93265"/>
                </a:solidFill>
                <a:latin typeface="SVN-SAF" panose="02040603050506020204" pitchFamily="18" charset="0"/>
                <a:cs typeface="Times New Roman" panose="02020603050405020304" pitchFamily="18" charset="0"/>
              </a:rPr>
              <a:t>Tiết</a:t>
            </a:r>
            <a:r>
              <a:rPr lang="en-US" sz="3200" b="1" dirty="0">
                <a:solidFill>
                  <a:srgbClr val="F93265"/>
                </a:solidFill>
                <a:latin typeface="SVN-SAF" panose="02040603050506020204" pitchFamily="18" charset="0"/>
                <a:cs typeface="Times New Roman" panose="02020603050405020304" pitchFamily="18" charset="0"/>
              </a:rPr>
              <a:t> 1)</a:t>
            </a:r>
            <a:endParaRPr lang="vi-VN" sz="3200" b="1" dirty="0">
              <a:solidFill>
                <a:srgbClr val="F93265"/>
              </a:solidFill>
              <a:latin typeface="UTM Avo" panose="02040603050506020204" pitchFamily="18" charset="0"/>
              <a:cs typeface="Times New Roman" panose="02020603050405020304" pitchFamily="18" charset="0"/>
            </a:endParaRPr>
          </a:p>
          <a:p>
            <a:pPr algn="ctr" defTabSz="342900">
              <a:lnSpc>
                <a:spcPct val="150000"/>
              </a:lnSpc>
            </a:pPr>
            <a:endParaRPr lang="vi-VN" sz="3200" b="1" dirty="0">
              <a:solidFill>
                <a:srgbClr val="F93265"/>
              </a:solidFill>
              <a:latin typeface="UTM Avo"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13600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9801" y="-24398"/>
            <a:ext cx="983065" cy="967824"/>
          </a:xfrm>
          <a:prstGeom prst="rect">
            <a:avLst/>
          </a:prstGeom>
        </p:spPr>
      </p:pic>
      <p:sp>
        <p:nvSpPr>
          <p:cNvPr id="11" name="TextBox 10"/>
          <p:cNvSpPr txBox="1"/>
          <p:nvPr/>
        </p:nvSpPr>
        <p:spPr>
          <a:xfrm>
            <a:off x="878958" y="160338"/>
            <a:ext cx="10219503" cy="461665"/>
          </a:xfrm>
          <a:prstGeom prst="rect">
            <a:avLst/>
          </a:prstGeom>
          <a:noFill/>
        </p:spPr>
        <p:txBody>
          <a:bodyPr wrap="square" rtlCol="0">
            <a:spAutoFit/>
          </a:bodyPr>
          <a:lstStyle/>
          <a:p>
            <a:r>
              <a:rPr lang="en-US" sz="2400" b="1" dirty="0" err="1">
                <a:solidFill>
                  <a:srgbClr val="C00000"/>
                </a:solidFill>
                <a:latin typeface="Times New Roman" pitchFamily="18" charset="0"/>
                <a:cs typeface="Times New Roman" pitchFamily="18" charset="0"/>
              </a:rPr>
              <a:t>Hoạt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luyện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tập</a:t>
            </a:r>
            <a:endParaRPr lang="en-US" sz="2400" b="1" dirty="0">
              <a:solidFill>
                <a:srgbClr val="C00000"/>
              </a:solidFill>
              <a:latin typeface="Times New Roman" pitchFamily="18" charset="0"/>
              <a:cs typeface="Times New Roman" pitchFamily="18" charset="0"/>
            </a:endParaRPr>
          </a:p>
        </p:txBody>
      </p:sp>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128402155"/>
              </p:ext>
            </p:extLst>
          </p:nvPr>
        </p:nvGraphicFramePr>
        <p:xfrm>
          <a:off x="4052551" y="-24398"/>
          <a:ext cx="6924583" cy="6627854"/>
        </p:xfrm>
        <a:graphic>
          <a:graphicData uri="http://schemas.openxmlformats.org/drawingml/2006/table">
            <a:tbl>
              <a:tblPr firstRow="1" bandRow="1">
                <a:tableStyleId>{5C22544A-7EE6-4342-B048-85BDC9FD1C3A}</a:tableStyleId>
              </a:tblPr>
              <a:tblGrid>
                <a:gridCol w="2960150">
                  <a:extLst>
                    <a:ext uri="{9D8B030D-6E8A-4147-A177-3AD203B41FA5}">
                      <a16:colId xmlns:a16="http://schemas.microsoft.com/office/drawing/2014/main" val="20000"/>
                    </a:ext>
                  </a:extLst>
                </a:gridCol>
                <a:gridCol w="3964433">
                  <a:extLst>
                    <a:ext uri="{9D8B030D-6E8A-4147-A177-3AD203B41FA5}">
                      <a16:colId xmlns:a16="http://schemas.microsoft.com/office/drawing/2014/main" val="20001"/>
                    </a:ext>
                  </a:extLst>
                </a:gridCol>
              </a:tblGrid>
              <a:tr h="775694">
                <a:tc>
                  <a:txBody>
                    <a:bodyPr/>
                    <a:lstStyle/>
                    <a:p>
                      <a:pPr algn="ctr"/>
                      <a:r>
                        <a:rPr lang="en-US" dirty="0" err="1">
                          <a:latin typeface="Times New Roman" pitchFamily="18" charset="0"/>
                          <a:cs typeface="Times New Roman" pitchFamily="18" charset="0"/>
                        </a:rPr>
                        <a:t>Tình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huống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gây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bỏng</a:t>
                      </a:r>
                      <a:endParaRPr lang="en-US" dirty="0">
                        <a:latin typeface="Times New Roman" pitchFamily="18" charset="0"/>
                        <a:cs typeface="Times New Roman" pitchFamily="18" charset="0"/>
                      </a:endParaRPr>
                    </a:p>
                  </a:txBody>
                  <a:tcPr/>
                </a:tc>
                <a:tc>
                  <a:txBody>
                    <a:bodyPr/>
                    <a:lstStyle/>
                    <a:p>
                      <a:pPr algn="ctr"/>
                      <a:r>
                        <a:rPr lang="en-US" dirty="0" err="1">
                          <a:latin typeface="Times New Roman" pitchFamily="18" charset="0"/>
                          <a:cs typeface="Times New Roman" pitchFamily="18" charset="0"/>
                        </a:rPr>
                        <a:t>Tình</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huống</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gây</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điện</a:t>
                      </a:r>
                      <a:r>
                        <a:rPr lang="en-US" baseline="0" dirty="0">
                          <a:latin typeface="Times New Roman" pitchFamily="18" charset="0"/>
                          <a:cs typeface="Times New Roman" pitchFamily="18" charset="0"/>
                        </a:rPr>
                        <a:t> </a:t>
                      </a:r>
                      <a:r>
                        <a:rPr lang="en-US" baseline="0" dirty="0" err="1">
                          <a:latin typeface="Times New Roman" pitchFamily="18" charset="0"/>
                          <a:cs typeface="Times New Roman" pitchFamily="18" charset="0"/>
                        </a:rPr>
                        <a:t>giật</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370840">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val="10001"/>
                  </a:ext>
                </a:extLst>
              </a:tr>
              <a:tr h="370840">
                <a:tc>
                  <a:txBody>
                    <a:bodyPr/>
                    <a:lstStyle/>
                    <a:p>
                      <a:pPr algn="ctr"/>
                      <a:endParaRPr lang="en-US"/>
                    </a:p>
                    <a:p>
                      <a:pPr algn="ctr"/>
                      <a:endParaRPr lang="en-US"/>
                    </a:p>
                    <a:p>
                      <a:pPr algn="ctr"/>
                      <a:endParaRPr lang="en-US"/>
                    </a:p>
                    <a:p>
                      <a:pPr algn="ctr"/>
                      <a:endParaRPr lang="en-US"/>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val="10002"/>
                  </a:ext>
                </a:extLst>
              </a:tr>
              <a:tr h="370840">
                <a:tc>
                  <a:txBody>
                    <a:bodyPr/>
                    <a:lstStyle/>
                    <a:p>
                      <a:pPr algn="ctr"/>
                      <a:endParaRPr lang="en-US"/>
                    </a:p>
                    <a:p>
                      <a:pPr algn="ctr"/>
                      <a:endParaRPr lang="en-US"/>
                    </a:p>
                    <a:p>
                      <a:pPr algn="ctr"/>
                      <a:endParaRPr lang="en-US"/>
                    </a:p>
                    <a:p>
                      <a:pPr algn="ctr"/>
                      <a:endParaRPr lang="en-US"/>
                    </a:p>
                    <a:p>
                      <a:pPr algn="ctr"/>
                      <a:endParaRPr lang="en-US"/>
                    </a:p>
                  </a:txBody>
                  <a:tcPr>
                    <a:solidFill>
                      <a:schemeClr val="accent2">
                        <a:lumMod val="60000"/>
                        <a:lumOff val="40000"/>
                      </a:schemeClr>
                    </a:solidFill>
                  </a:tcPr>
                </a:tc>
                <a:tc>
                  <a:txBody>
                    <a:bodyPr/>
                    <a:lstStyle/>
                    <a:p>
                      <a:pPr algn="ctr"/>
                      <a:endParaRPr lang="en-US"/>
                    </a:p>
                  </a:txBody>
                  <a:tcPr>
                    <a:solidFill>
                      <a:schemeClr val="accent2">
                        <a:lumMod val="60000"/>
                        <a:lumOff val="40000"/>
                      </a:schemeClr>
                    </a:solidFill>
                  </a:tcPr>
                </a:tc>
                <a:extLst>
                  <a:ext uri="{0D108BD9-81ED-4DB2-BD59-A6C34878D82A}">
                    <a16:rowId xmlns:a16="http://schemas.microsoft.com/office/drawing/2014/main" val="10003"/>
                  </a:ext>
                </a:extLst>
              </a:tr>
              <a:tr h="370840">
                <a:tc>
                  <a:txBody>
                    <a:bodyPr/>
                    <a:lstStyle/>
                    <a:p>
                      <a:pPr algn="ctr"/>
                      <a:endParaRPr lang="en-US" dirty="0"/>
                    </a:p>
                    <a:p>
                      <a:pPr algn="ctr"/>
                      <a:endParaRPr lang="en-US" dirty="0"/>
                    </a:p>
                    <a:p>
                      <a:pPr algn="ctr"/>
                      <a:endParaRPr lang="en-US" dirty="0"/>
                    </a:p>
                    <a:p>
                      <a:pPr algn="ctr"/>
                      <a:endParaRPr lang="en-US" dirty="0"/>
                    </a:p>
                    <a:p>
                      <a:pPr algn="ctr"/>
                      <a:endParaRPr lang="en-US" dirty="0"/>
                    </a:p>
                  </a:txBody>
                  <a:tcPr>
                    <a:solidFill>
                      <a:schemeClr val="accent2">
                        <a:lumMod val="60000"/>
                        <a:lumOff val="40000"/>
                      </a:schemeClr>
                    </a:solidFill>
                  </a:tcPr>
                </a:tc>
                <a:tc>
                  <a:txBody>
                    <a:bodyPr/>
                    <a:lstStyle/>
                    <a:p>
                      <a:pPr algn="ctr"/>
                      <a:endParaRPr lang="en-US" dirty="0"/>
                    </a:p>
                  </a:txBody>
                  <a:tcPr>
                    <a:solidFill>
                      <a:schemeClr val="accent2">
                        <a:lumMod val="60000"/>
                        <a:lumOff val="40000"/>
                      </a:schemeClr>
                    </a:solidFill>
                  </a:tcPr>
                </a:tc>
                <a:extLst>
                  <a:ext uri="{0D108BD9-81ED-4DB2-BD59-A6C34878D82A}">
                    <a16:rowId xmlns:a16="http://schemas.microsoft.com/office/drawing/2014/main" val="10004"/>
                  </a:ext>
                </a:extLst>
              </a:tr>
            </a:tbl>
          </a:graphicData>
        </a:graphic>
      </p:graphicFrame>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603876" y="1451336"/>
            <a:ext cx="1317673" cy="133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774" y="2782647"/>
            <a:ext cx="1753376" cy="131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descr="Bỏng: Cha mẹ đã làm gì để bảo vệ trẻ"/>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6815" y="4544268"/>
            <a:ext cx="1631441" cy="1086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0797" t="4475" r="2634" b="8474"/>
          <a:stretch/>
        </p:blipFill>
        <p:spPr bwMode="auto">
          <a:xfrm>
            <a:off x="-3061019" y="5569511"/>
            <a:ext cx="2381866" cy="12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t="18948" b="9665"/>
          <a:stretch/>
        </p:blipFill>
        <p:spPr bwMode="auto">
          <a:xfrm>
            <a:off x="12377530" y="943426"/>
            <a:ext cx="1745881" cy="126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12192001" y="2941672"/>
            <a:ext cx="2252870" cy="1615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350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313 -0.07031 L 0.54153 -0.06429 " pathEditMode="relative" rAng="0" ptsTypes="AA">
                                      <p:cBhvr>
                                        <p:cTn id="6" dur="2000" fill="hold"/>
                                        <p:tgtEl>
                                          <p:spTgt spid="4098"/>
                                        </p:tgtEl>
                                        <p:attrNameLst>
                                          <p:attrName>ppt_x</p:attrName>
                                          <p:attrName>ppt_y</p:attrName>
                                        </p:attrNameLst>
                                      </p:cBhvr>
                                      <p:rCtr x="27227" y="301"/>
                                    </p:animMotion>
                                  </p:childTnLst>
                                </p:cTn>
                              </p:par>
                              <p:par>
                                <p:cTn id="7" presetID="63" presetClass="path" presetSubtype="0" accel="50000" decel="50000" fill="hold" nodeType="withEffect">
                                  <p:stCondLst>
                                    <p:cond delay="0"/>
                                  </p:stCondLst>
                                  <p:childTnLst>
                                    <p:animMotion origin="layout" path="M -0.00416 -0.03146 L 0.62201 -0.03146 " pathEditMode="relative" rAng="0" ptsTypes="AA">
                                      <p:cBhvr>
                                        <p:cTn id="8" dur="2000" fill="hold"/>
                                        <p:tgtEl>
                                          <p:spTgt spid="4099"/>
                                        </p:tgtEl>
                                        <p:attrNameLst>
                                          <p:attrName>ppt_x</p:attrName>
                                          <p:attrName>ppt_y</p:attrName>
                                        </p:attrNameLst>
                                      </p:cBhvr>
                                      <p:rCtr x="31302" y="0"/>
                                    </p:animMotion>
                                  </p:childTnLst>
                                </p:cTn>
                              </p:par>
                              <p:par>
                                <p:cTn id="9" presetID="63" presetClass="path" presetSubtype="0" accel="50000" decel="50000" fill="hold" nodeType="withEffect">
                                  <p:stCondLst>
                                    <p:cond delay="0"/>
                                  </p:stCondLst>
                                  <p:childTnLst>
                                    <p:animMotion origin="layout" path="M -0.00429 -0.07585 L 0.58698 -0.07585 " pathEditMode="relative" rAng="0" ptsTypes="AA">
                                      <p:cBhvr>
                                        <p:cTn id="10" dur="2000" fill="hold"/>
                                        <p:tgtEl>
                                          <p:spTgt spid="4106"/>
                                        </p:tgtEl>
                                        <p:attrNameLst>
                                          <p:attrName>ppt_x</p:attrName>
                                          <p:attrName>ppt_y</p:attrName>
                                        </p:attrNameLst>
                                      </p:cBhvr>
                                      <p:rCtr x="29557" y="0"/>
                                    </p:animMotion>
                                  </p:childTnLst>
                                </p:cTn>
                              </p:par>
                              <p:par>
                                <p:cTn id="11" presetID="63" presetClass="path" presetSubtype="0" accel="50000" decel="50000" fill="hold" nodeType="withEffect">
                                  <p:stCondLst>
                                    <p:cond delay="0"/>
                                  </p:stCondLst>
                                  <p:childTnLst>
                                    <p:animMotion origin="layout" path="M 0.01146 -0.0074 L 0.61263 -0.0074 " pathEditMode="relative" rAng="0" ptsTypes="AA">
                                      <p:cBhvr>
                                        <p:cTn id="12" dur="2000" fill="hold"/>
                                        <p:tgtEl>
                                          <p:spTgt spid="4100"/>
                                        </p:tgtEl>
                                        <p:attrNameLst>
                                          <p:attrName>ppt_x</p:attrName>
                                          <p:attrName>ppt_y</p:attrName>
                                        </p:attrNameLst>
                                      </p:cBhvr>
                                      <p:rCtr x="30052" y="0"/>
                                    </p:animMotion>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0125 0.01133 L -0.3974 0.01133 " pathEditMode="relative" rAng="0" ptsTypes="AA">
                                      <p:cBhvr>
                                        <p:cTn id="16" dur="2000" fill="hold"/>
                                        <p:tgtEl>
                                          <p:spTgt spid="4108"/>
                                        </p:tgtEl>
                                        <p:attrNameLst>
                                          <p:attrName>ppt_x</p:attrName>
                                          <p:attrName>ppt_y</p:attrName>
                                        </p:attrNameLst>
                                      </p:cBhvr>
                                      <p:rCtr x="-19245" y="0"/>
                                    </p:animMotion>
                                  </p:childTnLst>
                                </p:cTn>
                              </p:par>
                              <p:par>
                                <p:cTn id="17" presetID="35" presetClass="path" presetSubtype="0" accel="50000" decel="50000" fill="hold" nodeType="withEffect">
                                  <p:stCondLst>
                                    <p:cond delay="0"/>
                                  </p:stCondLst>
                                  <p:childTnLst>
                                    <p:animMotion origin="layout" path="M -0.02331 -0.08533 L -0.42005 -0.0932 " pathEditMode="relative" rAng="0" ptsTypes="AA">
                                      <p:cBhvr>
                                        <p:cTn id="18" dur="2000" fill="hold"/>
                                        <p:tgtEl>
                                          <p:spTgt spid="4107"/>
                                        </p:tgtEl>
                                        <p:attrNameLst>
                                          <p:attrName>ppt_x</p:attrName>
                                          <p:attrName>ppt_y</p:attrName>
                                        </p:attrNameLst>
                                      </p:cBhvr>
                                      <p:rCtr x="-19844" y="-3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2276755"/>
            <a:chOff x="522612" y="900102"/>
            <a:chExt cx="10962947" cy="2950001"/>
          </a:xfrm>
        </p:grpSpPr>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2813172"/>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691168" y="1504604"/>
              <a:ext cx="10425193" cy="2273088"/>
            </a:xfrm>
            <a:prstGeom prst="rect">
              <a:avLst/>
            </a:prstGeom>
          </p:spPr>
          <p:txBody>
            <a:bodyPr wrap="square">
              <a:spAutoFit/>
            </a:bodyPr>
            <a:lstStyle/>
            <a:p>
              <a:pPr algn="just" defTabSz="342900">
                <a:lnSpc>
                  <a:spcPct val="150000"/>
                </a:lnSpc>
              </a:pPr>
              <a:r>
                <a:rPr lang="en-US" sz="2400">
                  <a:solidFill>
                    <a:schemeClr val="accent6">
                      <a:lumMod val="75000"/>
                    </a:schemeClr>
                  </a:solidFill>
                  <a:latin typeface="Times New Roman" pitchFamily="18" charset="0"/>
                  <a:cs typeface="Times New Roman" pitchFamily="18" charset="0"/>
                </a:rPr>
                <a:t>Nhiều sản phẩm công nghệ có tiềm ẩn những nguy cơ mất an toàn. Vì vậy trong thực tế, người ta có sử dụng các kí hiệu, nhãn cảnh báo được dán trên bao bì, thiết bị hoặc đặt ở các khu vực nguy hiểm để cảnh báo trước</a:t>
              </a:r>
              <a:endParaRPr lang="vi-VN" sz="2400">
                <a:solidFill>
                  <a:schemeClr val="accent6">
                    <a:lumMod val="75000"/>
                  </a:schemeClr>
                </a:solidFill>
                <a:latin typeface="Times New Roman" pitchFamily="18" charset="0"/>
                <a:cs typeface="Times New Roman" pitchFamily="18" charset="0"/>
              </a:endParaRPr>
            </a:p>
          </p:txBody>
        </p:sp>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19193">
              <a:off x="2468303" y="900102"/>
              <a:ext cx="952953" cy="880803"/>
            </a:xfrm>
            <a:prstGeom prst="rect">
              <a:avLst/>
            </a:prstGeom>
          </p:spPr>
        </p:pic>
      </p:gr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4"/>
          <a:stretch>
            <a:fillRect/>
          </a:stretch>
        </p:blipFill>
        <p:spPr>
          <a:xfrm>
            <a:off x="2692084" y="828112"/>
            <a:ext cx="689218" cy="653278"/>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282" y="3587738"/>
            <a:ext cx="2781497" cy="238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8769" y="3587738"/>
            <a:ext cx="25527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0099" y="3590018"/>
            <a:ext cx="29051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870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2000"/>
                                        <p:tgtEl>
                                          <p:spTgt spid="103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678708-28DD-4966-9FB7-B41AB3EFB5FE}"/>
              </a:ext>
            </a:extLst>
          </p:cNvPr>
          <p:cNvSpPr/>
          <p:nvPr/>
        </p:nvSpPr>
        <p:spPr>
          <a:xfrm>
            <a:off x="783082" y="835099"/>
            <a:ext cx="10425193" cy="1200329"/>
          </a:xfrm>
          <a:prstGeom prst="rect">
            <a:avLst/>
          </a:prstGeom>
        </p:spPr>
        <p:txBody>
          <a:bodyPr wrap="square">
            <a:spAutoFit/>
          </a:bodyPr>
          <a:lstStyle/>
          <a:p>
            <a:pPr algn="just" defTabSz="342900">
              <a:lnSpc>
                <a:spcPct val="150000"/>
              </a:lnSpc>
            </a:pPr>
            <a:r>
              <a:rPr lang="en-US" sz="2400" b="1" dirty="0" err="1">
                <a:solidFill>
                  <a:schemeClr val="accent6">
                    <a:lumMod val="75000"/>
                  </a:schemeClr>
                </a:solidFill>
                <a:latin typeface="Times New Roman" pitchFamily="18" charset="0"/>
                <a:cs typeface="Times New Roman" pitchFamily="18" charset="0"/>
              </a:rPr>
              <a:t>Nếu</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sử</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dụng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các</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sản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phẩm</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công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nghệ</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không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đúng</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cách</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có</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thể</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dẫn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đến</a:t>
            </a:r>
            <a:r>
              <a:rPr lang="en-US" sz="2400" b="1" dirty="0">
                <a:solidFill>
                  <a:schemeClr val="accent6">
                    <a:lumMod val="75000"/>
                  </a:schemeClr>
                </a:solidFill>
                <a:latin typeface="Times New Roman" pitchFamily="18" charset="0"/>
                <a:cs typeface="Times New Roman" pitchFamily="18" charset="0"/>
              </a:rPr>
              <a:t> </a:t>
            </a:r>
            <a:r>
              <a:rPr lang="en-US" sz="2400" b="1" dirty="0" err="1">
                <a:solidFill>
                  <a:schemeClr val="accent6">
                    <a:lumMod val="75000"/>
                  </a:schemeClr>
                </a:solidFill>
                <a:latin typeface="Times New Roman" pitchFamily="18" charset="0"/>
                <a:cs typeface="Times New Roman" pitchFamily="18" charset="0"/>
              </a:rPr>
              <a:t>nguy</a:t>
            </a:r>
            <a:r>
              <a:rPr lang="en-US" sz="2400" b="1" dirty="0">
                <a:solidFill>
                  <a:schemeClr val="accent6">
                    <a:lumMod val="75000"/>
                  </a:schemeClr>
                </a:solidFill>
                <a:latin typeface="Times New Roman" pitchFamily="18" charset="0"/>
                <a:cs typeface="Times New Roman" pitchFamily="18" charset="0"/>
              </a:rPr>
              <a:t> </a:t>
            </a:r>
            <a:r>
              <a:rPr lang="vi-VN" sz="2400" b="1" dirty="0">
                <a:solidFill>
                  <a:schemeClr val="accent6">
                    <a:lumMod val="75000"/>
                  </a:schemeClr>
                </a:solidFill>
                <a:latin typeface="Times New Roman" pitchFamily="18" charset="0"/>
                <a:cs typeface="Times New Roman" pitchFamily="18" charset="0"/>
              </a:rPr>
              <a:t>hiểm gì?</a:t>
            </a:r>
          </a:p>
        </p:txBody>
      </p:sp>
      <p:sp>
        <p:nvSpPr>
          <p:cNvPr id="5" name="Cloud 4">
            <a:extLst>
              <a:ext uri="{FF2B5EF4-FFF2-40B4-BE49-F238E27FC236}">
                <a16:creationId xmlns:a16="http://schemas.microsoft.com/office/drawing/2014/main" id="{5B678708-28DD-4966-9FB7-B41AB3EFB5FE}"/>
              </a:ext>
            </a:extLst>
          </p:cNvPr>
          <p:cNvSpPr/>
          <p:nvPr/>
        </p:nvSpPr>
        <p:spPr>
          <a:xfrm>
            <a:off x="783081" y="2491335"/>
            <a:ext cx="10425193" cy="2670512"/>
          </a:xfrm>
          <a:prstGeom prst="cloud">
            <a:avLst/>
          </a:prstGeom>
          <a:solidFill>
            <a:schemeClr val="accent2"/>
          </a:solidFill>
        </p:spPr>
        <p:txBody>
          <a:bodyPr wrap="square">
            <a:spAutoFit/>
          </a:bodyPr>
          <a:lstStyle/>
          <a:p>
            <a:pPr algn="just" defTabSz="342900">
              <a:lnSpc>
                <a:spcPct val="150000"/>
              </a:lnSpc>
            </a:pPr>
            <a:r>
              <a:rPr lang="en-US" sz="2400" b="1">
                <a:solidFill>
                  <a:srgbClr val="FF0000"/>
                </a:solidFill>
                <a:latin typeface="Times New Roman" pitchFamily="18" charset="0"/>
                <a:cs typeface="Times New Roman" pitchFamily="18" charset="0"/>
              </a:rPr>
              <a:t>Nếu sử dụng không đúng cách các sản phẩm công nghệ có thể gây hại cho sản phẩm và ảnh hưởng đến sức khỏe, tính mạng con người.</a:t>
            </a:r>
            <a:endParaRPr lang="vi-VN" sz="24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4990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01C6D124-A318-4E2E-83D5-004EDDD131FA}"/>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575889" y="-183568"/>
            <a:ext cx="10406444" cy="1307537"/>
          </a:xfrm>
          <a:prstGeom prst="rect">
            <a:avLst/>
          </a:prstGeom>
        </p:spPr>
        <p:txBody>
          <a:bodyPr wrap="square">
            <a:spAutoFit/>
          </a:bodyPr>
          <a:lstStyle/>
          <a:p>
            <a:pPr defTabSz="342900">
              <a:lnSpc>
                <a:spcPct val="150000"/>
              </a:lnSpc>
            </a:pPr>
            <a:r>
              <a:rPr lang="nl-NL" sz="2800" b="1">
                <a:solidFill>
                  <a:srgbClr val="FF0000"/>
                </a:solidFill>
                <a:latin typeface="Times New Roman" pitchFamily="18" charset="0"/>
                <a:cs typeface="Times New Roman" pitchFamily="18" charset="0"/>
              </a:rPr>
              <a:t>Hoạt động 1. Tìm hiểu các tình huống không an toàn trong môi trường công nghệ </a:t>
            </a:r>
            <a:endParaRPr lang="vi-VN" sz="2800" b="1">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826" y="31114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84101" y="1227184"/>
            <a:ext cx="8873544" cy="1200329"/>
          </a:xfrm>
          <a:prstGeom prst="rect">
            <a:avLst/>
          </a:prstGeom>
          <a:noFill/>
        </p:spPr>
        <p:txBody>
          <a:bodyPr wrap="square" rtlCol="0">
            <a:spAutoFit/>
          </a:bodyPr>
          <a:lstStyle/>
          <a:p>
            <a:pPr>
              <a:lnSpc>
                <a:spcPct val="150000"/>
              </a:lnSpc>
            </a:pPr>
            <a:r>
              <a:rPr lang="en-US" sz="2400" b="1" dirty="0" err="1">
                <a:solidFill>
                  <a:srgbClr val="000099"/>
                </a:solidFill>
                <a:latin typeface="Times New Roman" pitchFamily="18" charset="0"/>
                <a:cs typeface="Times New Roman" pitchFamily="18" charset="0"/>
              </a:rPr>
              <a:t>Quan</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sát</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hình</a:t>
            </a:r>
            <a:r>
              <a:rPr lang="en-US" sz="2400" b="1" dirty="0">
                <a:solidFill>
                  <a:srgbClr val="000099"/>
                </a:solidFill>
                <a:latin typeface="Times New Roman" pitchFamily="18" charset="0"/>
                <a:cs typeface="Times New Roman" pitchFamily="18" charset="0"/>
              </a:rPr>
              <a:t> 1 </a:t>
            </a:r>
            <a:r>
              <a:rPr lang="en-US" sz="2400" b="1" dirty="0" err="1">
                <a:solidFill>
                  <a:srgbClr val="000099"/>
                </a:solidFill>
                <a:latin typeface="Times New Roman" pitchFamily="18" charset="0"/>
                <a:cs typeface="Times New Roman" pitchFamily="18" charset="0"/>
              </a:rPr>
              <a:t>và</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trao</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đổi</a:t>
            </a:r>
            <a:r>
              <a:rPr lang="en-US" sz="2400" b="1" dirty="0">
                <a:solidFill>
                  <a:srgbClr val="000099"/>
                </a:solidFill>
                <a:latin typeface="Times New Roman" pitchFamily="18" charset="0"/>
                <a:cs typeface="Times New Roman" pitchFamily="18" charset="0"/>
              </a:rPr>
              <a:t> </a:t>
            </a:r>
            <a:r>
              <a:rPr lang="vi-VN" sz="2400" b="1" dirty="0">
                <a:solidFill>
                  <a:srgbClr val="000099"/>
                </a:solidFill>
                <a:latin typeface="Times New Roman" pitchFamily="18" charset="0"/>
                <a:cs typeface="Times New Roman" pitchFamily="18" charset="0"/>
              </a:rPr>
              <a:t>nhóm đôi </a:t>
            </a:r>
            <a:r>
              <a:rPr lang="en-US" sz="2400" b="1" dirty="0" err="1">
                <a:solidFill>
                  <a:srgbClr val="000099"/>
                </a:solidFill>
                <a:latin typeface="Times New Roman" pitchFamily="18" charset="0"/>
                <a:cs typeface="Times New Roman" pitchFamily="18" charset="0"/>
              </a:rPr>
              <a:t>với</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bạn</a:t>
            </a:r>
            <a:r>
              <a:rPr lang="vi-VN" sz="2400" b="1" dirty="0">
                <a:solidFill>
                  <a:srgbClr val="000099"/>
                </a:solidFill>
                <a:latin typeface="Times New Roman" pitchFamily="18" charset="0"/>
                <a:cs typeface="Times New Roman" pitchFamily="18" charset="0"/>
              </a:rPr>
              <a:t> và cho biết </a:t>
            </a:r>
            <a:r>
              <a:rPr lang="en-US" sz="2400" b="1" dirty="0">
                <a:solidFill>
                  <a:srgbClr val="000099"/>
                </a:solidFill>
                <a:latin typeface="Times New Roman" pitchFamily="18" charset="0"/>
                <a:cs typeface="Times New Roman" pitchFamily="18" charset="0"/>
              </a:rPr>
              <a:t>:</a:t>
            </a:r>
          </a:p>
          <a:p>
            <a:pPr>
              <a:lnSpc>
                <a:spcPct val="150000"/>
              </a:lnSpc>
            </a:pPr>
            <a:r>
              <a:rPr lang="vi-VN" sz="2400" b="1" dirty="0">
                <a:solidFill>
                  <a:srgbClr val="000099"/>
                </a:solidFill>
                <a:latin typeface="Times New Roman" pitchFamily="18" charset="0"/>
                <a:cs typeface="Times New Roman" pitchFamily="18" charset="0"/>
              </a:rPr>
              <a:t>Các nhân vật trong hình có thể </a:t>
            </a:r>
            <a:r>
              <a:rPr lang="en-US" sz="2400" b="1" dirty="0" err="1">
                <a:solidFill>
                  <a:srgbClr val="000099"/>
                </a:solidFill>
                <a:latin typeface="Times New Roman" pitchFamily="18" charset="0"/>
                <a:cs typeface="Times New Roman" pitchFamily="18" charset="0"/>
              </a:rPr>
              <a:t>có</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thể</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gặp</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nguy</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hiểm</a:t>
            </a:r>
            <a:r>
              <a:rPr lang="en-US" sz="2400" b="1" dirty="0">
                <a:solidFill>
                  <a:srgbClr val="000099"/>
                </a:solidFill>
                <a:latin typeface="Times New Roman" pitchFamily="18" charset="0"/>
                <a:cs typeface="Times New Roman" pitchFamily="18" charset="0"/>
              </a:rPr>
              <a:t> </a:t>
            </a:r>
            <a:r>
              <a:rPr lang="en-US" sz="2400" b="1" dirty="0" err="1">
                <a:solidFill>
                  <a:srgbClr val="000099"/>
                </a:solidFill>
                <a:latin typeface="Times New Roman" pitchFamily="18" charset="0"/>
                <a:cs typeface="Times New Roman" pitchFamily="18" charset="0"/>
              </a:rPr>
              <a:t>gì</a:t>
            </a:r>
            <a:r>
              <a:rPr lang="en-US" sz="2400" b="1" dirty="0">
                <a:solidFill>
                  <a:srgbClr val="000099"/>
                </a:solidFill>
                <a:latin typeface="Times New Roman" pitchFamily="18" charset="0"/>
                <a:cs typeface="Times New Roman" pitchFamily="18" charset="0"/>
              </a:rPr>
              <a:t>?</a:t>
            </a:r>
          </a:p>
        </p:txBody>
      </p:sp>
      <p:sp>
        <p:nvSpPr>
          <p:cNvPr id="5" name="Rounded Rectangle 4"/>
          <p:cNvSpPr/>
          <p:nvPr/>
        </p:nvSpPr>
        <p:spPr>
          <a:xfrm>
            <a:off x="9493603" y="553555"/>
            <a:ext cx="2356490" cy="98856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solidFill>
                  <a:srgbClr val="C00000"/>
                </a:solidFill>
                <a:latin typeface="Times New Roman" pitchFamily="18" charset="0"/>
                <a:cs typeface="Times New Roman" pitchFamily="18" charset="0"/>
              </a:rPr>
              <a:t>Hoạt</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động</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Khám</a:t>
            </a:r>
            <a:r>
              <a:rPr lang="en-US" sz="2400" dirty="0">
                <a:solidFill>
                  <a:srgbClr val="C00000"/>
                </a:solidFill>
                <a:latin typeface="Times New Roman" pitchFamily="18" charset="0"/>
                <a:cs typeface="Times New Roman" pitchFamily="18" charset="0"/>
              </a:rPr>
              <a:t> </a:t>
            </a:r>
            <a:r>
              <a:rPr lang="en-US" sz="2400" dirty="0" err="1">
                <a:solidFill>
                  <a:srgbClr val="C00000"/>
                </a:solidFill>
                <a:latin typeface="Times New Roman" pitchFamily="18" charset="0"/>
                <a:cs typeface="Times New Roman" pitchFamily="18" charset="0"/>
              </a:rPr>
              <a:t>phá</a:t>
            </a:r>
            <a:endParaRPr lang="en-US" sz="2400" dirty="0">
              <a:solidFill>
                <a:srgbClr val="C00000"/>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226" y="3263819"/>
            <a:ext cx="593407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670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4192" y="1958109"/>
            <a:ext cx="6096851" cy="342947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7005" y="102559"/>
            <a:ext cx="4876803" cy="56932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2181" y="510785"/>
            <a:ext cx="5458691" cy="4793675"/>
          </a:xfrm>
          <a:prstGeom prst="rect">
            <a:avLst/>
          </a:prstGeom>
        </p:spPr>
      </p:pic>
    </p:spTree>
    <p:extLst>
      <p:ext uri="{BB962C8B-B14F-4D97-AF65-F5344CB8AC3E}">
        <p14:creationId xmlns:p14="http://schemas.microsoft.com/office/powerpoint/2010/main" val="3003668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736" y="1712827"/>
            <a:ext cx="6096528" cy="343234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19" y="0"/>
            <a:ext cx="6123709" cy="52647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936" y="249899"/>
            <a:ext cx="5303520" cy="4895273"/>
          </a:xfrm>
          <a:prstGeom prst="rect">
            <a:avLst/>
          </a:prstGeom>
        </p:spPr>
      </p:pic>
    </p:spTree>
    <p:extLst>
      <p:ext uri="{BB962C8B-B14F-4D97-AF65-F5344CB8AC3E}">
        <p14:creationId xmlns:p14="http://schemas.microsoft.com/office/powerpoint/2010/main" val="410578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91909" y="773545"/>
            <a:ext cx="6737927" cy="54309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65" y="203200"/>
            <a:ext cx="5698836" cy="6654800"/>
          </a:xfrm>
          <a:prstGeom prst="rect">
            <a:avLst/>
          </a:prstGeom>
        </p:spPr>
      </p:pic>
    </p:spTree>
    <p:extLst>
      <p:ext uri="{BB962C8B-B14F-4D97-AF65-F5344CB8AC3E}">
        <p14:creationId xmlns:p14="http://schemas.microsoft.com/office/powerpoint/2010/main" val="44476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82887" y="144608"/>
            <a:ext cx="3215989" cy="347749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035" y="243030"/>
            <a:ext cx="3416301" cy="321598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3518" y="3685309"/>
            <a:ext cx="3636819" cy="242916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782" y="275359"/>
            <a:ext cx="4073236" cy="315133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534400" y="2895603"/>
            <a:ext cx="2493818" cy="407323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1675" y="3814620"/>
            <a:ext cx="3477490" cy="2299853"/>
          </a:xfrm>
          <a:prstGeom prst="rect">
            <a:avLst/>
          </a:prstGeom>
        </p:spPr>
      </p:pic>
    </p:spTree>
    <p:extLst>
      <p:ext uri="{BB962C8B-B14F-4D97-AF65-F5344CB8AC3E}">
        <p14:creationId xmlns:p14="http://schemas.microsoft.com/office/powerpoint/2010/main" val="42127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419" y="3105835"/>
            <a:ext cx="9929090" cy="1569660"/>
          </a:xfrm>
          <a:prstGeom prst="rect">
            <a:avLst/>
          </a:prstGeom>
        </p:spPr>
        <p:txBody>
          <a:bodyPr wrap="square">
            <a:spAutoFit/>
          </a:bodyPr>
          <a:lstStyle/>
          <a:p>
            <a:pPr algn="ctr" defTabSz="1086433">
              <a:defRPr/>
            </a:pPr>
            <a:r>
              <a:rPr lang="vi-VN" sz="3200" b="1" dirty="0">
                <a:solidFill>
                  <a:srgbClr val="0000CC"/>
                </a:solidFill>
                <a:effectLst>
                  <a:outerShdw blurRad="38100" dist="38100" dir="2700000" algn="tl">
                    <a:srgbClr val="000000">
                      <a:alpha val="43137"/>
                    </a:srgbClr>
                  </a:outerShdw>
                </a:effectLst>
                <a:latin typeface="Times New Roman" pitchFamily="18" charset="0"/>
              </a:rPr>
              <a:t>Thảo luận  nhóm đôi , tìm thêm các tình huống không an toàn khi sử dụng sản phẩm công nghệ ở   gia đình mình </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3440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86183" y="0"/>
            <a:ext cx="6043352" cy="523220"/>
          </a:xfrm>
          <a:prstGeom prst="rect">
            <a:avLst/>
          </a:prstGeom>
        </p:spPr>
        <p:txBody>
          <a:bodyPr wrap="square">
            <a:spAutoFit/>
          </a:bodyPr>
          <a:lstStyle/>
          <a:p>
            <a:pPr algn="ctr" defTabSz="1086433">
              <a:defRPr/>
            </a:pPr>
            <a:r>
              <a:rPr lang="vi-VN" sz="2800" b="1" dirty="0">
                <a:solidFill>
                  <a:srgbClr val="0000CC"/>
                </a:solidFill>
                <a:effectLst>
                  <a:outerShdw blurRad="38100" dist="38100" dir="2700000" algn="tl">
                    <a:srgbClr val="000000">
                      <a:alpha val="43137"/>
                    </a:srgbClr>
                  </a:outerShdw>
                </a:effectLst>
                <a:latin typeface="Times New Roman" pitchFamily="18" charset="0"/>
              </a:rPr>
              <a:t>TRÒ CHƠI : CHUYỀN BÓNG</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8" name="Rectangle 7"/>
          <p:cNvSpPr/>
          <p:nvPr/>
        </p:nvSpPr>
        <p:spPr>
          <a:xfrm>
            <a:off x="786287" y="523220"/>
            <a:ext cx="10358309" cy="954107"/>
          </a:xfrm>
          <a:prstGeom prst="rect">
            <a:avLst/>
          </a:prstGeom>
        </p:spPr>
        <p:txBody>
          <a:bodyPr wrap="square">
            <a:spAutoFit/>
          </a:bodyPr>
          <a:lstStyle/>
          <a:p>
            <a:pPr algn="ctr" defTabSz="1086433">
              <a:defRPr/>
            </a:pPr>
            <a:r>
              <a:rPr lang="vi-VN" sz="2800" b="1" dirty="0">
                <a:solidFill>
                  <a:srgbClr val="0000CC"/>
                </a:solidFill>
                <a:effectLst>
                  <a:outerShdw blurRad="38100" dist="38100" dir="2700000" algn="tl">
                    <a:srgbClr val="000000">
                      <a:alpha val="43137"/>
                    </a:srgbClr>
                  </a:outerShdw>
                </a:effectLst>
                <a:latin typeface="Times New Roman" pitchFamily="18" charset="0"/>
              </a:rPr>
              <a:t>Kể tên các tình huống không an toàn khi sử dụng sản phẩm công nghệ trong gia đình</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3" name="vi deo 2 . Trof cho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3559" y="1687945"/>
            <a:ext cx="12302836" cy="4629727"/>
          </a:xfrm>
          <a:prstGeom prst="rect">
            <a:avLst/>
          </a:prstGeom>
        </p:spPr>
      </p:pic>
    </p:spTree>
    <p:extLst>
      <p:ext uri="{BB962C8B-B14F-4D97-AF65-F5344CB8AC3E}">
        <p14:creationId xmlns:p14="http://schemas.microsoft.com/office/powerpoint/2010/main" val="176537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189086" y="-24398"/>
            <a:ext cx="983065" cy="967824"/>
          </a:xfrm>
          <a:prstGeom prst="rect">
            <a:avLst/>
          </a:prstGeom>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1946445" y="1541821"/>
            <a:ext cx="1785108"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6354" y="1413575"/>
            <a:ext cx="2835166" cy="193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797" t="4475" r="2634" b="8474"/>
          <a:stretch/>
        </p:blipFill>
        <p:spPr bwMode="auto">
          <a:xfrm>
            <a:off x="7894320" y="1541819"/>
            <a:ext cx="3566160" cy="161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6" descr="Trẻ bị bỏng nước sôi trong tình huống không ngờ: Bác sĩ khuyến c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descr="Bỏng: Cha mẹ đã làm gì để bảo vệ tr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 y="4157883"/>
            <a:ext cx="3491865" cy="1887317"/>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79" b="91579" l="9434" r="98868"/>
                    </a14:imgEffect>
                  </a14:imgLayer>
                </a14:imgProps>
              </a:ext>
              <a:ext uri="{28A0092B-C50C-407E-A947-70E740481C1C}">
                <a14:useLocalDpi xmlns:a14="http://schemas.microsoft.com/office/drawing/2010/main" val="0"/>
              </a:ext>
            </a:extLst>
          </a:blip>
          <a:srcRect/>
          <a:stretch>
            <a:fillRect/>
          </a:stretch>
        </p:blipFill>
        <p:spPr bwMode="auto">
          <a:xfrm>
            <a:off x="4246354" y="4015115"/>
            <a:ext cx="353628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t="18948" b="9665"/>
          <a:stretch/>
        </p:blipFill>
        <p:spPr bwMode="auto">
          <a:xfrm>
            <a:off x="7782634" y="4157883"/>
            <a:ext cx="3108886"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638"/>
          <a:stretch/>
        </p:blipFill>
        <p:spPr bwMode="auto">
          <a:xfrm>
            <a:off x="294640" y="1541819"/>
            <a:ext cx="3436913" cy="180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020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106"/>
                                        </p:tgtEl>
                                        <p:attrNameLst>
                                          <p:attrName>style.visibility</p:attrName>
                                        </p:attrNameLst>
                                      </p:cBhvr>
                                      <p:to>
                                        <p:strVal val="visible"/>
                                      </p:to>
                                    </p:set>
                                    <p:anim calcmode="lin" valueType="num">
                                      <p:cBhvr additive="base">
                                        <p:cTn id="17" dur="500" fill="hold"/>
                                        <p:tgtEl>
                                          <p:spTgt spid="4106"/>
                                        </p:tgtEl>
                                        <p:attrNameLst>
                                          <p:attrName>ppt_x</p:attrName>
                                        </p:attrNameLst>
                                      </p:cBhvr>
                                      <p:tavLst>
                                        <p:tav tm="0">
                                          <p:val>
                                            <p:strVal val="#ppt_x"/>
                                          </p:val>
                                        </p:tav>
                                        <p:tav tm="100000">
                                          <p:val>
                                            <p:strVal val="#ppt_x"/>
                                          </p:val>
                                        </p:tav>
                                      </p:tavLst>
                                    </p:anim>
                                    <p:anim calcmode="lin" valueType="num">
                                      <p:cBhvr additive="base">
                                        <p:cTn id="18" dur="500" fill="hold"/>
                                        <p:tgtEl>
                                          <p:spTgt spid="410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107"/>
                                        </p:tgtEl>
                                        <p:attrNameLst>
                                          <p:attrName>style.visibility</p:attrName>
                                        </p:attrNameLst>
                                      </p:cBhvr>
                                      <p:to>
                                        <p:strVal val="visible"/>
                                      </p:to>
                                    </p:set>
                                    <p:anim calcmode="lin" valueType="num">
                                      <p:cBhvr additive="base">
                                        <p:cTn id="22" dur="500" fill="hold"/>
                                        <p:tgtEl>
                                          <p:spTgt spid="4107"/>
                                        </p:tgtEl>
                                        <p:attrNameLst>
                                          <p:attrName>ppt_x</p:attrName>
                                        </p:attrNameLst>
                                      </p:cBhvr>
                                      <p:tavLst>
                                        <p:tav tm="0">
                                          <p:val>
                                            <p:strVal val="#ppt_x"/>
                                          </p:val>
                                        </p:tav>
                                        <p:tav tm="100000">
                                          <p:val>
                                            <p:strVal val="#ppt_x"/>
                                          </p:val>
                                        </p:tav>
                                      </p:tavLst>
                                    </p:anim>
                                    <p:anim calcmode="lin" valueType="num">
                                      <p:cBhvr additive="base">
                                        <p:cTn id="23" dur="500" fill="hold"/>
                                        <p:tgtEl>
                                          <p:spTgt spid="410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108"/>
                                        </p:tgtEl>
                                        <p:attrNameLst>
                                          <p:attrName>style.visibility</p:attrName>
                                        </p:attrNameLst>
                                      </p:cBhvr>
                                      <p:to>
                                        <p:strVal val="visible"/>
                                      </p:to>
                                    </p:set>
                                    <p:anim calcmode="lin" valueType="num">
                                      <p:cBhvr additive="base">
                                        <p:cTn id="27" dur="500" fill="hold"/>
                                        <p:tgtEl>
                                          <p:spTgt spid="4108"/>
                                        </p:tgtEl>
                                        <p:attrNameLst>
                                          <p:attrName>ppt_x</p:attrName>
                                        </p:attrNameLst>
                                      </p:cBhvr>
                                      <p:tavLst>
                                        <p:tav tm="0">
                                          <p:val>
                                            <p:strVal val="#ppt_x"/>
                                          </p:val>
                                        </p:tav>
                                        <p:tav tm="100000">
                                          <p:val>
                                            <p:strVal val="#ppt_x"/>
                                          </p:val>
                                        </p:tav>
                                      </p:tavLst>
                                    </p:anim>
                                    <p:anim calcmode="lin" valueType="num">
                                      <p:cBhvr additive="base">
                                        <p:cTn id="28" dur="500" fill="hold"/>
                                        <p:tgtEl>
                                          <p:spTgt spid="410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100"/>
                                        </p:tgtEl>
                                        <p:attrNameLst>
                                          <p:attrName>style.visibility</p:attrName>
                                        </p:attrNameLst>
                                      </p:cBhvr>
                                      <p:to>
                                        <p:strVal val="visible"/>
                                      </p:to>
                                    </p:set>
                                    <p:anim calcmode="lin" valueType="num">
                                      <p:cBhvr additive="base">
                                        <p:cTn id="32" dur="500" fill="hold"/>
                                        <p:tgtEl>
                                          <p:spTgt spid="4100"/>
                                        </p:tgtEl>
                                        <p:attrNameLst>
                                          <p:attrName>ppt_x</p:attrName>
                                        </p:attrNameLst>
                                      </p:cBhvr>
                                      <p:tavLst>
                                        <p:tav tm="0">
                                          <p:val>
                                            <p:strVal val="#ppt_x"/>
                                          </p:val>
                                        </p:tav>
                                        <p:tav tm="100000">
                                          <p:val>
                                            <p:strVal val="#ppt_x"/>
                                          </p:val>
                                        </p:tav>
                                      </p:tavLst>
                                    </p:anim>
                                    <p:anim calcmode="lin" valueType="num">
                                      <p:cBhvr additive="base">
                                        <p:cTn id="33" dur="500" fill="hold"/>
                                        <p:tgtEl>
                                          <p:spTgt spid="410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6289</TotalTime>
  <Words>256</Words>
  <Application>Microsoft Office PowerPoint</Application>
  <PresentationFormat>Widescreen</PresentationFormat>
  <Paragraphs>43</Paragraphs>
  <Slides>13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等线</vt:lpstr>
      <vt:lpstr>Arial</vt:lpstr>
      <vt:lpstr>Calibri</vt:lpstr>
      <vt:lpstr>iCiel Cadena</vt:lpstr>
      <vt:lpstr>SVN-Adam Gorry</vt:lpstr>
      <vt:lpstr>SVN-Avo</vt:lpstr>
      <vt:lpstr>SVN-SAF</vt:lpstr>
      <vt:lpstr>Times New Roman</vt:lpstr>
      <vt:lpstr>UTM Avo</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280</cp:revision>
  <dcterms:created xsi:type="dcterms:W3CDTF">2021-11-14T08:33:55Z</dcterms:created>
  <dcterms:modified xsi:type="dcterms:W3CDTF">2025-01-11T14:53:07Z</dcterms:modified>
</cp:coreProperties>
</file>