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4"/>
  </p:notesMasterIdLst>
  <p:sldIdLst>
    <p:sldId id="340" r:id="rId2"/>
    <p:sldId id="342" r:id="rId3"/>
    <p:sldId id="343" r:id="rId4"/>
    <p:sldId id="344" r:id="rId5"/>
    <p:sldId id="345" r:id="rId6"/>
    <p:sldId id="339" r:id="rId7"/>
    <p:sldId id="325" r:id="rId8"/>
    <p:sldId id="327" r:id="rId9"/>
    <p:sldId id="328" r:id="rId10"/>
    <p:sldId id="266" r:id="rId11"/>
    <p:sldId id="338" r:id="rId12"/>
    <p:sldId id="33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AADA8-39EB-415D-B572-B802614607F9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F5B28-3E16-47FA-8655-DD49134A0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5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>
            <a:extLst>
              <a:ext uri="{FF2B5EF4-FFF2-40B4-BE49-F238E27FC236}">
                <a16:creationId xmlns:a16="http://schemas.microsoft.com/office/drawing/2014/main" id="{FDA0AB11-FB6B-4877-971A-413ECBD02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备注占位符 2">
            <a:extLst>
              <a:ext uri="{FF2B5EF4-FFF2-40B4-BE49-F238E27FC236}">
                <a16:creationId xmlns:a16="http://schemas.microsoft.com/office/drawing/2014/main" id="{F01E98C3-3F45-4C9E-A8C6-6735DF5E5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44" name="灯片编号占位符 3">
            <a:extLst>
              <a:ext uri="{FF2B5EF4-FFF2-40B4-BE49-F238E27FC236}">
                <a16:creationId xmlns:a16="http://schemas.microsoft.com/office/drawing/2014/main" id="{BB908962-B05C-41C3-BDFE-B5538311A1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E5A73FA3-B075-4C69-A3A8-AFF407B0EB68}" type="slidenum">
              <a:rPr lang="zh-CN" altLang="en-US" sz="1200" smtClean="0">
                <a:latin typeface="Arial" panose="020B0604020202020204" pitchFamily="34" charset="0"/>
                <a:ea typeface="SimSun" panose="02010600030101010101" pitchFamily="2" charset="-122"/>
              </a:rPr>
              <a:pPr/>
              <a:t>6</a:t>
            </a:fld>
            <a:endParaRPr lang="zh-CN" altLang="en-US" sz="12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126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95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7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25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0829925" y="0"/>
            <a:ext cx="1362075" cy="11001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6571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4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4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0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9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7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9" r:id="rId12"/>
    <p:sldLayoutId id="214748372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FF03E9-1A9D-4FB3-BC63-29ECACDAAF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5" t="4305" r="14444" b="2035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E60B1-9EA2-4080-9F8E-A788BEB5A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080" y="3868798"/>
            <a:ext cx="6125355" cy="27196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8E9E894-897D-4A07-8EE7-A157D8311B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242"/>
            <a:ext cx="1811642" cy="181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9F572D-44D9-4AB1-A7FD-DF2F74D82A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4"/>
          <a:stretch/>
        </p:blipFill>
        <p:spPr>
          <a:xfrm>
            <a:off x="8548921" y="2983909"/>
            <a:ext cx="3138594" cy="3613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1E59A5-FB1C-497D-B2A2-109B74F22F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35618" r="10668" b="37380"/>
          <a:stretch/>
        </p:blipFill>
        <p:spPr>
          <a:xfrm rot="21331576">
            <a:off x="854906" y="915348"/>
            <a:ext cx="8112341" cy="1468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BD9BCD-462B-4A8E-B218-B479707070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7876" y="1888262"/>
            <a:ext cx="3690995" cy="49094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B97F51C-E10D-42C4-BFC8-95A3A91BDC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7309" y="2245425"/>
            <a:ext cx="1810669" cy="14875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03870F-1AB1-49B2-B9E5-F5681A4321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1311" y="2019247"/>
            <a:ext cx="1726846" cy="1418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DB594A-C8E8-4D3A-9984-34179DA60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3893" y="642207"/>
            <a:ext cx="1810669" cy="14875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8F7A3B-2EFD-4FA8-B574-CB5D045F92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0978" y="-49318"/>
            <a:ext cx="1810669" cy="14875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106B86-5293-4B96-B58C-EB2E33C851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5539" y="949124"/>
            <a:ext cx="1655383" cy="13599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EB2D04-D247-4360-9E83-181165F3A7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7919" y="3032413"/>
            <a:ext cx="1810669" cy="14875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64684E-9ABD-42C7-BD71-0F28468882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39" y="-951759"/>
            <a:ext cx="7542261" cy="50281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B89A1CA-2A1B-4F2B-BEE0-BE972221A082}"/>
              </a:ext>
            </a:extLst>
          </p:cNvPr>
          <p:cNvSpPr txBox="1"/>
          <p:nvPr/>
        </p:nvSpPr>
        <p:spPr>
          <a:xfrm>
            <a:off x="2319198" y="1245258"/>
            <a:ext cx="5607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HOA ĐIỂM 10</a:t>
            </a:r>
          </a:p>
        </p:txBody>
      </p:sp>
      <p:sp>
        <p:nvSpPr>
          <p:cNvPr id="16" name="Rectangle: Rounded Corners 24">
            <a:hlinkClick r:id="rId10" action="ppaction://hlinksldjump"/>
            <a:extLst>
              <a:ext uri="{FF2B5EF4-FFF2-40B4-BE49-F238E27FC236}">
                <a16:creationId xmlns:a16="http://schemas.microsoft.com/office/drawing/2014/main" id="{C2D3FE67-DF06-42FC-A28B-8A029084E22F}"/>
              </a:ext>
            </a:extLst>
          </p:cNvPr>
          <p:cNvSpPr/>
          <p:nvPr/>
        </p:nvSpPr>
        <p:spPr>
          <a:xfrm>
            <a:off x="2419350" y="236076"/>
            <a:ext cx="4020087" cy="713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952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63425" y="9525"/>
            <a:ext cx="0" cy="6848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575" y="0"/>
            <a:ext cx="0" cy="6848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8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13277B4-4637-52BB-B195-68D3AD5C3BCC}"/>
              </a:ext>
            </a:extLst>
          </p:cNvPr>
          <p:cNvSpPr/>
          <p:nvPr/>
        </p:nvSpPr>
        <p:spPr>
          <a:xfrm>
            <a:off x="935665" y="1691708"/>
            <a:ext cx="10066638" cy="107007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pt-BR" sz="2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3 thùng kẹo, mỗi thùng đựng 122 gói kẹo, Số kẹo đó chia đều cho 6 cửa hàng. Hỏi mỗi cửa hàng chia được bao nhiêu gói kẹo?</a:t>
            </a:r>
          </a:p>
          <a:p>
            <a:pPr algn="just"/>
            <a:r>
              <a:rPr lang="pt-BR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just"/>
            <a:r>
              <a:rPr lang="pt-BR" sz="2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thùng đựng số gói kẹo là </a:t>
            </a:r>
          </a:p>
          <a:p>
            <a:pPr algn="just"/>
            <a:r>
              <a:rPr lang="pt-BR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122 x 3 = 366 (gói kẹo)</a:t>
            </a:r>
          </a:p>
          <a:p>
            <a:pPr algn="just"/>
            <a:r>
              <a:rPr lang="pt-BR" sz="2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cửa hàng chia được số kẹo là:</a:t>
            </a:r>
          </a:p>
          <a:p>
            <a:pPr algn="just"/>
            <a:r>
              <a:rPr lang="pt-BR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366 : 6 = 61 (gói kẹo)</a:t>
            </a:r>
          </a:p>
          <a:p>
            <a:pPr algn="just"/>
            <a:r>
              <a:rPr lang="pt-BR" sz="2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 61 gói kẹo</a:t>
            </a:r>
            <a:endParaRPr lang="pt-BR" sz="28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42E889-6B4B-FA88-502A-F8895FEEA6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574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42E889-6B4B-FA88-502A-F8895FEEA6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57425" cy="1019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8712" y="1238398"/>
            <a:ext cx="1091303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1.    </a:t>
            </a:r>
            <a:r>
              <a:rPr lang="pt-B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2 thùng bánh, mỗi thùng đựng 402 gói bánh, Số bánh đó chia đều cho 4 cửa hàng. Hỏi mỗi cửa hàng chia được bao nhiêu gói bánh?</a:t>
            </a:r>
          </a:p>
          <a:p>
            <a:pPr algn="ctr"/>
            <a:r>
              <a:rPr lang="pt-BR" sz="3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pt-BR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thùng đựng được số bánh là:</a:t>
            </a:r>
          </a:p>
          <a:p>
            <a:pPr algn="ctr"/>
            <a:r>
              <a:rPr lang="pt-BR" sz="3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402 x 2 =804 (gói bánh)</a:t>
            </a:r>
          </a:p>
          <a:p>
            <a:pPr algn="ctr"/>
            <a:r>
              <a:rPr lang="pt-BR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cửa hàng chia được số gói bánh là:</a:t>
            </a:r>
          </a:p>
          <a:p>
            <a:pPr algn="ctr"/>
            <a:r>
              <a:rPr lang="pt-BR" sz="3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804 : 4 = 201 (gói bánh)</a:t>
            </a:r>
          </a:p>
          <a:p>
            <a:pPr algn="ctr"/>
            <a:r>
              <a:rPr lang="pt-BR" sz="32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số: 201 gói bánh</a:t>
            </a:r>
            <a:endParaRPr lang="pt-BR" sz="32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78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2209800" y="17"/>
            <a:ext cx="77724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18" rIns="9140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600" u="sng">
                <a:solidFill>
                  <a:schemeClr val="accent2"/>
                </a:solidFill>
              </a:rPr>
              <a:t>Tự nhiên và Xã hội:</a:t>
            </a:r>
            <a:r>
              <a:rPr lang="en-US" altLang="en-US" sz="3600" u="sng">
                <a:solidFill>
                  <a:srgbClr val="009900"/>
                </a:solidFill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US" altLang="en-US" sz="3600">
                <a:solidFill>
                  <a:srgbClr val="FF3300"/>
                </a:solidFill>
              </a:rPr>
              <a:t>LOÀI VẬT SỐNG Ở ĐÂU ?</a:t>
            </a:r>
          </a:p>
        </p:txBody>
      </p:sp>
      <p:sp>
        <p:nvSpPr>
          <p:cNvPr id="425991" name="Text Box 7"/>
          <p:cNvSpPr txBox="1">
            <a:spLocks noChangeArrowheads="1"/>
          </p:cNvSpPr>
          <p:nvPr/>
        </p:nvSpPr>
        <p:spPr bwMode="auto">
          <a:xfrm>
            <a:off x="1600200" y="1460542"/>
            <a:ext cx="9067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18" rIns="9140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99"/>
                </a:solidFill>
              </a:rPr>
              <a:t>Con gì nhảy nhót leo trèo</a:t>
            </a:r>
          </a:p>
          <a:p>
            <a:pPr algn="ctr"/>
            <a:r>
              <a:rPr lang="en-US" altLang="en-US" sz="4000" b="1">
                <a:solidFill>
                  <a:srgbClr val="000099"/>
                </a:solidFill>
              </a:rPr>
              <a:t>Mình đầy lông lá, nhăn nheo làm trò?</a:t>
            </a:r>
          </a:p>
          <a:p>
            <a:pPr algn="ctr"/>
            <a:endParaRPr lang="en-US" altLang="en-US" sz="4000" b="1">
              <a:solidFill>
                <a:srgbClr val="000099"/>
              </a:solidFill>
            </a:endParaRPr>
          </a:p>
        </p:txBody>
      </p:sp>
      <p:pic>
        <p:nvPicPr>
          <p:cNvPr id="425993" name="Picture 9" descr="30svp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2895600"/>
            <a:ext cx="5029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rstc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7848600" cy="6629400"/>
          </a:xfrm>
          <a:prstGeom prst="rect">
            <a:avLst/>
          </a:prstGeom>
        </p:spPr>
        <p:txBody>
          <a:bodyPr spcFirstLastPara="1" wrap="none" lIns="91400" tIns="45718" rIns="91400" bIns="45718" fromWordArt="1">
            <a:prstTxWarp prst="textArchUp">
              <a:avLst>
                <a:gd name="adj" fmla="val 9612722"/>
              </a:avLst>
            </a:prstTxWarp>
          </a:bodyPr>
          <a:lstStyle/>
          <a:p>
            <a:pPr algn="ctr" eaLnBrk="0" hangingPunct="0">
              <a:defRPr/>
            </a:pPr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Chúc các em học giỏi,chăm ngoan</a:t>
            </a:r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!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"/>
            </a:endParaRPr>
          </a:p>
        </p:txBody>
      </p:sp>
    </p:spTree>
    <p:extLst>
      <p:ext uri="{BB962C8B-B14F-4D97-AF65-F5344CB8AC3E}">
        <p14:creationId xmlns:p14="http://schemas.microsoft.com/office/powerpoint/2010/main" val="18583655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D85BC-07ED-4045-BD3F-CD9577101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276" y="2442949"/>
            <a:ext cx="3795300" cy="4415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73E2AE-3C4B-4611-B953-0863BD636114}"/>
              </a:ext>
            </a:extLst>
          </p:cNvPr>
          <p:cNvSpPr txBox="1"/>
          <p:nvPr/>
        </p:nvSpPr>
        <p:spPr>
          <a:xfrm>
            <a:off x="914377" y="561126"/>
            <a:ext cx="1036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?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AEFF1404-B720-458C-9DF7-E2FAE15B7E9A}"/>
              </a:ext>
            </a:extLst>
          </p:cNvPr>
          <p:cNvSpPr/>
          <p:nvPr/>
        </p:nvSpPr>
        <p:spPr>
          <a:xfrm>
            <a:off x="1116851" y="3693716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0E87014B-0049-4503-9744-CB90E8BA7D1A}"/>
              </a:ext>
            </a:extLst>
          </p:cNvPr>
          <p:cNvSpPr/>
          <p:nvPr/>
        </p:nvSpPr>
        <p:spPr>
          <a:xfrm>
            <a:off x="4896047" y="4963939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4A87DCC7-AFB1-4C9E-91D6-3F40E7209F6A}"/>
              </a:ext>
            </a:extLst>
          </p:cNvPr>
          <p:cNvSpPr/>
          <p:nvPr/>
        </p:nvSpPr>
        <p:spPr>
          <a:xfrm>
            <a:off x="1100976" y="4963939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936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3A4C6E3B-116C-4AC2-ABE9-0754CC3AFED1}"/>
              </a:ext>
            </a:extLst>
          </p:cNvPr>
          <p:cNvSpPr/>
          <p:nvPr/>
        </p:nvSpPr>
        <p:spPr>
          <a:xfrm>
            <a:off x="4896047" y="3693716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7935117B-ED65-439B-A180-C0334787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201" y="368079"/>
            <a:ext cx="4289070" cy="35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0576053-E2ED-4AA1-9544-F15233C6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33" y="50297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066593A6-6363-4A19-8CD0-0EF09BEA9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33" y="379714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5EFEBA44-3903-4C15-9DFC-21CA41D96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36" y="506737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EE7BC55D-1115-45E6-8864-BCC4EDEE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524" y="-217701"/>
            <a:ext cx="3975277" cy="39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2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D85BC-07ED-4045-BD3F-CD9577101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276" y="2442949"/>
            <a:ext cx="3795300" cy="4415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82FF48-DC50-40A3-B8EA-142891A98C68}"/>
              </a:ext>
            </a:extLst>
          </p:cNvPr>
          <p:cNvSpPr txBox="1"/>
          <p:nvPr/>
        </p:nvSpPr>
        <p:spPr>
          <a:xfrm>
            <a:off x="819542" y="767756"/>
            <a:ext cx="1036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826 : 2 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8E7C54F1-9206-4F24-AB06-6B6DA1E73897}"/>
              </a:ext>
            </a:extLst>
          </p:cNvPr>
          <p:cNvSpPr/>
          <p:nvPr/>
        </p:nvSpPr>
        <p:spPr>
          <a:xfrm>
            <a:off x="860282" y="5050392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6A65781A-6AED-41DD-95B7-7262992C91E7}"/>
              </a:ext>
            </a:extLst>
          </p:cNvPr>
          <p:cNvSpPr/>
          <p:nvPr/>
        </p:nvSpPr>
        <p:spPr>
          <a:xfrm>
            <a:off x="4639478" y="3717708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443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6CAF9397-59E3-4B46-9647-79636103C168}"/>
              </a:ext>
            </a:extLst>
          </p:cNvPr>
          <p:cNvSpPr/>
          <p:nvPr/>
        </p:nvSpPr>
        <p:spPr>
          <a:xfrm>
            <a:off x="844407" y="3717708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314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AB4A187A-B25C-46E6-A2B1-4D7B7D62B64F}"/>
              </a:ext>
            </a:extLst>
          </p:cNvPr>
          <p:cNvSpPr/>
          <p:nvPr/>
        </p:nvSpPr>
        <p:spPr>
          <a:xfrm>
            <a:off x="4639478" y="5050392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AB0D0836-A781-4635-893F-3A7BF11AD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64097" y="261092"/>
            <a:ext cx="4289070" cy="35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4D8B49EC-5748-41E2-BF6B-1ED80399E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64" y="378355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77F5590D-2011-47FE-A6A6-6E241A01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64" y="515382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041459E3-2876-4ABC-B836-B2C706FC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67" y="382114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01 NK PowerSkills">
            <a:extLst>
              <a:ext uri="{FF2B5EF4-FFF2-40B4-BE49-F238E27FC236}">
                <a16:creationId xmlns:a16="http://schemas.microsoft.com/office/drawing/2014/main" id="{8B0ACFF6-BBF9-4EE7-9A09-1EED004E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64097" y="-276883"/>
            <a:ext cx="3975277" cy="39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0" y="952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163425" y="9525"/>
            <a:ext cx="0" cy="6848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575" y="0"/>
            <a:ext cx="0" cy="6848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89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D85BC-07ED-4045-BD3F-CD9577101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276" y="2442949"/>
            <a:ext cx="3795300" cy="4415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9C8292-8B63-4A4C-BDA7-EF6363F5B1E9}"/>
              </a:ext>
            </a:extLst>
          </p:cNvPr>
          <p:cNvSpPr txBox="1"/>
          <p:nvPr/>
        </p:nvSpPr>
        <p:spPr>
          <a:xfrm>
            <a:off x="342670" y="523419"/>
            <a:ext cx="1036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x 10</a:t>
            </a: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AB0EBE26-0D90-4042-843D-8ED85E05FD90}"/>
              </a:ext>
            </a:extLst>
          </p:cNvPr>
          <p:cNvSpPr/>
          <p:nvPr/>
        </p:nvSpPr>
        <p:spPr>
          <a:xfrm>
            <a:off x="1116851" y="3693716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D2F41969-9E6E-4C2F-A112-5E44CC398C14}"/>
              </a:ext>
            </a:extLst>
          </p:cNvPr>
          <p:cNvSpPr/>
          <p:nvPr/>
        </p:nvSpPr>
        <p:spPr>
          <a:xfrm>
            <a:off x="4896047" y="4963939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7D42C9-B35B-455E-A1BA-2FCA556E0790}"/>
              </a:ext>
            </a:extLst>
          </p:cNvPr>
          <p:cNvSpPr/>
          <p:nvPr/>
        </p:nvSpPr>
        <p:spPr>
          <a:xfrm>
            <a:off x="1100976" y="4963939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370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016197C9-6BA9-44AA-8F4B-13171F4B10E5}"/>
              </a:ext>
            </a:extLst>
          </p:cNvPr>
          <p:cNvSpPr/>
          <p:nvPr/>
        </p:nvSpPr>
        <p:spPr>
          <a:xfrm>
            <a:off x="4896047" y="3693716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DCEC1849-73B8-4829-AC0A-98D23918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35562" y="286684"/>
            <a:ext cx="4289070" cy="35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41BDFC43-FDDE-4AA4-822B-7A5C23978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33" y="50297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4E6D5E84-E575-40A2-A842-9830D9FF7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33" y="379714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A47960E4-93C4-46F0-97FE-143D1647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36" y="506737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01 NK PowerSkills">
            <a:extLst>
              <a:ext uri="{FF2B5EF4-FFF2-40B4-BE49-F238E27FC236}">
                <a16:creationId xmlns:a16="http://schemas.microsoft.com/office/drawing/2014/main" id="{9741A882-2F93-44FD-B2F8-E1F43B9CA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7391" y="-102271"/>
            <a:ext cx="3975277" cy="39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0" y="952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163425" y="9525"/>
            <a:ext cx="0" cy="6848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575" y="0"/>
            <a:ext cx="0" cy="6848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D85BC-07ED-4045-BD3F-CD9577101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276" y="2442949"/>
            <a:ext cx="3795300" cy="4415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F1636B-4185-4D41-B8F4-88C8B9291470}"/>
              </a:ext>
            </a:extLst>
          </p:cNvPr>
          <p:cNvSpPr txBox="1"/>
          <p:nvPr/>
        </p:nvSpPr>
        <p:spPr>
          <a:xfrm>
            <a:off x="772708" y="584479"/>
            <a:ext cx="1036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B0E3FEF9-66CC-4DEC-8A27-23E5C3904578}"/>
              </a:ext>
            </a:extLst>
          </p:cNvPr>
          <p:cNvSpPr/>
          <p:nvPr/>
        </p:nvSpPr>
        <p:spPr>
          <a:xfrm>
            <a:off x="4921173" y="4963939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A5C2BD0D-BA54-40E6-AB4C-75D70E14569C}"/>
              </a:ext>
            </a:extLst>
          </p:cNvPr>
          <p:cNvSpPr/>
          <p:nvPr/>
        </p:nvSpPr>
        <p:spPr>
          <a:xfrm>
            <a:off x="1121534" y="3634600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30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765E8A52-1D1B-4C67-8893-2F4AD114A55D}"/>
              </a:ext>
            </a:extLst>
          </p:cNvPr>
          <p:cNvSpPr/>
          <p:nvPr/>
        </p:nvSpPr>
        <p:spPr>
          <a:xfrm>
            <a:off x="1100976" y="4963939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EEA9A6D4-5688-457C-929E-49F109507CEA}"/>
              </a:ext>
            </a:extLst>
          </p:cNvPr>
          <p:cNvSpPr/>
          <p:nvPr/>
        </p:nvSpPr>
        <p:spPr>
          <a:xfrm>
            <a:off x="4896047" y="3693716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5A41FC3A-D5C1-4870-B1A6-CB3401E0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73010"/>
            <a:ext cx="4289070" cy="35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E979C6B2-9A26-4DF7-9390-EEEFC406A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20" y="370044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3B78DFD4-0760-40F2-97B9-FA349D231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33" y="379714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269CF55C-891F-41A1-8B7E-E54062C7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36" y="506737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01 NK PowerSkills">
            <a:extLst>
              <a:ext uri="{FF2B5EF4-FFF2-40B4-BE49-F238E27FC236}">
                <a16:creationId xmlns:a16="http://schemas.microsoft.com/office/drawing/2014/main" id="{919438BC-F27A-436D-81C1-1CC3DE85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4804" y="-114269"/>
            <a:ext cx="3975277" cy="39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4"/>
          <p:cNvSpPr txBox="1">
            <a:spLocks noChangeArrowheads="1"/>
          </p:cNvSpPr>
          <p:nvPr/>
        </p:nvSpPr>
        <p:spPr bwMode="auto">
          <a:xfrm>
            <a:off x="3958896" y="373010"/>
            <a:ext cx="514350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chemeClr val="bg1"/>
                </a:solidFill>
                <a:latin typeface=".VnTime" pitchFamily="34" charset="0"/>
              </a:rPr>
              <a:t>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chemeClr val="bg1"/>
                </a:solidFill>
                <a:latin typeface=".VnTime" pitchFamily="34" charset="0"/>
              </a:rPr>
              <a:t>3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943136" y="1015695"/>
            <a:ext cx="53011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952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163425" y="9525"/>
            <a:ext cx="0" cy="6848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575" y="0"/>
            <a:ext cx="0" cy="6848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7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F426191-611B-452C-BCE7-92BF2F420135}"/>
              </a:ext>
            </a:extLst>
          </p:cNvPr>
          <p:cNvSpPr txBox="1"/>
          <p:nvPr/>
        </p:nvSpPr>
        <p:spPr>
          <a:xfrm>
            <a:off x="1179489" y="298877"/>
            <a:ext cx="9922099" cy="36933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GB" altLang="zh-CN" sz="13800" b="1" dirty="0" err="1">
                <a:ln w="412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华康海报体W12" panose="040B0C09000000000000" pitchFamily="81" charset="-122"/>
              </a:rPr>
              <a:t>Luyện</a:t>
            </a:r>
            <a:r>
              <a:rPr lang="en-GB" altLang="zh-CN" sz="13800" b="1" dirty="0">
                <a:ln w="412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华康海报体W12" panose="040B0C09000000000000" pitchFamily="81" charset="-122"/>
              </a:rPr>
              <a:t> </a:t>
            </a:r>
            <a:r>
              <a:rPr lang="en-GB" altLang="zh-CN" sz="13800" b="1" dirty="0" err="1">
                <a:ln w="412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华康海报体W12" panose="040B0C09000000000000" pitchFamily="81" charset="-122"/>
              </a:rPr>
              <a:t>tập</a:t>
            </a:r>
            <a:endParaRPr lang="en-GB" altLang="zh-CN" sz="13800" b="1" dirty="0">
              <a:ln w="412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eat Vibes" pitchFamily="2" charset="0"/>
              <a:ea typeface="华康海报体W12" panose="040B0C09000000000000" pitchFamily="81" charset="-122"/>
            </a:endParaRPr>
          </a:p>
          <a:p>
            <a:pPr algn="ctr">
              <a:defRPr/>
            </a:pPr>
            <a:r>
              <a:rPr lang="en-GB" altLang="zh-CN" sz="9600" b="1" dirty="0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华康海报体W12" panose="040B0C09000000000000" pitchFamily="81" charset="-122"/>
              </a:rPr>
              <a:t>(</a:t>
            </a:r>
            <a:r>
              <a:rPr lang="en-GB" altLang="zh-CN" sz="9600" b="1" dirty="0" err="1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华康海报体W12" panose="040B0C09000000000000" pitchFamily="81" charset="-122"/>
              </a:rPr>
              <a:t>Tiết</a:t>
            </a:r>
            <a:r>
              <a:rPr lang="en-GB" altLang="zh-CN" sz="9600" b="1" dirty="0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华康海报体W12" panose="040B0C09000000000000" pitchFamily="81" charset="-122"/>
              </a:rPr>
              <a:t> 2)</a:t>
            </a:r>
            <a:endParaRPr lang="zh-CN" altLang="en-US" sz="9600" b="1" dirty="0">
              <a:ln w="41275"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eat Vibes" pitchFamily="2" charset="0"/>
              <a:ea typeface="华康海报体W12" panose="040B0C09000000000000" pitchFamily="81" charset="-122"/>
            </a:endParaRPr>
          </a:p>
        </p:txBody>
      </p:sp>
      <p:pic>
        <p:nvPicPr>
          <p:cNvPr id="5" name="Picture 11" descr="671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1" y="4881093"/>
            <a:ext cx="2540000" cy="197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 descr="图片包含 矢量图形&#10;&#10;描述已自动生成">
            <a:extLst>
              <a:ext uri="{FF2B5EF4-FFF2-40B4-BE49-F238E27FC236}">
                <a16:creationId xmlns:a16="http://schemas.microsoft.com/office/drawing/2014/main" id="{5152F671-DB44-4CA6-9905-C2EC1ECA4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38" y="1848929"/>
            <a:ext cx="7611027" cy="5370648"/>
          </a:xfrm>
          <a:prstGeom prst="rect">
            <a:avLst/>
          </a:prstGeom>
        </p:spPr>
      </p:pic>
      <p:pic>
        <p:nvPicPr>
          <p:cNvPr id="7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578" y="3566728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095" y="4252528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801250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6614" y="248314"/>
            <a:ext cx="5643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32">
            <a:extLst>
              <a:ext uri="{FF2B5EF4-FFF2-40B4-BE49-F238E27FC236}">
                <a16:creationId xmlns:a16="http://schemas.microsoft.com/office/drawing/2014/main" id="{1BE69B01-E79D-494D-8822-D20534582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000" y="4353083"/>
            <a:ext cx="1390224" cy="2262059"/>
          </a:xfrm>
          <a:prstGeom prst="rect">
            <a:avLst/>
          </a:prstGeom>
        </p:spPr>
      </p:pic>
      <p:pic>
        <p:nvPicPr>
          <p:cNvPr id="10" name="图片 32">
            <a:extLst>
              <a:ext uri="{FF2B5EF4-FFF2-40B4-BE49-F238E27FC236}">
                <a16:creationId xmlns:a16="http://schemas.microsoft.com/office/drawing/2014/main" id="{5E17AE4D-C412-46D6-B0CA-D542DDE81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26" y="4249154"/>
            <a:ext cx="1390224" cy="2262059"/>
          </a:xfrm>
          <a:prstGeom prst="rect">
            <a:avLst/>
          </a:prstGeom>
        </p:spPr>
      </p:pic>
      <p:pic>
        <p:nvPicPr>
          <p:cNvPr id="11" name="图片 32">
            <a:extLst>
              <a:ext uri="{FF2B5EF4-FFF2-40B4-BE49-F238E27FC236}">
                <a16:creationId xmlns:a16="http://schemas.microsoft.com/office/drawing/2014/main" id="{5E17AE4D-C412-46D6-B0CA-D542DDE81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41" y="1829413"/>
            <a:ext cx="1390224" cy="2262059"/>
          </a:xfrm>
          <a:prstGeom prst="rect">
            <a:avLst/>
          </a:prstGeom>
        </p:spPr>
      </p:pic>
      <p:pic>
        <p:nvPicPr>
          <p:cNvPr id="12" name="图片 32">
            <a:extLst>
              <a:ext uri="{FF2B5EF4-FFF2-40B4-BE49-F238E27FC236}">
                <a16:creationId xmlns:a16="http://schemas.microsoft.com/office/drawing/2014/main" id="{5E17AE4D-C412-46D6-B0CA-D542DDE81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" y="979264"/>
            <a:ext cx="1390224" cy="22620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1079" y="2009104"/>
            <a:ext cx="81909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/>
              <a:t>182 – (96 – 54)	                  </a:t>
            </a:r>
          </a:p>
          <a:p>
            <a:endParaRPr lang="en-US" sz="3200" dirty="0"/>
          </a:p>
          <a:p>
            <a:r>
              <a:rPr lang="en-US" sz="3200" dirty="0"/>
              <a:t>b) 7 × (48 : 6)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42E889-6B4B-FA88-502A-F8895FEEA6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57425" cy="1019175"/>
          </a:xfrm>
          <a:prstGeom prst="rect">
            <a:avLst/>
          </a:prstGeom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898" y="5032457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337" y="540701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4">
            <a:extLst>
              <a:ext uri="{FF2B5EF4-FFF2-40B4-BE49-F238E27FC236}">
                <a16:creationId xmlns:a16="http://schemas.microsoft.com/office/drawing/2014/main" id="{A6F177AF-B7A6-49B5-AFEB-ACC2F47C45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2" t="36890" r="32848" b="2444"/>
          <a:stretch/>
        </p:blipFill>
        <p:spPr>
          <a:xfrm>
            <a:off x="-300534" y="2301491"/>
            <a:ext cx="3692002" cy="5375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39080" y="2012487"/>
            <a:ext cx="19159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182 – 42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18166" y="2504930"/>
            <a:ext cx="1569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dirty="0">
                <a:solidFill>
                  <a:srgbClr val="FF0000"/>
                </a:solidFill>
              </a:rPr>
              <a:t>= 140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93711" y="2960442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7 × 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3711" y="3339250"/>
            <a:ext cx="899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56</a:t>
            </a:r>
          </a:p>
        </p:txBody>
      </p:sp>
    </p:spTree>
    <p:extLst>
      <p:ext uri="{BB962C8B-B14F-4D97-AF65-F5344CB8AC3E}">
        <p14:creationId xmlns:p14="http://schemas.microsoft.com/office/powerpoint/2010/main" val="395447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8257" y="540702"/>
            <a:ext cx="8812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2E889-6B4B-FA88-502A-F8895FEEA6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57425" cy="10191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06" y="1107248"/>
            <a:ext cx="9221273" cy="53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877319" y="2691684"/>
            <a:ext cx="2099256" cy="1867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26676" y="2421228"/>
            <a:ext cx="2700271" cy="10796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34992" y="2567187"/>
            <a:ext cx="2691684" cy="21078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331595" y="4430332"/>
            <a:ext cx="2957847" cy="13200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0875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2">
            <a:extLst>
              <a:ext uri="{FF2B5EF4-FFF2-40B4-BE49-F238E27FC236}">
                <a16:creationId xmlns:a16="http://schemas.microsoft.com/office/drawing/2014/main" id="{F5C51950-1476-45B6-9CE2-A00955CB2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776" y="4274547"/>
            <a:ext cx="1390224" cy="2262059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182A8C0F-365A-47F2-B21D-7123B883E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242" y="4025470"/>
            <a:ext cx="1390224" cy="2262059"/>
          </a:xfrm>
          <a:prstGeom prst="rect">
            <a:avLst/>
          </a:prstGeom>
        </p:spPr>
      </p:pic>
      <p:pic>
        <p:nvPicPr>
          <p:cNvPr id="7" name="图片 32">
            <a:extLst>
              <a:ext uri="{FF2B5EF4-FFF2-40B4-BE49-F238E27FC236}">
                <a16:creationId xmlns:a16="http://schemas.microsoft.com/office/drawing/2014/main" id="{5E17AE4D-C412-46D6-B0CA-D542DDE81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49" y="4438846"/>
            <a:ext cx="1390224" cy="22620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57425" y="169371"/>
            <a:ext cx="9989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.</a:t>
            </a:r>
          </a:p>
        </p:txBody>
      </p:sp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031" y="5008003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42E889-6B4B-FA88-502A-F8895FEEA65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57425" cy="1019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57425" y="1209472"/>
            <a:ext cx="70797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/>
              <a:t>27 + 34 + 66</a:t>
            </a:r>
          </a:p>
          <a:p>
            <a:endParaRPr lang="en-US" sz="3200" dirty="0"/>
          </a:p>
          <a:p>
            <a:r>
              <a:rPr lang="en-US" sz="3200" dirty="0"/>
              <a:t>	</a:t>
            </a:r>
          </a:p>
          <a:p>
            <a:r>
              <a:rPr lang="en-US" sz="3200" dirty="0"/>
              <a:t>b) 7 × 5 × 2</a:t>
            </a:r>
          </a:p>
        </p:txBody>
      </p:sp>
      <p:sp>
        <p:nvSpPr>
          <p:cNvPr id="9" name="Rectangle 8"/>
          <p:cNvSpPr/>
          <p:nvPr/>
        </p:nvSpPr>
        <p:spPr>
          <a:xfrm>
            <a:off x="5168623" y="1251491"/>
            <a:ext cx="17075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61 + 66</a:t>
            </a:r>
          </a:p>
          <a:p>
            <a:r>
              <a:rPr lang="en-US" sz="3200" dirty="0">
                <a:solidFill>
                  <a:srgbClr val="FF0000"/>
                </a:solidFill>
              </a:rPr>
              <a:t>= 127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48573" y="2732966"/>
            <a:ext cx="14718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35 x 2</a:t>
            </a:r>
          </a:p>
          <a:p>
            <a:r>
              <a:rPr lang="en-US" sz="3200" dirty="0">
                <a:solidFill>
                  <a:srgbClr val="FF0000"/>
                </a:solidFill>
              </a:rPr>
              <a:t>= 70</a:t>
            </a:r>
          </a:p>
        </p:txBody>
      </p:sp>
    </p:spTree>
    <p:extLst>
      <p:ext uri="{BB962C8B-B14F-4D97-AF65-F5344CB8AC3E}">
        <p14:creationId xmlns:p14="http://schemas.microsoft.com/office/powerpoint/2010/main" val="2040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372</Words>
  <Application>Microsoft Office PowerPoint</Application>
  <PresentationFormat>Widescreen</PresentationFormat>
  <Paragraphs>67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Great Vibes</vt:lpstr>
      <vt:lpstr>Tahoma</vt:lpstr>
      <vt:lpstr>Times New Roman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73</cp:revision>
  <dcterms:created xsi:type="dcterms:W3CDTF">2022-07-13T12:59:38Z</dcterms:created>
  <dcterms:modified xsi:type="dcterms:W3CDTF">2025-01-11T14:06:56Z</dcterms:modified>
</cp:coreProperties>
</file>