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1" r:id="rId2"/>
    <p:sldId id="430" r:id="rId3"/>
    <p:sldId id="440" r:id="rId4"/>
    <p:sldId id="432" r:id="rId5"/>
    <p:sldId id="438" r:id="rId6"/>
    <p:sldId id="441" r:id="rId7"/>
    <p:sldId id="442" r:id="rId8"/>
    <p:sldId id="443" r:id="rId9"/>
    <p:sldId id="444" r:id="rId10"/>
    <p:sldId id="445" r:id="rId11"/>
    <p:sldId id="446" r:id="rId12"/>
    <p:sldId id="447" r:id="rId13"/>
    <p:sldId id="468"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97C874"/>
    <a:srgbClr val="FF7EB4"/>
    <a:srgbClr val="71AEFF"/>
    <a:srgbClr val="FFEB9C"/>
    <a:srgbClr val="0000CC"/>
    <a:srgbClr val="FF7C80"/>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BE7F20-A733-4C66-B0E4-B68C7822D5C7}" v="268" dt="2022-07-25T23:26:47.816"/>
    <p1510:client id="{D32F01E2-4BE9-46C8-9AAC-C39ED94D7D97}" v="131" dt="2022-07-26T18:54:15.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3" d="100"/>
          <a:sy n="53" d="100"/>
        </p:scale>
        <p:origin x="648" y="3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6T10:46:40.507"/>
    </inkml:context>
    <inkml:brush xml:id="br0">
      <inkml:brushProperty name="width" value="0.5" units="cm"/>
      <inkml:brushProperty name="height" value="1" units="cm"/>
      <inkml:brushProperty name="color" value="#FFFFCC"/>
      <inkml:brushProperty name="tip" value="rectangle"/>
      <inkml:brushProperty name="rasterOp" value="maskPen"/>
      <inkml:brushProperty name="ignorePressure" value="1"/>
    </inkml:brush>
  </inkml:definitions>
  <inkml:trace contextRef="#ctx0" brushRef="#br0">10 1,'-4'4,"-1"1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ChangeArrowheads="1" noTextEdit="1"/>
          </p:cNvSpPr>
          <p:nvPr>
            <p:ph type="sldImg"/>
          </p:nvPr>
        </p:nvSpPr>
        <p:spPr bwMode="auto">
          <a:xfrm>
            <a:off x="477838" y="1279525"/>
            <a:ext cx="614680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450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760BB6C-F692-4A15-88F8-61591E923A55}" type="slidenum">
              <a:rPr lang="zh-CN" altLang="en-US">
                <a:cs typeface="等线"/>
              </a:rPr>
              <a:pPr/>
              <a:t>13</a:t>
            </a:fld>
            <a:endParaRPr lang="zh-CN" altLang="en-US">
              <a:cs typeface="等线"/>
            </a:endParaRPr>
          </a:p>
        </p:txBody>
      </p:sp>
    </p:spTree>
    <p:extLst>
      <p:ext uri="{BB962C8B-B14F-4D97-AF65-F5344CB8AC3E}">
        <p14:creationId xmlns:p14="http://schemas.microsoft.com/office/powerpoint/2010/main" val="216906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Cau%20hoi/Cau%205.pptx" TargetMode="External"/><Relationship Id="rId3" Type="http://schemas.openxmlformats.org/officeDocument/2006/relationships/image" Target="../media/image7.png"/><Relationship Id="rId7" Type="http://schemas.openxmlformats.org/officeDocument/2006/relationships/hyperlink" Target="Cau%20hoi/Cau%203.pptx"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Cau%20hoi/Cau%202.pptx" TargetMode="External"/><Relationship Id="rId11" Type="http://schemas.openxmlformats.org/officeDocument/2006/relationships/image" Target="../media/image8.jpeg"/><Relationship Id="rId5" Type="http://schemas.openxmlformats.org/officeDocument/2006/relationships/hyperlink" Target="Cau%20hoi/Cau%204.pptx" TargetMode="External"/><Relationship Id="rId10" Type="http://schemas.openxmlformats.org/officeDocument/2006/relationships/hyperlink" Target="Cau%20hoi/Cau%207.pptx" TargetMode="External"/><Relationship Id="rId4" Type="http://schemas.openxmlformats.org/officeDocument/2006/relationships/hyperlink" Target="Cau%20hoi/Cau%201.pptx" TargetMode="External"/><Relationship Id="rId9" Type="http://schemas.openxmlformats.org/officeDocument/2006/relationships/hyperlink" Target="Cau%20hoi/Cau%206.pptx" TargetMode="Externa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jp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657" y="0"/>
            <a:ext cx="16256000" cy="9144000"/>
          </a:xfrm>
          <a:prstGeom prst="rect">
            <a:avLst/>
          </a:prstGeom>
          <a:noFill/>
        </p:spPr>
      </p:pic>
      <p:sp>
        <p:nvSpPr>
          <p:cNvPr id="7" name="TextBox 6"/>
          <p:cNvSpPr txBox="1"/>
          <p:nvPr/>
        </p:nvSpPr>
        <p:spPr>
          <a:xfrm>
            <a:off x="24608" y="67733"/>
            <a:ext cx="16255999" cy="2569871"/>
          </a:xfrm>
          <a:prstGeom prst="rect">
            <a:avLst/>
          </a:prstGeom>
          <a:noFill/>
        </p:spPr>
        <p:txBody>
          <a:bodyPr wrap="square" rtlCol="0">
            <a:spAutoFit/>
          </a:bodyPr>
          <a:lstStyle/>
          <a:p>
            <a:pPr algn="ctr">
              <a:lnSpc>
                <a:spcPct val="150000"/>
              </a:lnSpc>
            </a:pP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Tự</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nhiên</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và</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xã</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hội</a:t>
            </a:r>
            <a:endPar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endParaRPr>
          </a:p>
          <a:p>
            <a:pPr algn="ctr">
              <a:lnSpc>
                <a:spcPct val="150000"/>
              </a:lnSpc>
              <a:defRPr/>
            </a:pP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4.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Ôn</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tập</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chủ</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đề</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gia</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đình</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Tiết</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1)</a:t>
            </a:r>
            <a:endParaRPr lang="en-US" sz="5333" b="1" dirty="0">
              <a:ln w="22225">
                <a:solidFill>
                  <a:srgbClr val="ED7D31"/>
                </a:solidFill>
                <a:prstDash val="solid"/>
              </a:ln>
              <a:solidFill>
                <a:srgbClr val="FF0000"/>
              </a:solidFill>
              <a:latin typeface="HP001 4 hang 1 ô ly" panose="020B0603050302020204" pitchFamily="34" charset="0"/>
              <a:cs typeface="Times New Roman" panose="02020603050405020304" pitchFamily="18" charset="0"/>
            </a:endParaRPr>
          </a:p>
        </p:txBody>
      </p:sp>
      <p:pic>
        <p:nvPicPr>
          <p:cNvPr id="9"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57023" y="6200423"/>
            <a:ext cx="897467" cy="8974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401862" flipH="1">
            <a:off x="16683039" y="7900369"/>
            <a:ext cx="1763888" cy="17638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8446927" y="4165600"/>
            <a:ext cx="948267" cy="9482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089245" flipH="1">
            <a:off x="1402126" y="6000805"/>
            <a:ext cx="1705468" cy="181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089245" flipH="1">
            <a:off x="1402126" y="6047680"/>
            <a:ext cx="1705468" cy="181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6970" y="7402295"/>
            <a:ext cx="897467" cy="8974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2998" y="2952668"/>
            <a:ext cx="897467" cy="897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13" dur="4500" fill="hold"/>
                                        <p:tgtEl>
                                          <p:spTgt spid="9"/>
                                        </p:tgtEl>
                                        <p:attrNameLst>
                                          <p:attrName>ppt_x</p:attrName>
                                          <p:attrName>ppt_y</p:attrName>
                                        </p:attrNameLst>
                                      </p:cBhvr>
                                      <p:rCtr x="53819" y="-39321"/>
                                    </p:animMotion>
                                  </p:childTnLst>
                                </p:cTn>
                              </p:par>
                              <p:par>
                                <p:cTn id="14"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15" dur="4900" fill="hold"/>
                                        <p:tgtEl>
                                          <p:spTgt spid="11"/>
                                        </p:tgtEl>
                                        <p:attrNameLst>
                                          <p:attrName>ppt_x</p:attrName>
                                          <p:attrName>ppt_y</p:attrName>
                                        </p:attrNameLst>
                                      </p:cBhvr>
                                      <p:rCtr x="-63125" y="-1204"/>
                                    </p:animMotion>
                                  </p:childTnLst>
                                </p:cTn>
                              </p:par>
                              <p:par>
                                <p:cTn id="16"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17" dur="5000" fill="hold"/>
                                        <p:tgtEl>
                                          <p:spTgt spid="10"/>
                                        </p:tgtEl>
                                        <p:attrNameLst>
                                          <p:attrName>ppt_x</p:attrName>
                                          <p:attrName>ppt_y</p:attrName>
                                        </p:attrNameLst>
                                      </p:cBhvr>
                                      <p:rCtr x="-48125" y="-50401"/>
                                    </p:animMotion>
                                  </p:childTnLst>
                                </p:cTn>
                              </p:par>
                              <p:par>
                                <p:cTn id="18" presetID="23" presetClass="entr" presetSubtype="36" fill="hold" grpId="0" nodeType="withEffect">
                                  <p:stCondLst>
                                    <p:cond delay="470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strVal val="(6*min(max(#ppt_w*#ppt_h,.3),1)-7.4)/-.7*#ppt_w"/>
                                          </p:val>
                                        </p:tav>
                                        <p:tav tm="100000">
                                          <p:val>
                                            <p:strVal val="#ppt_w"/>
                                          </p:val>
                                        </p:tav>
                                      </p:tavLst>
                                    </p:anim>
                                    <p:anim calcmode="lin" valueType="num">
                                      <p:cBhvr>
                                        <p:cTn id="21" dur="750" fill="hold"/>
                                        <p:tgtEl>
                                          <p:spTgt spid="7"/>
                                        </p:tgtEl>
                                        <p:attrNameLst>
                                          <p:attrName>ppt_h</p:attrName>
                                        </p:attrNameLst>
                                      </p:cBhvr>
                                      <p:tavLst>
                                        <p:tav tm="0">
                                          <p:val>
                                            <p:strVal val="(6*min(max(#ppt_w*#ppt_h,.3),1)-7.4)/-.7*#ppt_h"/>
                                          </p:val>
                                        </p:tav>
                                        <p:tav tm="100000">
                                          <p:val>
                                            <p:strVal val="#ppt_h"/>
                                          </p:val>
                                        </p:tav>
                                      </p:tavLst>
                                    </p:anim>
                                    <p:anim calcmode="lin" valueType="num">
                                      <p:cBhvr>
                                        <p:cTn id="22" dur="750" fill="hold"/>
                                        <p:tgtEl>
                                          <p:spTgt spid="7"/>
                                        </p:tgtEl>
                                        <p:attrNameLst>
                                          <p:attrName>ppt_x</p:attrName>
                                        </p:attrNameLst>
                                      </p:cBhvr>
                                      <p:tavLst>
                                        <p:tav tm="0">
                                          <p:val>
                                            <p:fltVal val="0.5"/>
                                          </p:val>
                                        </p:tav>
                                        <p:tav tm="100000">
                                          <p:val>
                                            <p:strVal val="#ppt_x"/>
                                          </p:val>
                                        </p:tav>
                                      </p:tavLst>
                                    </p:anim>
                                    <p:anim calcmode="lin" valueType="num">
                                      <p:cBhvr>
                                        <p:cTn id="23" dur="750" fill="hold"/>
                                        <p:tgtEl>
                                          <p:spTgt spid="7"/>
                                        </p:tgtEl>
                                        <p:attrNameLst>
                                          <p:attrName>ppt_y</p:attrName>
                                        </p:attrNameLst>
                                      </p:cBhvr>
                                      <p:tavLst>
                                        <p:tav tm="0">
                                          <p:val>
                                            <p:strVal val="1+(6*min(max(#ppt_w*#ppt_h,.3),1)-7.4)/-.7*#ppt_h/2"/>
                                          </p:val>
                                        </p:tav>
                                        <p:tav tm="100000">
                                          <p:val>
                                            <p:strVal val="#ppt_y"/>
                                          </p:val>
                                        </p:tav>
                                      </p:tavLst>
                                    </p:anim>
                                  </p:childTnLst>
                                </p:cTn>
                              </p:par>
                              <p:par>
                                <p:cTn id="24" presetID="42" presetClass="entr" presetSubtype="0" fill="hold" nodeType="withEffect">
                                  <p:stCondLst>
                                    <p:cond delay="88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0" dur="5750" fill="hold"/>
                                        <p:tgtEl>
                                          <p:spTgt spid="13"/>
                                        </p:tgtEl>
                                        <p:attrNameLst>
                                          <p:attrName>ppt_x</p:attrName>
                                          <p:attrName>ppt_y</p:attrName>
                                        </p:attrNameLst>
                                      </p:cBhvr>
                                    </p:animMotion>
                                  </p:childTnLst>
                                </p:cTn>
                              </p:par>
                              <p:par>
                                <p:cTn id="31" presetID="42" presetClass="entr" presetSubtype="0" fill="hold" nodeType="withEffect">
                                  <p:stCondLst>
                                    <p:cond delay="156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7" dur="4500" fill="hold"/>
                                        <p:tgtEl>
                                          <p:spTgt spid="15"/>
                                        </p:tgtEl>
                                        <p:attrNameLst>
                                          <p:attrName>ppt_x</p:attrName>
                                          <p:attrName>ppt_y</p:attrName>
                                        </p:attrNameLst>
                                      </p:cBhvr>
                                      <p:rCtr x="53819" y="-39321"/>
                                    </p:animMotion>
                                  </p:childTnLst>
                                </p:cTn>
                              </p:par>
                              <p:par>
                                <p:cTn id="38"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9" dur="4500" fill="hold"/>
                                        <p:tgtEl>
                                          <p:spTgt spid="16"/>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182" y="1939091"/>
            <a:ext cx="11971337" cy="707886"/>
          </a:xfrm>
          <a:prstGeom prst="rect">
            <a:avLst/>
          </a:prstGeom>
          <a:noFill/>
        </p:spPr>
        <p:txBody>
          <a:bodyPr wrap="square" rtlCol="0">
            <a:spAutoFit/>
          </a:bodyPr>
          <a:lstStyle/>
          <a:p>
            <a:pPr algn="just"/>
            <a:r>
              <a:rPr lang="en-US" sz="4000" b="1" dirty="0">
                <a:solidFill>
                  <a:srgbClr val="FF0000"/>
                </a:solidFill>
                <a:latin typeface="Times New Roman" pitchFamily="18" charset="0"/>
                <a:cs typeface="Times New Roman" pitchFamily="18" charset="0"/>
              </a:rPr>
              <a:t>5. </a:t>
            </a:r>
            <a:r>
              <a:rPr lang="en-US" sz="4000" b="1" dirty="0" err="1">
                <a:solidFill>
                  <a:srgbClr val="FF0000"/>
                </a:solidFill>
                <a:latin typeface="Times New Roman" pitchFamily="18" charset="0"/>
                <a:cs typeface="Times New Roman" pitchFamily="18" charset="0"/>
              </a:rPr>
              <a:t>Mẹ</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mình</a:t>
            </a:r>
            <a:r>
              <a:rPr lang="en-US" sz="4000" b="1" dirty="0">
                <a:solidFill>
                  <a:srgbClr val="FF0000"/>
                </a:solidFill>
                <a:latin typeface="Times New Roman" pitchFamily="18" charset="0"/>
                <a:cs typeface="Times New Roman" pitchFamily="18" charset="0"/>
              </a:rPr>
              <a:t> do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nội</a:t>
            </a:r>
            <a:r>
              <a:rPr lang="en-US" sz="4000" b="1" dirty="0">
                <a:solidFill>
                  <a:srgbClr val="FF0000"/>
                </a:solidFill>
                <a:latin typeface="Times New Roman" pitchFamily="18" charset="0"/>
                <a:cs typeface="Times New Roman" pitchFamily="18" charset="0"/>
              </a:rPr>
              <a:t> hay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ngoại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sinh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a:t>
            </a:r>
          </a:p>
        </p:txBody>
      </p:sp>
      <p:sp>
        <p:nvSpPr>
          <p:cNvPr id="4" name="TextBox 3"/>
          <p:cNvSpPr txBox="1"/>
          <p:nvPr/>
        </p:nvSpPr>
        <p:spPr>
          <a:xfrm>
            <a:off x="3490119" y="3708737"/>
            <a:ext cx="9220200" cy="830997"/>
          </a:xfrm>
          <a:prstGeom prst="rect">
            <a:avLst/>
          </a:prstGeom>
          <a:noFill/>
        </p:spPr>
        <p:txBody>
          <a:bodyPr wrap="square" rtlCol="0">
            <a:spAutoFit/>
          </a:bodyPr>
          <a:lstStyle/>
          <a:p>
            <a:r>
              <a:rPr lang="en-US" sz="4800" b="1">
                <a:solidFill>
                  <a:srgbClr val="0000FF"/>
                </a:solidFill>
                <a:latin typeface="Times New Roman" pitchFamily="18" charset="0"/>
                <a:cs typeface="Times New Roman" pitchFamily="18" charset="0"/>
              </a:rPr>
              <a:t>Mẹ mình do ông bài ngoại sinh ra.</a:t>
            </a:r>
          </a:p>
        </p:txBody>
      </p:sp>
    </p:spTree>
    <p:extLst>
      <p:ext uri="{BB962C8B-B14F-4D97-AF65-F5344CB8AC3E}">
        <p14:creationId xmlns:p14="http://schemas.microsoft.com/office/powerpoint/2010/main" val="31804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4382" y="1811754"/>
            <a:ext cx="11971337" cy="1323439"/>
          </a:xfrm>
          <a:prstGeom prst="rect">
            <a:avLst/>
          </a:prstGeom>
          <a:noFill/>
        </p:spPr>
        <p:txBody>
          <a:bodyPr wrap="square" rtlCol="0">
            <a:spAutoFit/>
          </a:bodyPr>
          <a:lstStyle/>
          <a:p>
            <a:pPr algn="just"/>
            <a:r>
              <a:rPr lang="en-US" sz="4000" b="1" dirty="0">
                <a:solidFill>
                  <a:srgbClr val="FF0000"/>
                </a:solidFill>
                <a:latin typeface="Times New Roman" pitchFamily="18" charset="0"/>
                <a:cs typeface="Times New Roman" pitchFamily="18" charset="0"/>
              </a:rPr>
              <a:t>6. </a:t>
            </a:r>
            <a:r>
              <a:rPr lang="vi-VN" sz="4000" b="1" dirty="0">
                <a:solidFill>
                  <a:srgbClr val="FF0000"/>
                </a:solidFill>
                <a:latin typeface="Times New Roman" pitchFamily="18" charset="0"/>
                <a:cs typeface="Times New Roman" pitchFamily="18" charset="0"/>
              </a:rPr>
              <a:t>Ngườ</a:t>
            </a:r>
            <a:r>
              <a:rPr lang="en-US" sz="4000" b="1" dirty="0">
                <a:solidFill>
                  <a:srgbClr val="FF0000"/>
                </a:solidFill>
                <a:latin typeface="Times New Roman" pitchFamily="18" charset="0"/>
                <a:cs typeface="Times New Roman" pitchFamily="18" charset="0"/>
              </a:rPr>
              <a:t>i </a:t>
            </a:r>
            <a:r>
              <a:rPr lang="en-US" sz="4000" b="1" dirty="0" err="1">
                <a:solidFill>
                  <a:srgbClr val="FF0000"/>
                </a:solidFill>
                <a:latin typeface="Times New Roman" pitchFamily="18" charset="0"/>
                <a:cs typeface="Times New Roman" pitchFamily="18" charset="0"/>
              </a:rPr>
              <a:t>đàn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nội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sinh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bố</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gọi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bằng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4" name="TextBox 3"/>
          <p:cNvSpPr txBox="1"/>
          <p:nvPr/>
        </p:nvSpPr>
        <p:spPr>
          <a:xfrm>
            <a:off x="5699918" y="3581400"/>
            <a:ext cx="6096001" cy="1015663"/>
          </a:xfrm>
          <a:prstGeom prst="rect">
            <a:avLst/>
          </a:prstGeom>
          <a:noFill/>
        </p:spPr>
        <p:txBody>
          <a:bodyPr wrap="square" rtlCol="0">
            <a:spAutoFit/>
          </a:bodyPr>
          <a:lstStyle/>
          <a:p>
            <a:r>
              <a:rPr lang="en-US" sz="6000" b="1">
                <a:solidFill>
                  <a:srgbClr val="0000FF"/>
                </a:solidFill>
                <a:latin typeface="Times New Roman" pitchFamily="18" charset="0"/>
                <a:cs typeface="Times New Roman" pitchFamily="18" charset="0"/>
              </a:rPr>
              <a:t>Gọi bằng chú.</a:t>
            </a:r>
          </a:p>
        </p:txBody>
      </p:sp>
    </p:spTree>
    <p:extLst>
      <p:ext uri="{BB962C8B-B14F-4D97-AF65-F5344CB8AC3E}">
        <p14:creationId xmlns:p14="http://schemas.microsoft.com/office/powerpoint/2010/main" val="90989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4382" y="1811754"/>
            <a:ext cx="11971337" cy="1323439"/>
          </a:xfrm>
          <a:prstGeom prst="rect">
            <a:avLst/>
          </a:prstGeom>
          <a:noFill/>
        </p:spPr>
        <p:txBody>
          <a:bodyPr wrap="square" rtlCol="0">
            <a:spAutoFit/>
          </a:bodyPr>
          <a:lstStyle/>
          <a:p>
            <a:pPr algn="just"/>
            <a:r>
              <a:rPr lang="en-US" sz="4000" b="1" dirty="0">
                <a:solidFill>
                  <a:srgbClr val="FF0000"/>
                </a:solidFill>
                <a:latin typeface="Times New Roman" pitchFamily="18" charset="0"/>
                <a:cs typeface="Times New Roman" pitchFamily="18" charset="0"/>
              </a:rPr>
              <a:t>7. </a:t>
            </a:r>
            <a:r>
              <a:rPr lang="vi-VN" sz="4000" b="1" dirty="0">
                <a:solidFill>
                  <a:srgbClr val="FF0000"/>
                </a:solidFill>
                <a:latin typeface="Times New Roman" pitchFamily="18" charset="0"/>
                <a:cs typeface="Times New Roman" pitchFamily="18" charset="0"/>
              </a:rPr>
              <a:t>Ngườ</a:t>
            </a:r>
            <a:r>
              <a:rPr lang="en-US" sz="4000" b="1" dirty="0">
                <a:solidFill>
                  <a:srgbClr val="FF0000"/>
                </a:solidFill>
                <a:latin typeface="Times New Roman" pitchFamily="18" charset="0"/>
                <a:cs typeface="Times New Roman" pitchFamily="18" charset="0"/>
              </a:rPr>
              <a:t>i </a:t>
            </a:r>
            <a:r>
              <a:rPr lang="en-US" sz="4000" b="1" dirty="0" err="1">
                <a:solidFill>
                  <a:srgbClr val="FF0000"/>
                </a:solidFill>
                <a:latin typeface="Times New Roman" pitchFamily="18" charset="0"/>
                <a:cs typeface="Times New Roman" pitchFamily="18" charset="0"/>
              </a:rPr>
              <a:t>phụ</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nữ</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nội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sinh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bố</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gọi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bằng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4" name="TextBox 3"/>
          <p:cNvSpPr txBox="1"/>
          <p:nvPr/>
        </p:nvSpPr>
        <p:spPr>
          <a:xfrm>
            <a:off x="5699918" y="3581400"/>
            <a:ext cx="4273009" cy="1015663"/>
          </a:xfrm>
          <a:prstGeom prst="rect">
            <a:avLst/>
          </a:prstGeom>
          <a:noFill/>
        </p:spPr>
        <p:txBody>
          <a:bodyPr wrap="square" rtlCol="0">
            <a:spAutoFit/>
          </a:bodyPr>
          <a:lstStyle/>
          <a:p>
            <a:r>
              <a:rPr lang="en-US" sz="6000" b="1">
                <a:solidFill>
                  <a:srgbClr val="0000FF"/>
                </a:solidFill>
                <a:latin typeface="Times New Roman" pitchFamily="18" charset="0"/>
                <a:cs typeface="Times New Roman" pitchFamily="18" charset="0"/>
              </a:rPr>
              <a:t>Gọi bằng cô.</a:t>
            </a:r>
          </a:p>
        </p:txBody>
      </p:sp>
    </p:spTree>
    <p:extLst>
      <p:ext uri="{BB962C8B-B14F-4D97-AF65-F5344CB8AC3E}">
        <p14:creationId xmlns:p14="http://schemas.microsoft.com/office/powerpoint/2010/main" val="351133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137" y="-9478"/>
            <a:ext cx="15963900" cy="8847667"/>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7" name="矩形 39"/>
          <p:cNvSpPr>
            <a:spLocks noChangeArrowheads="1"/>
          </p:cNvSpPr>
          <p:nvPr/>
        </p:nvSpPr>
        <p:spPr bwMode="auto">
          <a:xfrm>
            <a:off x="5223670" y="2671234"/>
            <a:ext cx="5422900" cy="1077346"/>
          </a:xfrm>
          <a:prstGeom prst="rect">
            <a:avLst/>
          </a:prstGeom>
          <a:noFill/>
          <a:ln>
            <a:noFill/>
          </a:ln>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624713" eaLnBrk="1" fontAlgn="auto" hangingPunct="1">
              <a:lnSpc>
                <a:spcPct val="150000"/>
              </a:lnSpc>
              <a:spcBef>
                <a:spcPts val="1333"/>
              </a:spcBef>
              <a:spcAft>
                <a:spcPts val="0"/>
              </a:spcAft>
              <a:defRPr/>
            </a:pPr>
            <a:endParaRPr lang="zh-CN" altLang="en-US" sz="4267" b="1" dirty="0">
              <a:solidFill>
                <a:srgbClr val="DC5D3D"/>
              </a:solidFill>
              <a:latin typeface="+mn-lt"/>
              <a:ea typeface="+mn-ea"/>
              <a:cs typeface="+mn-ea"/>
              <a:sym typeface="+mn-lt"/>
            </a:endParaRPr>
          </a:p>
        </p:txBody>
      </p:sp>
      <p:sp>
        <p:nvSpPr>
          <p:cNvPr id="3" name="TextBox 2">
            <a:extLst>
              <a:ext uri="{FF2B5EF4-FFF2-40B4-BE49-F238E27FC236}">
                <a16:creationId xmlns:a16="http://schemas.microsoft.com/office/drawing/2014/main" id="{F372D323-C0CF-3354-B244-18CB4DB1394D}"/>
              </a:ext>
            </a:extLst>
          </p:cNvPr>
          <p:cNvSpPr txBox="1"/>
          <p:nvPr/>
        </p:nvSpPr>
        <p:spPr>
          <a:xfrm>
            <a:off x="321202" y="457200"/>
            <a:ext cx="15955436" cy="2603929"/>
          </a:xfrm>
          <a:prstGeom prst="rect">
            <a:avLst/>
          </a:prstGeom>
          <a:noFill/>
        </p:spPr>
        <p:txBody>
          <a:bodyPr vert="horz" lIns="81280" tIns="40640" rIns="81280" bIns="40640" rtlCol="0" anchor="ctr">
            <a:normAutofit fontScale="25000" lnSpcReduction="20000"/>
          </a:bodyPr>
          <a:lstStyle/>
          <a:p>
            <a:pPr indent="-203206" algn="ctr">
              <a:lnSpc>
                <a:spcPct val="90000"/>
              </a:lnSpc>
              <a:spcAft>
                <a:spcPts val="533"/>
              </a:spcAft>
            </a:pPr>
            <a:endParaRPr lang="en-US" sz="8000" dirty="0">
              <a:latin typeface="Times New Roman" panose="02020603050405020304" pitchFamily="18" charset="0"/>
              <a:cs typeface="Times New Roman" panose="02020603050405020304" pitchFamily="18" charset="0"/>
            </a:endParaRPr>
          </a:p>
          <a:p>
            <a:pPr indent="-203206">
              <a:lnSpc>
                <a:spcPct val="170000"/>
              </a:lnSpc>
              <a:spcAft>
                <a:spcPts val="533"/>
              </a:spcAft>
            </a:pPr>
            <a:r>
              <a:rPr lang="en-US" sz="12800" b="1" dirty="0">
                <a:latin typeface="Times New Roman" panose="02020603050405020304" pitchFamily="18" charset="0"/>
                <a:cs typeface="Times New Roman" panose="02020603050405020304" pitchFamily="18" charset="0"/>
              </a:rPr>
              <a:t> ĐIỀU CHỈNH SAU BÀI DẠY (</a:t>
            </a:r>
            <a:r>
              <a:rPr lang="en-US" sz="12800" b="1" dirty="0" err="1">
                <a:latin typeface="Times New Roman" panose="02020603050405020304" pitchFamily="18" charset="0"/>
                <a:cs typeface="Times New Roman" panose="02020603050405020304" pitchFamily="18" charset="0"/>
              </a:rPr>
              <a:t>nếu</a:t>
            </a:r>
            <a:r>
              <a:rPr lang="en-US" sz="12800" b="1" dirty="0">
                <a:latin typeface="Times New Roman" panose="02020603050405020304" pitchFamily="18" charset="0"/>
                <a:cs typeface="Times New Roman" panose="02020603050405020304" pitchFamily="18" charset="0"/>
              </a:rPr>
              <a:t> </a:t>
            </a:r>
            <a:r>
              <a:rPr lang="en-US" sz="12800" b="1" dirty="0" err="1">
                <a:latin typeface="Times New Roman" panose="02020603050405020304" pitchFamily="18" charset="0"/>
                <a:cs typeface="Times New Roman" panose="02020603050405020304" pitchFamily="18" charset="0"/>
              </a:rPr>
              <a:t>có</a:t>
            </a:r>
            <a:r>
              <a:rPr lang="en-US" sz="12800" b="1">
                <a:latin typeface="Times New Roman" panose="02020603050405020304" pitchFamily="18" charset="0"/>
                <a:cs typeface="Times New Roman" panose="02020603050405020304" pitchFamily="18" charset="0"/>
              </a:rPr>
              <a:t>):</a:t>
            </a:r>
            <a:endParaRPr lang="en-US" sz="8000" b="1" dirty="0">
              <a:solidFill>
                <a:srgbClr val="F92D67"/>
              </a:solidFill>
              <a:latin typeface="Times New Roman" pitchFamily="18" charset="0"/>
              <a:ea typeface="+mj-ea"/>
              <a:cs typeface="Times New Roman" pitchFamily="18" charset="0"/>
            </a:endParaRPr>
          </a:p>
          <a:p>
            <a:pPr indent="-203206" algn="ctr">
              <a:lnSpc>
                <a:spcPct val="170000"/>
              </a:lnSpc>
              <a:spcAft>
                <a:spcPts val="533"/>
              </a:spcAft>
            </a:pPr>
            <a:r>
              <a:rPr lang="en-US" sz="8000" dirty="0">
                <a:latin typeface="Times New Roman" panose="02020603050405020304" pitchFamily="18" charset="0"/>
                <a:cs typeface="Times New Roman" panose="02020603050405020304" pitchFamily="18" charset="0"/>
              </a:rPr>
              <a:t>………………………………………………………………………………………………………………………………………………………………………………………………………………………………………………………………………………………………………………………………………………………………………………………………………………………………………………………………………………………………………………</a:t>
            </a:r>
          </a:p>
          <a:p>
            <a:pPr indent="-203206" algn="ctr">
              <a:lnSpc>
                <a:spcPct val="90000"/>
              </a:lnSpc>
              <a:spcAft>
                <a:spcPts val="533"/>
              </a:spcAft>
            </a:pPr>
            <a:endParaRPr lang="en-US" sz="8000" b="1" dirty="0">
              <a:solidFill>
                <a:srgbClr val="F92D67"/>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492461417"/>
      </p:ext>
    </p:extLst>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708800" y="1156261"/>
            <a:ext cx="6934719" cy="646331"/>
          </a:xfrm>
          <a:prstGeom prst="rect">
            <a:avLst/>
          </a:prstGeom>
          <a:solidFill>
            <a:schemeClr val="bg1"/>
          </a:solidFill>
        </p:spPr>
        <p:txBody>
          <a:bodyPr wrap="none" rtlCol="0">
            <a:spAutoFit/>
          </a:bodyPr>
          <a:lstStyle/>
          <a:p>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TRÒ CHƠI: CON SỐ MAY MẮN</a:t>
            </a:r>
          </a:p>
        </p:txBody>
      </p:sp>
      <p:grpSp>
        <p:nvGrpSpPr>
          <p:cNvPr id="4" name="Group 3"/>
          <p:cNvGrpSpPr/>
          <p:nvPr/>
        </p:nvGrpSpPr>
        <p:grpSpPr>
          <a:xfrm>
            <a:off x="10131551" y="2428672"/>
            <a:ext cx="4505528" cy="4505528"/>
            <a:chOff x="9918032" y="2667000"/>
            <a:chExt cx="4505528" cy="4505528"/>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878" t="38866" r="35292" b="27659"/>
            <a:stretch/>
          </p:blipFill>
          <p:spPr bwMode="auto">
            <a:xfrm>
              <a:off x="9918032" y="2667000"/>
              <a:ext cx="4505528" cy="450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19631274">
              <a:off x="11287697" y="3338058"/>
              <a:ext cx="492443" cy="830997"/>
            </a:xfrm>
            <a:prstGeom prst="rect">
              <a:avLst/>
            </a:prstGeom>
            <a:noFill/>
          </p:spPr>
          <p:txBody>
            <a:bodyPr wrap="none" rtlCol="0">
              <a:spAutoFit/>
            </a:bodyPr>
            <a:lstStyle/>
            <a:p>
              <a:r>
                <a:rPr lang="en-US" sz="4800" b="1">
                  <a:solidFill>
                    <a:srgbClr val="FF6600"/>
                  </a:solidFill>
                  <a:latin typeface="Times New Roman" pitchFamily="18" charset="0"/>
                  <a:cs typeface="Times New Roman" pitchFamily="18" charset="0"/>
                </a:rPr>
                <a:t>7</a:t>
              </a:r>
            </a:p>
          </p:txBody>
        </p:sp>
        <p:sp>
          <p:nvSpPr>
            <p:cNvPr id="7" name="TextBox 6"/>
            <p:cNvSpPr txBox="1"/>
            <p:nvPr/>
          </p:nvSpPr>
          <p:spPr>
            <a:xfrm rot="1790714">
              <a:off x="12531450" y="3337763"/>
              <a:ext cx="492443" cy="830997"/>
            </a:xfrm>
            <a:prstGeom prst="rect">
              <a:avLst/>
            </a:prstGeom>
            <a:noFill/>
          </p:spPr>
          <p:txBody>
            <a:bodyPr wrap="none" rtlCol="0">
              <a:spAutoFit/>
            </a:bodyPr>
            <a:lstStyle/>
            <a:p>
              <a:r>
                <a:rPr lang="en-US" sz="4800" b="1">
                  <a:solidFill>
                    <a:schemeClr val="bg1"/>
                  </a:solidFill>
                  <a:latin typeface="Times New Roman" pitchFamily="18" charset="0"/>
                  <a:cs typeface="Times New Roman" pitchFamily="18" charset="0"/>
                </a:rPr>
                <a:t>3</a:t>
              </a:r>
            </a:p>
          </p:txBody>
        </p:sp>
        <p:sp>
          <p:nvSpPr>
            <p:cNvPr id="9" name="TextBox 8"/>
            <p:cNvSpPr txBox="1"/>
            <p:nvPr/>
          </p:nvSpPr>
          <p:spPr>
            <a:xfrm rot="4367033">
              <a:off x="13262804" y="4175915"/>
              <a:ext cx="492443" cy="830997"/>
            </a:xfrm>
            <a:prstGeom prst="rect">
              <a:avLst/>
            </a:prstGeom>
            <a:noFill/>
          </p:spPr>
          <p:txBody>
            <a:bodyPr wrap="none" rtlCol="0">
              <a:spAutoFit/>
            </a:bodyPr>
            <a:lstStyle/>
            <a:p>
              <a:r>
                <a:rPr lang="en-US" sz="4800" b="1">
                  <a:solidFill>
                    <a:srgbClr val="FFFF00"/>
                  </a:solidFill>
                  <a:latin typeface="Times New Roman" pitchFamily="18" charset="0"/>
                  <a:cs typeface="Times New Roman" pitchFamily="18" charset="0"/>
                </a:rPr>
                <a:t>6</a:t>
              </a:r>
            </a:p>
          </p:txBody>
        </p:sp>
        <p:sp>
          <p:nvSpPr>
            <p:cNvPr id="10" name="TextBox 9"/>
            <p:cNvSpPr txBox="1"/>
            <p:nvPr/>
          </p:nvSpPr>
          <p:spPr>
            <a:xfrm rot="7469450">
              <a:off x="13014379" y="5345261"/>
              <a:ext cx="492443" cy="830997"/>
            </a:xfrm>
            <a:prstGeom prst="rect">
              <a:avLst/>
            </a:prstGeom>
            <a:noFill/>
          </p:spPr>
          <p:txBody>
            <a:bodyPr wrap="none" rtlCol="0">
              <a:spAutoFit/>
            </a:bodyPr>
            <a:lstStyle/>
            <a:p>
              <a:r>
                <a:rPr lang="en-US" sz="4800" b="1">
                  <a:solidFill>
                    <a:srgbClr val="FF0000"/>
                  </a:solidFill>
                  <a:latin typeface="Times New Roman" pitchFamily="18" charset="0"/>
                  <a:cs typeface="Times New Roman" pitchFamily="18" charset="0"/>
                </a:rPr>
                <a:t>1</a:t>
              </a:r>
            </a:p>
          </p:txBody>
        </p:sp>
        <p:sp>
          <p:nvSpPr>
            <p:cNvPr id="11" name="TextBox 10"/>
            <p:cNvSpPr txBox="1"/>
            <p:nvPr/>
          </p:nvSpPr>
          <p:spPr>
            <a:xfrm rot="10800000">
              <a:off x="11928157" y="5961480"/>
              <a:ext cx="492443" cy="830997"/>
            </a:xfrm>
            <a:prstGeom prst="rect">
              <a:avLst/>
            </a:prstGeom>
            <a:noFill/>
          </p:spPr>
          <p:txBody>
            <a:bodyPr wrap="none" rtlCol="0">
              <a:spAutoFit/>
            </a:bodyPr>
            <a:lstStyle/>
            <a:p>
              <a:r>
                <a:rPr lang="en-US" sz="4800" b="1">
                  <a:solidFill>
                    <a:srgbClr val="FFC000"/>
                  </a:solidFill>
                  <a:latin typeface="Times New Roman" pitchFamily="18" charset="0"/>
                  <a:cs typeface="Times New Roman" pitchFamily="18" charset="0"/>
                </a:rPr>
                <a:t>4</a:t>
              </a:r>
            </a:p>
          </p:txBody>
        </p:sp>
        <p:sp>
          <p:nvSpPr>
            <p:cNvPr id="12" name="TextBox 11"/>
            <p:cNvSpPr txBox="1"/>
            <p:nvPr/>
          </p:nvSpPr>
          <p:spPr>
            <a:xfrm rot="14373383">
              <a:off x="10804726" y="5426144"/>
              <a:ext cx="492443" cy="830997"/>
            </a:xfrm>
            <a:prstGeom prst="rect">
              <a:avLst/>
            </a:prstGeom>
            <a:noFill/>
          </p:spPr>
          <p:txBody>
            <a:bodyPr wrap="none" rtlCol="0">
              <a:spAutoFit/>
            </a:bodyPr>
            <a:lstStyle/>
            <a:p>
              <a:r>
                <a:rPr lang="en-US" sz="4800" b="1">
                  <a:solidFill>
                    <a:srgbClr val="002060"/>
                  </a:solidFill>
                  <a:latin typeface="Times New Roman" pitchFamily="18" charset="0"/>
                  <a:cs typeface="Times New Roman" pitchFamily="18" charset="0"/>
                </a:rPr>
                <a:t>5</a:t>
              </a:r>
            </a:p>
          </p:txBody>
        </p:sp>
        <p:sp>
          <p:nvSpPr>
            <p:cNvPr id="13" name="TextBox 12"/>
            <p:cNvSpPr txBox="1"/>
            <p:nvPr/>
          </p:nvSpPr>
          <p:spPr>
            <a:xfrm rot="17617700">
              <a:off x="10520130" y="4175915"/>
              <a:ext cx="492443" cy="830997"/>
            </a:xfrm>
            <a:prstGeom prst="rect">
              <a:avLst/>
            </a:prstGeom>
            <a:noFill/>
          </p:spPr>
          <p:txBody>
            <a:bodyPr wrap="none" rtlCol="0">
              <a:spAutoFit/>
            </a:bodyPr>
            <a:lstStyle/>
            <a:p>
              <a:r>
                <a:rPr lang="en-US" sz="4800" b="1">
                  <a:solidFill>
                    <a:srgbClr val="6600CC"/>
                  </a:solidFill>
                  <a:latin typeface="Times New Roman" pitchFamily="18" charset="0"/>
                  <a:cs typeface="Times New Roman" pitchFamily="18" charset="0"/>
                </a:rPr>
                <a:t>2</a:t>
              </a:r>
            </a:p>
          </p:txBody>
        </p:sp>
      </p:grpSp>
      <p:cxnSp>
        <p:nvCxnSpPr>
          <p:cNvPr id="14" name="Straight Arrow Connector 13"/>
          <p:cNvCxnSpPr/>
          <p:nvPr/>
        </p:nvCxnSpPr>
        <p:spPr>
          <a:xfrm flipV="1">
            <a:off x="12384315" y="3176837"/>
            <a:ext cx="3582" cy="1534417"/>
          </a:xfrm>
          <a:prstGeom prst="straightConnector1">
            <a:avLst/>
          </a:prstGeom>
          <a:ln w="19050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15" name="Rectangle 14">
            <a:hlinkClick r:id="rId4" action="ppaction://hlinkpres?slideindex=1&amp;slidetitle="/>
          </p:cNvPr>
          <p:cNvSpPr/>
          <p:nvPr/>
        </p:nvSpPr>
        <p:spPr>
          <a:xfrm>
            <a:off x="875737" y="297180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1    </a:t>
            </a:r>
          </a:p>
        </p:txBody>
      </p:sp>
      <p:sp>
        <p:nvSpPr>
          <p:cNvPr id="16" name="Rectangle 15">
            <a:hlinkClick r:id="rId5" action="ppaction://hlinkpres?slideindex=1&amp;slidetitle="/>
          </p:cNvPr>
          <p:cNvSpPr/>
          <p:nvPr/>
        </p:nvSpPr>
        <p:spPr>
          <a:xfrm>
            <a:off x="3644030" y="4529723"/>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4    </a:t>
            </a:r>
          </a:p>
        </p:txBody>
      </p:sp>
      <p:sp>
        <p:nvSpPr>
          <p:cNvPr id="17" name="Rectangle 16">
            <a:hlinkClick r:id="rId6" action="ppaction://hlinkpres?slideindex=1&amp;slidetitle="/>
          </p:cNvPr>
          <p:cNvSpPr/>
          <p:nvPr/>
        </p:nvSpPr>
        <p:spPr>
          <a:xfrm>
            <a:off x="3644030" y="297180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2    </a:t>
            </a:r>
          </a:p>
        </p:txBody>
      </p:sp>
      <p:sp>
        <p:nvSpPr>
          <p:cNvPr id="18" name="Rectangle 17">
            <a:hlinkClick r:id="rId7" action="ppaction://hlinkpres?slideindex=1&amp;slidetitle="/>
          </p:cNvPr>
          <p:cNvSpPr/>
          <p:nvPr/>
        </p:nvSpPr>
        <p:spPr>
          <a:xfrm>
            <a:off x="6400800" y="2986268"/>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3    </a:t>
            </a:r>
          </a:p>
        </p:txBody>
      </p:sp>
      <p:sp>
        <p:nvSpPr>
          <p:cNvPr id="19" name="Rectangle 18">
            <a:hlinkClick r:id="rId8" action="ppaction://hlinkpres?slideindex=1&amp;slidetitle="/>
          </p:cNvPr>
          <p:cNvSpPr/>
          <p:nvPr/>
        </p:nvSpPr>
        <p:spPr>
          <a:xfrm>
            <a:off x="763985" y="6001523"/>
            <a:ext cx="2458410"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5    </a:t>
            </a:r>
          </a:p>
        </p:txBody>
      </p:sp>
      <p:sp>
        <p:nvSpPr>
          <p:cNvPr id="20" name="Rectangle 19">
            <a:hlinkClick r:id="rId9" action="ppaction://hlinkpres?slideindex=1&amp;slidetitle="/>
          </p:cNvPr>
          <p:cNvSpPr/>
          <p:nvPr/>
        </p:nvSpPr>
        <p:spPr>
          <a:xfrm>
            <a:off x="3644030" y="601145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6    </a:t>
            </a:r>
          </a:p>
        </p:txBody>
      </p:sp>
      <p:sp>
        <p:nvSpPr>
          <p:cNvPr id="21" name="Rectangle 20">
            <a:hlinkClick r:id="rId10" action="ppaction://hlinkpres?slideindex=1&amp;slidetitle="/>
          </p:cNvPr>
          <p:cNvSpPr/>
          <p:nvPr/>
        </p:nvSpPr>
        <p:spPr>
          <a:xfrm>
            <a:off x="6400800" y="601145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7    </a:t>
            </a:r>
          </a:p>
        </p:txBody>
      </p:sp>
      <p:grpSp>
        <p:nvGrpSpPr>
          <p:cNvPr id="22" name="Group 21"/>
          <p:cNvGrpSpPr/>
          <p:nvPr/>
        </p:nvGrpSpPr>
        <p:grpSpPr>
          <a:xfrm>
            <a:off x="9955689" y="4729958"/>
            <a:ext cx="4888232" cy="3499642"/>
            <a:chOff x="9955689" y="4729958"/>
            <a:chExt cx="4888232" cy="3499642"/>
          </a:xfrm>
        </p:grpSpPr>
        <p:sp>
          <p:nvSpPr>
            <p:cNvPr id="23" name="Plaque 22"/>
            <p:cNvSpPr/>
            <p:nvPr/>
          </p:nvSpPr>
          <p:spPr>
            <a:xfrm>
              <a:off x="10144919" y="7086600"/>
              <a:ext cx="4495800" cy="990600"/>
            </a:xfrm>
            <a:prstGeom prst="plaque">
              <a:avLst/>
            </a:prstGeom>
            <a:blipFill>
              <a:blip r:embed="rId11"/>
              <a:tile tx="0" ty="0" sx="100000" sy="100000" flip="none" algn="tl"/>
            </a:blip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BẮT ĐẦU QUAY</a:t>
              </a:r>
            </a:p>
          </p:txBody>
        </p:sp>
        <p:grpSp>
          <p:nvGrpSpPr>
            <p:cNvPr id="24" name="Group 23"/>
            <p:cNvGrpSpPr/>
            <p:nvPr/>
          </p:nvGrpSpPr>
          <p:grpSpPr>
            <a:xfrm>
              <a:off x="9955689" y="4729958"/>
              <a:ext cx="4888232" cy="3499642"/>
              <a:chOff x="9955689" y="4745198"/>
              <a:chExt cx="4888232" cy="3499642"/>
            </a:xfrm>
          </p:grpSpPr>
          <p:cxnSp>
            <p:nvCxnSpPr>
              <p:cNvPr id="26" name="Straight Connector 25"/>
              <p:cNvCxnSpPr>
                <a:endCxn id="11" idx="2"/>
              </p:cNvCxnSpPr>
              <p:nvPr/>
            </p:nvCxnSpPr>
            <p:spPr>
              <a:xfrm flipH="1">
                <a:off x="12387897" y="4745198"/>
                <a:ext cx="4922" cy="977954"/>
              </a:xfrm>
              <a:prstGeom prst="line">
                <a:avLst/>
              </a:prstGeom>
              <a:ln w="101600">
                <a:solidFill>
                  <a:srgbClr val="0000CC"/>
                </a:solidFill>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955689" y="8244840"/>
                <a:ext cx="4888232" cy="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795857" y="5633794"/>
                <a:ext cx="0" cy="1239446"/>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2992229" y="5618554"/>
                <a:ext cx="0" cy="1210594"/>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747438" y="5664752"/>
                <a:ext cx="1244791" cy="4528"/>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005219" y="6781800"/>
                <a:ext cx="0" cy="146304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4790579" y="6819930"/>
                <a:ext cx="0" cy="142491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955689" y="6823740"/>
                <a:ext cx="1840168" cy="9144"/>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a:off x="12938919" y="6804690"/>
              <a:ext cx="1905000" cy="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6031118" y="633040"/>
            <a:ext cx="3974101"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04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3600000">
                                      <p:cBhvr>
                                        <p:cTn id="14" dur="2000" fill="hold"/>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9600000">
                                      <p:cBhvr>
                                        <p:cTn id="18" dur="2000" fill="hold"/>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41700000">
                                      <p:cBhvr>
                                        <p:cTn id="22" dur="2000" fill="hold"/>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54000000">
                                      <p:cBhvr>
                                        <p:cTn id="26" dur="2000" fill="hold"/>
                                        <p:tgtEl>
                                          <p:spTgt spid="4"/>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49140000">
                                      <p:cBhvr>
                                        <p:cTn id="3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9"/>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1" restart="whenNotActive" fill="hold" evtFilter="cancelBubble" nodeType="interactiveSeq">
                <p:stCondLst>
                  <p:cond evt="onClick" delay="0">
                    <p:tgtEl>
                      <p:spTgt spid="20"/>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7" restart="whenNotActive" fill="hold" evtFilter="cancelBubble" nodeType="interactiveSeq">
                <p:stCondLst>
                  <p:cond evt="onClick" delay="0">
                    <p:tgtEl>
                      <p:spTgt spid="21"/>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5" grpId="0" animBg="1"/>
      <p:bldP spid="16" grpId="0" animBg="1"/>
      <p:bldP spid="17" grpId="0" animBg="1"/>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508919" y="418828"/>
            <a:ext cx="112014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Cùng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hoàn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thành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sơ</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đồ</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theo</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gợi</a:t>
            </a:r>
            <a:r>
              <a:rPr lang="en-US" sz="3800" b="1" dirty="0">
                <a:solidFill>
                  <a:srgbClr val="FF0066"/>
                </a:solidFill>
                <a:latin typeface="Times New Roman" pitchFamily="18" charset="0"/>
                <a:cs typeface="Times New Roman" pitchFamily="18" charset="0"/>
              </a:rPr>
              <a:t> ý </a:t>
            </a:r>
            <a:r>
              <a:rPr lang="en-US" sz="3800" b="1" dirty="0" err="1">
                <a:solidFill>
                  <a:srgbClr val="FF0066"/>
                </a:solidFill>
                <a:latin typeface="Times New Roman" pitchFamily="18" charset="0"/>
                <a:cs typeface="Times New Roman" pitchFamily="18" charset="0"/>
              </a:rPr>
              <a:t>sau</a:t>
            </a:r>
            <a:r>
              <a:rPr lang="en-US" sz="3800" b="1" dirty="0">
                <a:solidFill>
                  <a:srgbClr val="FF0066"/>
                </a:solidFill>
                <a:latin typeface="Times New Roman" pitchFamily="18" charset="0"/>
                <a:cs typeface="Times New Roman" pitchFamily="18" charset="0"/>
              </a:rPr>
              <a:t>:</a:t>
            </a:r>
          </a:p>
        </p:txBody>
      </p:sp>
      <p:sp>
        <p:nvSpPr>
          <p:cNvPr id="4" name="Rectangle 3">
            <a:extLst>
              <a:ext uri="{FF2B5EF4-FFF2-40B4-BE49-F238E27FC236}">
                <a16:creationId xmlns:a16="http://schemas.microsoft.com/office/drawing/2014/main" id="{9B8A8CDB-70D7-1858-8727-F34AD27223B1}"/>
              </a:ext>
            </a:extLst>
          </p:cNvPr>
          <p:cNvSpPr/>
          <p:nvPr/>
        </p:nvSpPr>
        <p:spPr>
          <a:xfrm>
            <a:off x="5013075" y="392734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31" name="Ink 30">
                <a:extLst>
                  <a:ext uri="{FF2B5EF4-FFF2-40B4-BE49-F238E27FC236}">
                    <a16:creationId xmlns:a16="http://schemas.microsoft.com/office/drawing/2014/main" id="{B09B1177-4E62-C276-E8DB-3C77F64717E5}"/>
                  </a:ext>
                </a:extLst>
              </p14:cNvPr>
              <p14:cNvContentPartPr/>
              <p14:nvPr/>
            </p14:nvContentPartPr>
            <p14:xfrm>
              <a:off x="2781929" y="85216"/>
              <a:ext cx="3600" cy="3600"/>
            </p14:xfrm>
          </p:contentPart>
        </mc:Choice>
        <mc:Fallback xmlns="">
          <p:pic>
            <p:nvPicPr>
              <p:cNvPr id="31" name="Ink 30">
                <a:extLst>
                  <a:ext uri="{FF2B5EF4-FFF2-40B4-BE49-F238E27FC236}">
                    <a16:creationId xmlns="" xmlns:a16="http://schemas.microsoft.com/office/drawing/2014/main" xmlns:p14="http://schemas.microsoft.com/office/powerpoint/2010/main" id="{B09B1177-4E62-C276-E8DB-3C77F64717E5}"/>
                  </a:ext>
                </a:extLst>
              </p:cNvPr>
              <p:cNvPicPr/>
              <p:nvPr/>
            </p:nvPicPr>
            <p:blipFill>
              <a:blip r:embed="rId4"/>
              <a:stretch>
                <a:fillRect/>
              </a:stretch>
            </p:blipFill>
            <p:spPr>
              <a:xfrm>
                <a:off x="2691929" y="-94784"/>
                <a:ext cx="183600" cy="363600"/>
              </a:xfrm>
              <a:prstGeom prst="rect">
                <a:avLst/>
              </a:prstGeom>
            </p:spPr>
          </p:pic>
        </mc:Fallback>
      </mc:AlternateContent>
      <p:pic>
        <p:nvPicPr>
          <p:cNvPr id="14" name="Picture 13">
            <a:extLst>
              <a:ext uri="{FF2B5EF4-FFF2-40B4-BE49-F238E27FC236}">
                <a16:creationId xmlns:a16="http://schemas.microsoft.com/office/drawing/2014/main" id="{1643664B-3E1A-34A2-62B3-F7F76917A76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2073641" y="1244307"/>
            <a:ext cx="12040644" cy="6090432"/>
          </a:xfrm>
          <a:prstGeom prst="rect">
            <a:avLst/>
          </a:prstGeom>
          <a:solidFill>
            <a:srgbClr val="FFEB9C"/>
          </a:solidFill>
        </p:spPr>
      </p:pic>
      <p:sp>
        <p:nvSpPr>
          <p:cNvPr id="17" name="Rectangle 16">
            <a:extLst>
              <a:ext uri="{FF2B5EF4-FFF2-40B4-BE49-F238E27FC236}">
                <a16:creationId xmlns:a16="http://schemas.microsoft.com/office/drawing/2014/main" id="{A9BC99C8-32EA-60F2-8244-045A3D352ECC}"/>
              </a:ext>
            </a:extLst>
          </p:cNvPr>
          <p:cNvSpPr/>
          <p:nvPr/>
        </p:nvSpPr>
        <p:spPr>
          <a:xfrm>
            <a:off x="2727075" y="2631948"/>
            <a:ext cx="1371600" cy="455185"/>
          </a:xfrm>
          <a:prstGeom prst="rect">
            <a:avLst/>
          </a:prstGeom>
          <a:solidFill>
            <a:srgbClr val="FFE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Ông bà nội</a:t>
            </a:r>
          </a:p>
        </p:txBody>
      </p:sp>
      <p:sp>
        <p:nvSpPr>
          <p:cNvPr id="42" name="Rectangle 41">
            <a:extLst>
              <a:ext uri="{FF2B5EF4-FFF2-40B4-BE49-F238E27FC236}">
                <a16:creationId xmlns:a16="http://schemas.microsoft.com/office/drawing/2014/main" id="{58E8425F-870F-A057-9F4A-C553A8DAB946}"/>
              </a:ext>
            </a:extLst>
          </p:cNvPr>
          <p:cNvSpPr/>
          <p:nvPr/>
        </p:nvSpPr>
        <p:spPr>
          <a:xfrm>
            <a:off x="2727075" y="3165348"/>
            <a:ext cx="1371600" cy="421228"/>
          </a:xfrm>
          <a:prstGeom prst="rect">
            <a:avLst/>
          </a:prstGeom>
          <a:solidFill>
            <a:srgbClr val="FFE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Bác gái</a:t>
            </a:r>
          </a:p>
        </p:txBody>
      </p:sp>
      <p:sp>
        <p:nvSpPr>
          <p:cNvPr id="43" name="Rectangle 42">
            <a:extLst>
              <a:ext uri="{FF2B5EF4-FFF2-40B4-BE49-F238E27FC236}">
                <a16:creationId xmlns:a16="http://schemas.microsoft.com/office/drawing/2014/main" id="{6DBF73A3-0B89-DCDA-9F6F-801C18EAA7EA}"/>
              </a:ext>
            </a:extLst>
          </p:cNvPr>
          <p:cNvSpPr/>
          <p:nvPr/>
        </p:nvSpPr>
        <p:spPr>
          <a:xfrm>
            <a:off x="2727075" y="3658521"/>
            <a:ext cx="1371600" cy="421227"/>
          </a:xfrm>
          <a:prstGeom prst="rect">
            <a:avLst/>
          </a:prstGeom>
          <a:solidFill>
            <a:srgbClr val="FFE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Chú </a:t>
            </a:r>
          </a:p>
        </p:txBody>
      </p:sp>
      <p:sp>
        <p:nvSpPr>
          <p:cNvPr id="44" name="Rectangle 43">
            <a:extLst>
              <a:ext uri="{FF2B5EF4-FFF2-40B4-BE49-F238E27FC236}">
                <a16:creationId xmlns:a16="http://schemas.microsoft.com/office/drawing/2014/main" id="{B7DDC2C2-E7B9-B940-3E84-4F23A56877B6}"/>
              </a:ext>
            </a:extLst>
          </p:cNvPr>
          <p:cNvSpPr/>
          <p:nvPr/>
        </p:nvSpPr>
        <p:spPr>
          <a:xfrm>
            <a:off x="2727075" y="4155948"/>
            <a:ext cx="1371600" cy="5186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Ông bà ngoại</a:t>
            </a:r>
          </a:p>
        </p:txBody>
      </p:sp>
      <p:sp>
        <p:nvSpPr>
          <p:cNvPr id="45" name="Rectangle 44">
            <a:extLst>
              <a:ext uri="{FF2B5EF4-FFF2-40B4-BE49-F238E27FC236}">
                <a16:creationId xmlns:a16="http://schemas.microsoft.com/office/drawing/2014/main" id="{B0B02E2C-515C-6790-D0A5-7F3701665E66}"/>
              </a:ext>
            </a:extLst>
          </p:cNvPr>
          <p:cNvSpPr/>
          <p:nvPr/>
        </p:nvSpPr>
        <p:spPr>
          <a:xfrm>
            <a:off x="2727075" y="4765548"/>
            <a:ext cx="1371600" cy="3851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Dì  </a:t>
            </a:r>
          </a:p>
        </p:txBody>
      </p:sp>
      <p:sp>
        <p:nvSpPr>
          <p:cNvPr id="46" name="Rectangle 45">
            <a:extLst>
              <a:ext uri="{FF2B5EF4-FFF2-40B4-BE49-F238E27FC236}">
                <a16:creationId xmlns:a16="http://schemas.microsoft.com/office/drawing/2014/main" id="{34878D69-2619-8788-3292-9BDB4E9AC889}"/>
              </a:ext>
            </a:extLst>
          </p:cNvPr>
          <p:cNvSpPr/>
          <p:nvPr/>
        </p:nvSpPr>
        <p:spPr>
          <a:xfrm>
            <a:off x="2727075" y="5222748"/>
            <a:ext cx="1371600" cy="3851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Cậu  </a:t>
            </a:r>
          </a:p>
        </p:txBody>
      </p:sp>
      <p:sp>
        <p:nvSpPr>
          <p:cNvPr id="47" name="Rectangle 46">
            <a:extLst>
              <a:ext uri="{FF2B5EF4-FFF2-40B4-BE49-F238E27FC236}">
                <a16:creationId xmlns:a16="http://schemas.microsoft.com/office/drawing/2014/main" id="{0C2137C3-CF6D-336B-1B76-9F54A5F4C046}"/>
              </a:ext>
            </a:extLst>
          </p:cNvPr>
          <p:cNvSpPr/>
          <p:nvPr/>
        </p:nvSpPr>
        <p:spPr>
          <a:xfrm>
            <a:off x="3641476" y="6450640"/>
            <a:ext cx="2346962" cy="677108"/>
          </a:xfrm>
          <a:prstGeom prst="rect">
            <a:avLst/>
          </a:prstGeom>
          <a:solidFill>
            <a:srgbClr val="71A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Không vừa cắm pin vừa chơi điện thoại</a:t>
            </a:r>
          </a:p>
        </p:txBody>
      </p:sp>
      <p:sp>
        <p:nvSpPr>
          <p:cNvPr id="48" name="Rectangle 47">
            <a:extLst>
              <a:ext uri="{FF2B5EF4-FFF2-40B4-BE49-F238E27FC236}">
                <a16:creationId xmlns:a16="http://schemas.microsoft.com/office/drawing/2014/main" id="{B8AFE662-BFE3-7865-E214-EF57589FEF95}"/>
              </a:ext>
            </a:extLst>
          </p:cNvPr>
          <p:cNvSpPr/>
          <p:nvPr/>
        </p:nvSpPr>
        <p:spPr>
          <a:xfrm>
            <a:off x="3641475" y="7187243"/>
            <a:ext cx="2346960" cy="677108"/>
          </a:xfrm>
          <a:prstGeom prst="rect">
            <a:avLst/>
          </a:prstGeom>
          <a:solidFill>
            <a:srgbClr val="71A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Không để các vật liệu dễ cháy gần bếp</a:t>
            </a:r>
          </a:p>
        </p:txBody>
      </p:sp>
      <p:sp>
        <p:nvSpPr>
          <p:cNvPr id="63" name="Rectangle 62">
            <a:extLst>
              <a:ext uri="{FF2B5EF4-FFF2-40B4-BE49-F238E27FC236}">
                <a16:creationId xmlns:a16="http://schemas.microsoft.com/office/drawing/2014/main" id="{D580652A-E352-BAD8-DDD1-F86F097175CD}"/>
              </a:ext>
            </a:extLst>
          </p:cNvPr>
          <p:cNvSpPr/>
          <p:nvPr/>
        </p:nvSpPr>
        <p:spPr>
          <a:xfrm>
            <a:off x="3641475" y="7914183"/>
            <a:ext cx="2346961" cy="481527"/>
          </a:xfrm>
          <a:prstGeom prst="rect">
            <a:avLst/>
          </a:prstGeom>
          <a:solidFill>
            <a:srgbClr val="71A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Chú ý khi nấu ăn </a:t>
            </a:r>
          </a:p>
        </p:txBody>
      </p:sp>
      <p:sp>
        <p:nvSpPr>
          <p:cNvPr id="64" name="Rectangle 63">
            <a:extLst>
              <a:ext uri="{FF2B5EF4-FFF2-40B4-BE49-F238E27FC236}">
                <a16:creationId xmlns:a16="http://schemas.microsoft.com/office/drawing/2014/main" id="{ACDA774D-9C8E-152E-A7F8-12917D8B3EB3}"/>
              </a:ext>
            </a:extLst>
          </p:cNvPr>
          <p:cNvSpPr/>
          <p:nvPr/>
        </p:nvSpPr>
        <p:spPr>
          <a:xfrm>
            <a:off x="12328275" y="2860549"/>
            <a:ext cx="1500671" cy="573178"/>
          </a:xfrm>
          <a:prstGeom prst="rect">
            <a:avLst/>
          </a:prstGeom>
          <a:solidFill>
            <a:srgbClr val="FF7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latin typeface="Times New Roman" pitchFamily="18" charset="0"/>
                <a:cs typeface="Times New Roman" pitchFamily="18" charset="0"/>
              </a:rPr>
              <a:t>Ngày cưới của bố mẹ</a:t>
            </a:r>
          </a:p>
        </p:txBody>
      </p:sp>
      <p:sp>
        <p:nvSpPr>
          <p:cNvPr id="67" name="Rectangle 66">
            <a:extLst>
              <a:ext uri="{FF2B5EF4-FFF2-40B4-BE49-F238E27FC236}">
                <a16:creationId xmlns:a16="http://schemas.microsoft.com/office/drawing/2014/main" id="{24D18135-65F9-0BBC-F229-E96F2C45454B}"/>
              </a:ext>
            </a:extLst>
          </p:cNvPr>
          <p:cNvSpPr/>
          <p:nvPr/>
        </p:nvSpPr>
        <p:spPr>
          <a:xfrm>
            <a:off x="12328274" y="3522021"/>
            <a:ext cx="1500671" cy="481527"/>
          </a:xfrm>
          <a:prstGeom prst="rect">
            <a:avLst/>
          </a:prstGeom>
          <a:solidFill>
            <a:srgbClr val="FF7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latin typeface="Times New Roman" pitchFamily="18" charset="0"/>
                <a:cs typeface="Times New Roman" pitchFamily="18" charset="0"/>
              </a:rPr>
              <a:t>Ngày em được sinh ra</a:t>
            </a:r>
          </a:p>
        </p:txBody>
      </p:sp>
      <p:sp>
        <p:nvSpPr>
          <p:cNvPr id="68" name="Rectangle 67">
            <a:extLst>
              <a:ext uri="{FF2B5EF4-FFF2-40B4-BE49-F238E27FC236}">
                <a16:creationId xmlns:a16="http://schemas.microsoft.com/office/drawing/2014/main" id="{B7DAA2DB-73FE-0667-3EB7-DD74BCC98DA2}"/>
              </a:ext>
            </a:extLst>
          </p:cNvPr>
          <p:cNvSpPr/>
          <p:nvPr/>
        </p:nvSpPr>
        <p:spPr>
          <a:xfrm>
            <a:off x="12328273" y="4131621"/>
            <a:ext cx="1500671" cy="481527"/>
          </a:xfrm>
          <a:prstGeom prst="rect">
            <a:avLst/>
          </a:prstGeom>
          <a:solidFill>
            <a:srgbClr val="FF7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latin typeface="Times New Roman" pitchFamily="18" charset="0"/>
                <a:cs typeface="Times New Roman" pitchFamily="18" charset="0"/>
              </a:rPr>
              <a:t>Ngày em vào lớp 1</a:t>
            </a:r>
          </a:p>
        </p:txBody>
      </p:sp>
      <p:sp>
        <p:nvSpPr>
          <p:cNvPr id="69" name="Rectangle 68">
            <a:extLst>
              <a:ext uri="{FF2B5EF4-FFF2-40B4-BE49-F238E27FC236}">
                <a16:creationId xmlns:a16="http://schemas.microsoft.com/office/drawing/2014/main" id="{1D91DDA2-2B51-30D6-637B-6B45249EAC08}"/>
              </a:ext>
            </a:extLst>
          </p:cNvPr>
          <p:cNvSpPr/>
          <p:nvPr/>
        </p:nvSpPr>
        <p:spPr>
          <a:xfrm>
            <a:off x="12327435" y="6723954"/>
            <a:ext cx="1726692" cy="481527"/>
          </a:xfrm>
          <a:prstGeom prst="rect">
            <a:avLst/>
          </a:prstGeom>
          <a:solidFill>
            <a:srgbClr val="97C8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Quét sân</a:t>
            </a:r>
          </a:p>
        </p:txBody>
      </p:sp>
      <p:sp>
        <p:nvSpPr>
          <p:cNvPr id="70" name="Rectangle 69">
            <a:extLst>
              <a:ext uri="{FF2B5EF4-FFF2-40B4-BE49-F238E27FC236}">
                <a16:creationId xmlns:a16="http://schemas.microsoft.com/office/drawing/2014/main" id="{D622C7A4-AF47-CFF5-1914-F9572D2B270D}"/>
              </a:ext>
            </a:extLst>
          </p:cNvPr>
          <p:cNvSpPr/>
          <p:nvPr/>
        </p:nvSpPr>
        <p:spPr>
          <a:xfrm>
            <a:off x="12328275" y="7315316"/>
            <a:ext cx="1726692" cy="588059"/>
          </a:xfrm>
          <a:prstGeom prst="rect">
            <a:avLst/>
          </a:prstGeom>
          <a:solidFill>
            <a:srgbClr val="97C8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Vứt rác đúng nơi quy định</a:t>
            </a:r>
          </a:p>
        </p:txBody>
      </p:sp>
      <p:sp>
        <p:nvSpPr>
          <p:cNvPr id="71" name="Rectangle 70">
            <a:extLst>
              <a:ext uri="{FF2B5EF4-FFF2-40B4-BE49-F238E27FC236}">
                <a16:creationId xmlns:a16="http://schemas.microsoft.com/office/drawing/2014/main" id="{53F98AFB-10C2-96DC-E405-CFFC9564B643}"/>
              </a:ext>
            </a:extLst>
          </p:cNvPr>
          <p:cNvSpPr/>
          <p:nvPr/>
        </p:nvSpPr>
        <p:spPr>
          <a:xfrm>
            <a:off x="12327435" y="7965948"/>
            <a:ext cx="1753440" cy="481527"/>
          </a:xfrm>
          <a:prstGeom prst="rect">
            <a:avLst/>
          </a:prstGeom>
          <a:solidFill>
            <a:srgbClr val="97C8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Dọn dẹp choồng trại</a:t>
            </a:r>
          </a:p>
        </p:txBody>
      </p:sp>
    </p:spTree>
    <p:extLst>
      <p:ext uri="{BB962C8B-B14F-4D97-AF65-F5344CB8AC3E}">
        <p14:creationId xmlns:p14="http://schemas.microsoft.com/office/powerpoint/2010/main" val="40216877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500"/>
                                        <p:tgtEl>
                                          <p:spTgt spid="6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500"/>
                                        <p:tgtEl>
                                          <p:spTgt spid="6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500"/>
                                        <p:tgtEl>
                                          <p:spTgt spid="7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2" grpId="0" animBg="1"/>
      <p:bldP spid="43" grpId="0" animBg="1"/>
      <p:bldP spid="44" grpId="0" animBg="1"/>
      <p:bldP spid="45" grpId="0" animBg="1"/>
      <p:bldP spid="46" grpId="0" animBg="1"/>
      <p:bldP spid="47" grpId="0" animBg="1"/>
      <p:bldP spid="48" grpId="0" animBg="1"/>
      <p:bldP spid="63" grpId="0" animBg="1"/>
      <p:bldP spid="64" grpId="0" animBg="1"/>
      <p:bldP spid="67" grpId="0" animBg="1"/>
      <p:bldP spid="68" grpId="0" animBg="1"/>
      <p:bldP spid="69" grpId="0" animBg="1"/>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66474" y="990600"/>
            <a:ext cx="130302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Nếu</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gặp</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tình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huống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sau</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em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ứng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xử</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như</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thế</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nào</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Vì</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sao</a:t>
            </a:r>
            <a:r>
              <a:rPr lang="en-US" sz="3800" b="1" dirty="0">
                <a:solidFill>
                  <a:srgbClr val="FF0066"/>
                </a:solidFill>
                <a:latin typeface="Times New Roman" pitchFamily="18" charset="0"/>
                <a:cs typeface="Times New Roman" pitchFamily="18" charset="0"/>
              </a:rPr>
              <a:t>?</a:t>
            </a:r>
          </a:p>
        </p:txBody>
      </p:sp>
      <p:pic>
        <p:nvPicPr>
          <p:cNvPr id="3" name="Picture 2">
            <a:extLst>
              <a:ext uri="{FF2B5EF4-FFF2-40B4-BE49-F238E27FC236}">
                <a16:creationId xmlns:a16="http://schemas.microsoft.com/office/drawing/2014/main" id="{3D059EE8-11FA-B69C-133B-6602158E0340}"/>
              </a:ext>
            </a:extLst>
          </p:cNvPr>
          <p:cNvPicPr>
            <a:picLocks noChangeAspect="1"/>
          </p:cNvPicPr>
          <p:nvPr/>
        </p:nvPicPr>
        <p:blipFill rotWithShape="1">
          <a:blip r:embed="rId3"/>
          <a:srcRect t="5889" r="53866"/>
          <a:stretch/>
        </p:blipFill>
        <p:spPr>
          <a:xfrm>
            <a:off x="9738519" y="2321780"/>
            <a:ext cx="5350778" cy="3483525"/>
          </a:xfrm>
          <a:prstGeom prst="rect">
            <a:avLst/>
          </a:prstGeom>
        </p:spPr>
      </p:pic>
      <p:pic>
        <p:nvPicPr>
          <p:cNvPr id="17" name="Picture 16">
            <a:extLst>
              <a:ext uri="{FF2B5EF4-FFF2-40B4-BE49-F238E27FC236}">
                <a16:creationId xmlns:a16="http://schemas.microsoft.com/office/drawing/2014/main" id="{D8C26BC7-B4E7-FF96-B245-0B1AE0FC7476}"/>
              </a:ext>
            </a:extLst>
          </p:cNvPr>
          <p:cNvPicPr>
            <a:picLocks noChangeAspect="1"/>
          </p:cNvPicPr>
          <p:nvPr/>
        </p:nvPicPr>
        <p:blipFill rotWithShape="1">
          <a:blip r:embed="rId3"/>
          <a:srcRect l="45809" t="-1191" r="4586" b="-1"/>
          <a:stretch/>
        </p:blipFill>
        <p:spPr>
          <a:xfrm>
            <a:off x="9738520" y="5660474"/>
            <a:ext cx="5350778" cy="3483526"/>
          </a:xfrm>
          <a:prstGeom prst="rect">
            <a:avLst/>
          </a:prstGeom>
        </p:spPr>
      </p:pic>
      <p:sp>
        <p:nvSpPr>
          <p:cNvPr id="19" name="TextBox 18">
            <a:extLst>
              <a:ext uri="{FF2B5EF4-FFF2-40B4-BE49-F238E27FC236}">
                <a16:creationId xmlns:a16="http://schemas.microsoft.com/office/drawing/2014/main" id="{C0F0ACCA-1BF9-4F7B-028D-D7C693779B7D}"/>
              </a:ext>
            </a:extLst>
          </p:cNvPr>
          <p:cNvSpPr txBox="1"/>
          <p:nvPr/>
        </p:nvSpPr>
        <p:spPr>
          <a:xfrm>
            <a:off x="1204119" y="4567867"/>
            <a:ext cx="8140148" cy="2185214"/>
          </a:xfrm>
          <a:prstGeom prst="rect">
            <a:avLst/>
          </a:prstGeom>
          <a:noFill/>
        </p:spPr>
        <p:txBody>
          <a:bodyPr wrap="square">
            <a:spAutoFit/>
          </a:bodyPr>
          <a:lstStyle/>
          <a:p>
            <a:r>
              <a:rPr lang="en-US" sz="3400" b="1" i="0" dirty="0">
                <a:solidFill>
                  <a:srgbClr val="3333FF"/>
                </a:solidFill>
                <a:effectLst/>
                <a:latin typeface="Times New Roman" panose="02020603050405020304" pitchFamily="18" charset="0"/>
                <a:cs typeface="Times New Roman" panose="02020603050405020304" pitchFamily="18" charset="0"/>
              </a:rPr>
              <a:t>+ </a:t>
            </a:r>
            <a:r>
              <a:rPr lang="vi-VN" sz="3400" b="1" i="0" dirty="0">
                <a:solidFill>
                  <a:srgbClr val="3333FF"/>
                </a:solidFill>
                <a:effectLst/>
                <a:latin typeface="Times New Roman" panose="02020603050405020304" pitchFamily="18" charset="0"/>
                <a:cs typeface="Times New Roman" panose="02020603050405020304" pitchFamily="18" charset="0"/>
              </a:rPr>
              <a:t>Hình 2: Em khuyên nhủ bạn nhỏ nên quan tâm đến dì của mình vì đó là cách thể hiện sự quan tâm đối với người thân của mình</a:t>
            </a:r>
            <a:r>
              <a:rPr lang="en-US" sz="3400" b="1" i="0" dirty="0">
                <a:solidFill>
                  <a:srgbClr val="3333FF"/>
                </a:solidFill>
                <a:effectLst/>
                <a:latin typeface="Times New Roman" panose="02020603050405020304" pitchFamily="18" charset="0"/>
                <a:cs typeface="Times New Roman" panose="02020603050405020304" pitchFamily="18" charset="0"/>
              </a:rPr>
              <a:t>.</a:t>
            </a:r>
            <a:endParaRPr lang="vi-VN" sz="3400" b="1" i="0" dirty="0">
              <a:solidFill>
                <a:srgbClr val="3333FF"/>
              </a:solidFill>
              <a:effectLst/>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A3B5A24-8004-05B9-F018-1E10299769A6}"/>
              </a:ext>
            </a:extLst>
          </p:cNvPr>
          <p:cNvSpPr txBox="1"/>
          <p:nvPr/>
        </p:nvSpPr>
        <p:spPr>
          <a:xfrm>
            <a:off x="1051719" y="1925132"/>
            <a:ext cx="8915400" cy="2185214"/>
          </a:xfrm>
          <a:prstGeom prst="rect">
            <a:avLst/>
          </a:prstGeom>
          <a:noFill/>
        </p:spPr>
        <p:txBody>
          <a:bodyPr wrap="square">
            <a:spAutoFit/>
          </a:bodyPr>
          <a:lstStyle/>
          <a:p>
            <a:r>
              <a:rPr lang="en-US" sz="3400" b="1" i="0" dirty="0">
                <a:solidFill>
                  <a:srgbClr val="3333FF"/>
                </a:solidFill>
                <a:effectLst/>
                <a:latin typeface="Times New Roman" panose="02020603050405020304" pitchFamily="18" charset="0"/>
                <a:cs typeface="Times New Roman" panose="02020603050405020304" pitchFamily="18" charset="0"/>
              </a:rPr>
              <a:t>+ </a:t>
            </a:r>
            <a:r>
              <a:rPr lang="vi-VN" sz="3400" b="1" i="0" dirty="0">
                <a:solidFill>
                  <a:srgbClr val="3333FF"/>
                </a:solidFill>
                <a:effectLst/>
                <a:latin typeface="Times New Roman" panose="02020603050405020304" pitchFamily="18" charset="0"/>
                <a:cs typeface="Times New Roman" panose="02020603050405020304" pitchFamily="18" charset="0"/>
              </a:rPr>
              <a:t>Hình 1: Em nhắc nhở 2 bạn không được nghịch lửa ở gần nhà vì ngôi nhà của các bạn là nhà gỗ, rất dễ bén lửa. Ngoài ra còn gần nơi treo quần áo cũng sẽ có nguy cơ gây cháy nhà.</a:t>
            </a: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8" name="Picture 4" descr="Hà Nội: Cháy lớn ngôi nhà trên phố Bát Đàn, một người tử vong | Báo Dân tr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6276638" cy="9144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ành phố Hồ Chí Minh: Mong sẽ không còn những vụ cháy thương tâm - Hànộimớ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16276639" cy="91810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ÁO SÀI GÒN GIẢI PHÓNG"/>
          <p:cNvPicPr>
            <a:picLocks noChangeAspect="1" noChangeArrowheads="1"/>
          </p:cNvPicPr>
          <p:nvPr/>
        </p:nvPicPr>
        <p:blipFill rotWithShape="1">
          <a:blip r:embed="rId6">
            <a:extLst>
              <a:ext uri="{28A0092B-C50C-407E-A947-70E740481C1C}">
                <a14:useLocalDpi xmlns:a14="http://schemas.microsoft.com/office/drawing/2010/main" val="0"/>
              </a:ext>
            </a:extLst>
          </a:blip>
          <a:srcRect t="19540"/>
          <a:stretch/>
        </p:blipFill>
        <p:spPr bwMode="auto">
          <a:xfrm>
            <a:off x="-1" y="-1"/>
            <a:ext cx="16276639" cy="9144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ảng Ngãi: Cháy lớn trong đêm, thiêu rụi hai căn nhà"/>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348" y="-13076"/>
            <a:ext cx="15969433" cy="91570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áy nhà phố Tam Khương do đốt vàng mã, 4 người tử vo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49" y="0"/>
            <a:ext cx="16380987" cy="91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028"/>
                                        </p:tgtEl>
                                      </p:cBhvr>
                                    </p:animEffect>
                                    <p:set>
                                      <p:cBhvr>
                                        <p:cTn id="11" dur="1" fill="hold">
                                          <p:stCondLst>
                                            <p:cond delay="499"/>
                                          </p:stCondLst>
                                        </p:cTn>
                                        <p:tgtEl>
                                          <p:spTgt spid="102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34"/>
                                        </p:tgtEl>
                                        <p:attrNameLst>
                                          <p:attrName>style.visibility</p:attrName>
                                        </p:attrNameLst>
                                      </p:cBhvr>
                                      <p:to>
                                        <p:strVal val="visible"/>
                                      </p:to>
                                    </p:set>
                                    <p:animEffect transition="in" filter="fade">
                                      <p:cBhvr>
                                        <p:cTn id="16" dur="500"/>
                                        <p:tgtEl>
                                          <p:spTgt spid="1034"/>
                                        </p:tgtEl>
                                      </p:cBhvr>
                                    </p:animEffec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1030"/>
                                        </p:tgtEl>
                                      </p:cBhvr>
                                    </p:animEffect>
                                    <p:set>
                                      <p:cBhvr>
                                        <p:cTn id="20" dur="1" fill="hold">
                                          <p:stCondLst>
                                            <p:cond delay="499"/>
                                          </p:stCondLst>
                                        </p:cTn>
                                        <p:tgtEl>
                                          <p:spTgt spid="10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fade">
                                      <p:cBhvr>
                                        <p:cTn id="25" dur="500"/>
                                        <p:tgtEl>
                                          <p:spTgt spid="1032"/>
                                        </p:tgtEl>
                                      </p:cBhvr>
                                    </p:animEffec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1034"/>
                                        </p:tgtEl>
                                      </p:cBhvr>
                                    </p:animEffect>
                                    <p:set>
                                      <p:cBhvr>
                                        <p:cTn id="29" dur="1" fill="hold">
                                          <p:stCondLst>
                                            <p:cond delay="499"/>
                                          </p:stCondLst>
                                        </p:cTn>
                                        <p:tgtEl>
                                          <p:spTgt spid="103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36"/>
                                        </p:tgtEl>
                                        <p:attrNameLst>
                                          <p:attrName>style.visibility</p:attrName>
                                        </p:attrNameLst>
                                      </p:cBhvr>
                                      <p:to>
                                        <p:strVal val="visible"/>
                                      </p:to>
                                    </p:set>
                                    <p:animEffect transition="in" filter="fade">
                                      <p:cBhvr>
                                        <p:cTn id="34" dur="500"/>
                                        <p:tgtEl>
                                          <p:spTgt spid="1036"/>
                                        </p:tgtEl>
                                      </p:cBhvr>
                                    </p:animEffect>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1032"/>
                                        </p:tgtEl>
                                      </p:cBhvr>
                                    </p:animEffect>
                                    <p:set>
                                      <p:cBhvr>
                                        <p:cTn id="38" dur="1" fill="hold">
                                          <p:stCondLst>
                                            <p:cond delay="499"/>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4382" y="1811754"/>
            <a:ext cx="11971337" cy="707886"/>
          </a:xfrm>
          <a:prstGeom prst="rect">
            <a:avLst/>
          </a:prstGeom>
          <a:noFill/>
        </p:spPr>
        <p:txBody>
          <a:bodyPr wrap="square" rtlCol="0">
            <a:spAutoFit/>
          </a:bodyPr>
          <a:lstStyle/>
          <a:p>
            <a:pPr algn="ctr"/>
            <a:r>
              <a:rPr lang="en-US" sz="4000" b="1" dirty="0">
                <a:solidFill>
                  <a:srgbClr val="FF0000"/>
                </a:solidFill>
                <a:latin typeface="Times New Roman" pitchFamily="18" charset="0"/>
                <a:cs typeface="Times New Roman" pitchFamily="18" charset="0"/>
              </a:rPr>
              <a:t>1. Con </a:t>
            </a:r>
            <a:r>
              <a:rPr lang="en-US" sz="4000" b="1" dirty="0" err="1">
                <a:solidFill>
                  <a:srgbClr val="FF0000"/>
                </a:solidFill>
                <a:latin typeface="Times New Roman" pitchFamily="18" charset="0"/>
                <a:cs typeface="Times New Roman" pitchFamily="18" charset="0"/>
              </a:rPr>
              <a:t>trai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của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bác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gọi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bằng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6" name="TextBox 5"/>
          <p:cNvSpPr txBox="1"/>
          <p:nvPr/>
        </p:nvSpPr>
        <p:spPr>
          <a:xfrm>
            <a:off x="4633120" y="3581400"/>
            <a:ext cx="6553200" cy="1015663"/>
          </a:xfrm>
          <a:prstGeom prst="rect">
            <a:avLst/>
          </a:prstGeom>
          <a:noFill/>
        </p:spPr>
        <p:txBody>
          <a:bodyPr wrap="square" rtlCol="0">
            <a:spAutoFit/>
          </a:bodyPr>
          <a:lstStyle/>
          <a:p>
            <a:r>
              <a:rPr lang="en-US" sz="6000" b="1">
                <a:solidFill>
                  <a:srgbClr val="0000FF"/>
                </a:solidFill>
                <a:latin typeface="Times New Roman" pitchFamily="18" charset="0"/>
                <a:cs typeface="Times New Roman" pitchFamily="18" charset="0"/>
              </a:rPr>
              <a:t>Gọi bằng anh họ.</a:t>
            </a:r>
          </a:p>
        </p:txBody>
      </p:sp>
    </p:spTree>
    <p:extLst>
      <p:ext uri="{BB962C8B-B14F-4D97-AF65-F5344CB8AC3E}">
        <p14:creationId xmlns:p14="http://schemas.microsoft.com/office/powerpoint/2010/main" val="388705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2149" y="2057400"/>
            <a:ext cx="11971337" cy="707886"/>
          </a:xfrm>
          <a:prstGeom prst="rect">
            <a:avLst/>
          </a:prstGeom>
          <a:noFill/>
        </p:spPr>
        <p:txBody>
          <a:bodyPr wrap="square" rtlCol="0">
            <a:spAutoFit/>
          </a:bodyPr>
          <a:lstStyle/>
          <a:p>
            <a:pPr algn="ctr"/>
            <a:r>
              <a:rPr lang="en-US" sz="4000" b="1" dirty="0">
                <a:solidFill>
                  <a:srgbClr val="FF0000"/>
                </a:solidFill>
                <a:latin typeface="Times New Roman" pitchFamily="18" charset="0"/>
                <a:cs typeface="Times New Roman" pitchFamily="18" charset="0"/>
              </a:rPr>
              <a:t>2. </a:t>
            </a:r>
            <a:r>
              <a:rPr lang="en-US" sz="4000" b="1" dirty="0" err="1">
                <a:solidFill>
                  <a:srgbClr val="FF0000"/>
                </a:solidFill>
                <a:latin typeface="Times New Roman" pitchFamily="18" charset="0"/>
                <a:cs typeface="Times New Roman" pitchFamily="18" charset="0"/>
              </a:rPr>
              <a:t>Vợ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của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chú</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gọi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bằng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4" name="TextBox 3"/>
          <p:cNvSpPr txBox="1"/>
          <p:nvPr/>
        </p:nvSpPr>
        <p:spPr>
          <a:xfrm>
            <a:off x="2651919" y="3581400"/>
            <a:ext cx="10591799" cy="769441"/>
          </a:xfrm>
          <a:prstGeom prst="rect">
            <a:avLst/>
          </a:prstGeom>
          <a:noFill/>
        </p:spPr>
        <p:txBody>
          <a:bodyPr wrap="square" rtlCol="0">
            <a:spAutoFit/>
          </a:bodyPr>
          <a:lstStyle/>
          <a:p>
            <a:r>
              <a:rPr lang="en-US" sz="4400" b="1">
                <a:solidFill>
                  <a:srgbClr val="0000FF"/>
                </a:solidFill>
                <a:latin typeface="Times New Roman" pitchFamily="18" charset="0"/>
                <a:cs typeface="Times New Roman" pitchFamily="18" charset="0"/>
              </a:rPr>
              <a:t>Gọi bằng thím (hoặc miền bắc gọi là mợ).</a:t>
            </a:r>
          </a:p>
        </p:txBody>
      </p:sp>
    </p:spTree>
    <p:extLst>
      <p:ext uri="{BB962C8B-B14F-4D97-AF65-F5344CB8AC3E}">
        <p14:creationId xmlns:p14="http://schemas.microsoft.com/office/powerpoint/2010/main" val="67088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2719" y="1676400"/>
            <a:ext cx="12725400" cy="369332"/>
          </a:xfrm>
          <a:prstGeom prst="rect">
            <a:avLst/>
          </a:prstGeom>
          <a:noFill/>
        </p:spPr>
        <p:txBody>
          <a:bodyPr wrap="square" rtlCol="0">
            <a:spAutoFit/>
          </a:bodyPr>
          <a:lstStyle/>
          <a:p>
            <a:endParaRPr lang="en-US" dirty="0"/>
          </a:p>
        </p:txBody>
      </p:sp>
      <p:sp>
        <p:nvSpPr>
          <p:cNvPr id="3" name="TextBox 2"/>
          <p:cNvSpPr txBox="1"/>
          <p:nvPr/>
        </p:nvSpPr>
        <p:spPr>
          <a:xfrm>
            <a:off x="2034382" y="1811754"/>
            <a:ext cx="11971337" cy="1323439"/>
          </a:xfrm>
          <a:prstGeom prst="rect">
            <a:avLst/>
          </a:prstGeom>
          <a:noFill/>
        </p:spPr>
        <p:txBody>
          <a:bodyPr wrap="square" rtlCol="0">
            <a:spAutoFit/>
          </a:bodyPr>
          <a:lstStyle/>
          <a:p>
            <a:pPr algn="just"/>
            <a:r>
              <a:rPr lang="en-US" sz="4000" b="1" dirty="0">
                <a:solidFill>
                  <a:srgbClr val="FF0000"/>
                </a:solidFill>
                <a:latin typeface="Times New Roman" pitchFamily="18" charset="0"/>
                <a:cs typeface="Times New Roman" pitchFamily="18" charset="0"/>
              </a:rPr>
              <a:t>3. </a:t>
            </a:r>
            <a:r>
              <a:rPr lang="vi-VN" sz="4000" b="1" dirty="0">
                <a:solidFill>
                  <a:srgbClr val="FF0000"/>
                </a:solidFill>
                <a:latin typeface="Times New Roman" pitchFamily="18" charset="0"/>
                <a:cs typeface="Times New Roman" pitchFamily="18" charset="0"/>
              </a:rPr>
              <a:t>Ngườ</a:t>
            </a:r>
            <a:r>
              <a:rPr lang="en-US" sz="4000" b="1" dirty="0">
                <a:solidFill>
                  <a:srgbClr val="FF0000"/>
                </a:solidFill>
                <a:latin typeface="Times New Roman" pitchFamily="18" charset="0"/>
                <a:cs typeface="Times New Roman" pitchFamily="18" charset="0"/>
              </a:rPr>
              <a:t>i </a:t>
            </a:r>
            <a:r>
              <a:rPr lang="en-US" sz="4000" b="1" dirty="0" err="1">
                <a:solidFill>
                  <a:srgbClr val="FF0000"/>
                </a:solidFill>
                <a:latin typeface="Times New Roman" pitchFamily="18" charset="0"/>
                <a:cs typeface="Times New Roman" pitchFamily="18" charset="0"/>
              </a:rPr>
              <a:t>đàn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nội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sinh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trước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bố</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gọi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bằng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4" name="TextBox 3"/>
          <p:cNvSpPr txBox="1"/>
          <p:nvPr/>
        </p:nvSpPr>
        <p:spPr>
          <a:xfrm>
            <a:off x="5318920" y="3581400"/>
            <a:ext cx="5410200" cy="1015663"/>
          </a:xfrm>
          <a:prstGeom prst="rect">
            <a:avLst/>
          </a:prstGeom>
          <a:noFill/>
        </p:spPr>
        <p:txBody>
          <a:bodyPr wrap="square" rtlCol="0">
            <a:spAutoFit/>
          </a:bodyPr>
          <a:lstStyle/>
          <a:p>
            <a:r>
              <a:rPr lang="en-US" sz="6000" b="1">
                <a:solidFill>
                  <a:srgbClr val="0000FF"/>
                </a:solidFill>
                <a:latin typeface="Times New Roman" pitchFamily="18" charset="0"/>
                <a:cs typeface="Times New Roman" pitchFamily="18" charset="0"/>
              </a:rPr>
              <a:t>Gọi bằng bác.</a:t>
            </a:r>
          </a:p>
        </p:txBody>
      </p:sp>
    </p:spTree>
    <p:extLst>
      <p:ext uri="{BB962C8B-B14F-4D97-AF65-F5344CB8AC3E}">
        <p14:creationId xmlns:p14="http://schemas.microsoft.com/office/powerpoint/2010/main" val="423594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7119" y="1524000"/>
            <a:ext cx="11506200" cy="369332"/>
          </a:xfrm>
          <a:prstGeom prst="rect">
            <a:avLst/>
          </a:prstGeom>
          <a:noFill/>
        </p:spPr>
        <p:txBody>
          <a:bodyPr wrap="square" rtlCol="0">
            <a:spAutoFit/>
          </a:bodyPr>
          <a:lstStyle/>
          <a:p>
            <a:endParaRPr lang="en-US" dirty="0"/>
          </a:p>
        </p:txBody>
      </p:sp>
      <p:sp>
        <p:nvSpPr>
          <p:cNvPr id="3" name="TextBox 2"/>
          <p:cNvSpPr txBox="1"/>
          <p:nvPr/>
        </p:nvSpPr>
        <p:spPr>
          <a:xfrm>
            <a:off x="2034382" y="2091491"/>
            <a:ext cx="11971337" cy="1323439"/>
          </a:xfrm>
          <a:prstGeom prst="rect">
            <a:avLst/>
          </a:prstGeom>
          <a:noFill/>
        </p:spPr>
        <p:txBody>
          <a:bodyPr wrap="square" rtlCol="0">
            <a:spAutoFit/>
          </a:bodyPr>
          <a:lstStyle/>
          <a:p>
            <a:pPr algn="just"/>
            <a:r>
              <a:rPr lang="en-US" sz="4000" b="1" dirty="0">
                <a:solidFill>
                  <a:srgbClr val="FF0000"/>
                </a:solidFill>
                <a:latin typeface="Times New Roman" pitchFamily="18" charset="0"/>
                <a:cs typeface="Times New Roman" pitchFamily="18" charset="0"/>
              </a:rPr>
              <a:t>4. </a:t>
            </a:r>
            <a:r>
              <a:rPr lang="vi-VN" sz="4000" b="1" dirty="0">
                <a:solidFill>
                  <a:srgbClr val="FF0000"/>
                </a:solidFill>
                <a:latin typeface="Times New Roman" pitchFamily="18" charset="0"/>
                <a:cs typeface="Times New Roman" pitchFamily="18" charset="0"/>
              </a:rPr>
              <a:t>Ngườ</a:t>
            </a:r>
            <a:r>
              <a:rPr lang="en-US" sz="4000" b="1" dirty="0">
                <a:solidFill>
                  <a:srgbClr val="FF0000"/>
                </a:solidFill>
                <a:latin typeface="Times New Roman" pitchFamily="18" charset="0"/>
                <a:cs typeface="Times New Roman" pitchFamily="18" charset="0"/>
              </a:rPr>
              <a:t>i </a:t>
            </a:r>
            <a:r>
              <a:rPr lang="en-US" sz="4000" b="1" dirty="0" err="1">
                <a:solidFill>
                  <a:srgbClr val="FF0000"/>
                </a:solidFill>
                <a:latin typeface="Times New Roman" pitchFamily="18" charset="0"/>
                <a:cs typeface="Times New Roman" pitchFamily="18" charset="0"/>
              </a:rPr>
              <a:t>phụ</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nữ</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ngoại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sinh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mẹ</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gọi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bằng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4" name="TextBox 3"/>
          <p:cNvSpPr txBox="1"/>
          <p:nvPr/>
        </p:nvSpPr>
        <p:spPr>
          <a:xfrm>
            <a:off x="5699918" y="3861137"/>
            <a:ext cx="4273009" cy="1015663"/>
          </a:xfrm>
          <a:prstGeom prst="rect">
            <a:avLst/>
          </a:prstGeom>
          <a:noFill/>
        </p:spPr>
        <p:txBody>
          <a:bodyPr wrap="square" rtlCol="0">
            <a:spAutoFit/>
          </a:bodyPr>
          <a:lstStyle/>
          <a:p>
            <a:r>
              <a:rPr lang="en-US" sz="6000" b="1">
                <a:solidFill>
                  <a:srgbClr val="0000FF"/>
                </a:solidFill>
                <a:latin typeface="Times New Roman" pitchFamily="18" charset="0"/>
                <a:cs typeface="Times New Roman" pitchFamily="18" charset="0"/>
              </a:rPr>
              <a:t>Gọi bằng dì.</a:t>
            </a:r>
          </a:p>
        </p:txBody>
      </p:sp>
    </p:spTree>
    <p:extLst>
      <p:ext uri="{BB962C8B-B14F-4D97-AF65-F5344CB8AC3E}">
        <p14:creationId xmlns:p14="http://schemas.microsoft.com/office/powerpoint/2010/main" val="66343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10632</TotalTime>
  <Words>387</Words>
  <Application>Microsoft Office PowerPoint</Application>
  <PresentationFormat>Custom</PresentationFormat>
  <Paragraphs>57</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等线</vt:lpstr>
      <vt:lpstr>Arial</vt:lpstr>
      <vt:lpstr>HP001 4 hang 1 ô ly</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1121</cp:revision>
  <dcterms:created xsi:type="dcterms:W3CDTF">2008-09-09T22:52:10Z</dcterms:created>
  <dcterms:modified xsi:type="dcterms:W3CDTF">2025-01-11T14:03:58Z</dcterms:modified>
</cp:coreProperties>
</file>