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4" r:id="rId1"/>
  </p:sldMasterIdLst>
  <p:notesMasterIdLst>
    <p:notesMasterId r:id="rId39"/>
  </p:notesMasterIdLst>
  <p:handoutMasterIdLst>
    <p:handoutMasterId r:id="rId40"/>
  </p:handoutMasterIdLst>
  <p:sldIdLst>
    <p:sldId id="436" r:id="rId2"/>
    <p:sldId id="404" r:id="rId3"/>
    <p:sldId id="401" r:id="rId4"/>
    <p:sldId id="429" r:id="rId5"/>
    <p:sldId id="308" r:id="rId6"/>
    <p:sldId id="432" r:id="rId7"/>
    <p:sldId id="358" r:id="rId8"/>
    <p:sldId id="402" r:id="rId9"/>
    <p:sldId id="403" r:id="rId10"/>
    <p:sldId id="400" r:id="rId11"/>
    <p:sldId id="407" r:id="rId12"/>
    <p:sldId id="291" r:id="rId13"/>
    <p:sldId id="409" r:id="rId14"/>
    <p:sldId id="410" r:id="rId15"/>
    <p:sldId id="411" r:id="rId16"/>
    <p:sldId id="405" r:id="rId17"/>
    <p:sldId id="437" r:id="rId18"/>
    <p:sldId id="406" r:id="rId19"/>
    <p:sldId id="433" r:id="rId20"/>
    <p:sldId id="434" r:id="rId21"/>
    <p:sldId id="292" r:id="rId22"/>
    <p:sldId id="435" r:id="rId23"/>
    <p:sldId id="412" r:id="rId24"/>
    <p:sldId id="413" r:id="rId25"/>
    <p:sldId id="391" r:id="rId26"/>
    <p:sldId id="415" r:id="rId27"/>
    <p:sldId id="416" r:id="rId28"/>
    <p:sldId id="418" r:id="rId29"/>
    <p:sldId id="419" r:id="rId30"/>
    <p:sldId id="417" r:id="rId31"/>
    <p:sldId id="420" r:id="rId32"/>
    <p:sldId id="421" r:id="rId33"/>
    <p:sldId id="422" r:id="rId34"/>
    <p:sldId id="423" r:id="rId35"/>
    <p:sldId id="414" r:id="rId36"/>
    <p:sldId id="424" r:id="rId37"/>
    <p:sldId id="396" r:id="rId38"/>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C68F5-D11F-0C44-8479-16DED67E163B}" v="264" dt="2024-12-20T22:05:17.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1"/>
    <p:restoredTop sz="96296"/>
  </p:normalViewPr>
  <p:slideViewPr>
    <p:cSldViewPr snapToGrid="0">
      <p:cViewPr varScale="1">
        <p:scale>
          <a:sx n="68" d="100"/>
          <a:sy n="68" d="100"/>
        </p:scale>
        <p:origin x="468" y="72"/>
      </p:cViewPr>
      <p:guideLst/>
    </p:cSldViewPr>
  </p:slideViewPr>
  <p:notesTextViewPr>
    <p:cViewPr>
      <p:scale>
        <a:sx n="1" d="1"/>
        <a:sy n="1" d="1"/>
      </p:scale>
      <p:origin x="0" y="0"/>
    </p:cViewPr>
  </p:notesTextViewPr>
  <p:sorterViewPr>
    <p:cViewPr>
      <p:scale>
        <a:sx n="200" d="100"/>
        <a:sy n="20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Normal"/>
              <a:ea typeface="思源黑体 CN Normal"/>
              <a:cs typeface="思源黑体 CN Normal" panose="020B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Normal" panose="020B0400000000000000" charset="-122"/>
              </a:rPr>
              <a:t>2025/1/11</a:t>
            </a:fld>
            <a:endParaRPr lang="zh-CN" altLang="en-US">
              <a:cs typeface="思源黑体 CN Normal" panose="020B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Normal"/>
              <a:ea typeface="思源黑体 CN Normal"/>
              <a:cs typeface="思源黑体 CN Normal" panose="020B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Normal" panose="020B0400000000000000" charset="-122"/>
              </a:rPr>
              <a:t>‹#›</a:t>
            </a:fld>
            <a:endParaRPr lang="zh-CN" altLang="en-US">
              <a:cs typeface="思源黑体 CN Normal" panose="020B04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a:ea typeface="思源黑体 CN Normal"/>
                <a:cs typeface="思源黑体 CN Normal" panose="020B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a:ea typeface="思源黑体 CN Normal"/>
                <a:cs typeface="思源黑体 CN Normal" panose="020B0400000000000000" charset="-122"/>
              </a:defRPr>
            </a:lvl1pPr>
          </a:lstStyle>
          <a:p>
            <a:fld id="{D2A48B96-639E-45A3-A0BA-2464DFDB1FAA}" type="datetimeFigureOut">
              <a:rPr lang="zh-CN" altLang="en-US" smtClean="0"/>
              <a:t>2025/1/11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a:ea typeface="思源黑体 CN Normal"/>
                <a:cs typeface="思源黑体 CN Normal" panose="020B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a:ea typeface="思源黑体 CN Normal"/>
                <a:cs typeface="思源黑体 CN Normal" panose="020B0400000000000000"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a:ea typeface="思源黑体 CN Normal"/>
        <a:cs typeface="思源黑体 CN Normal" panose="020B0400000000000000" charset="-122"/>
      </a:defRPr>
    </a:lvl1pPr>
    <a:lvl2pPr marL="457200" algn="l" defTabSz="914400" rtl="0" eaLnBrk="1" latinLnBrk="0" hangingPunct="1">
      <a:defRPr sz="1200" kern="1200">
        <a:solidFill>
          <a:schemeClr val="tx1"/>
        </a:solidFill>
        <a:latin typeface="思源黑体 CN Normal"/>
        <a:ea typeface="思源黑体 CN Normal"/>
        <a:cs typeface="思源黑体 CN Normal" panose="020B0400000000000000" charset="-122"/>
      </a:defRPr>
    </a:lvl2pPr>
    <a:lvl3pPr marL="914400" algn="l" defTabSz="914400" rtl="0" eaLnBrk="1" latinLnBrk="0" hangingPunct="1">
      <a:defRPr sz="1200" kern="1200">
        <a:solidFill>
          <a:schemeClr val="tx1"/>
        </a:solidFill>
        <a:latin typeface="思源黑体 CN Normal"/>
        <a:ea typeface="思源黑体 CN Normal"/>
        <a:cs typeface="思源黑体 CN Normal" panose="020B0400000000000000" charset="-122"/>
      </a:defRPr>
    </a:lvl3pPr>
    <a:lvl4pPr marL="1371600" algn="l" defTabSz="914400" rtl="0" eaLnBrk="1" latinLnBrk="0" hangingPunct="1">
      <a:defRPr sz="1200" kern="1200">
        <a:solidFill>
          <a:schemeClr val="tx1"/>
        </a:solidFill>
        <a:latin typeface="思源黑体 CN Normal"/>
        <a:ea typeface="思源黑体 CN Normal"/>
        <a:cs typeface="思源黑体 CN Normal" panose="020B0400000000000000" charset="-122"/>
      </a:defRPr>
    </a:lvl4pPr>
    <a:lvl5pPr marL="1828800" algn="l" defTabSz="914400" rtl="0" eaLnBrk="1" latinLnBrk="0" hangingPunct="1">
      <a:defRPr sz="1200" kern="1200">
        <a:solidFill>
          <a:schemeClr val="tx1"/>
        </a:solidFill>
        <a:latin typeface="思源黑体 CN Normal"/>
        <a:ea typeface="思源黑体 CN Normal"/>
        <a:cs typeface="思源黑体 CN Normal" panose="020B04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49046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98995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A6837353-30EB-4A48-80EB-173D804AEFBD}" type="slidenum">
              <a:rPr lang="zh-CN" altLang="en-US" smtClean="0"/>
              <a:t>32</a:t>
            </a:fld>
            <a:endParaRPr lang="zh-CN" altLang="en-US"/>
          </a:p>
        </p:txBody>
      </p:sp>
    </p:spTree>
    <p:extLst>
      <p:ext uri="{BB962C8B-B14F-4D97-AF65-F5344CB8AC3E}">
        <p14:creationId xmlns:p14="http://schemas.microsoft.com/office/powerpoint/2010/main" val="2042953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8A6DD51-1000-7A49-9BE8-79EA7AE7BFA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0" y="-21020"/>
            <a:ext cx="893379" cy="893379"/>
          </a:xfrm>
          <a:prstGeom prst="rect">
            <a:avLst/>
          </a:prstGeom>
        </p:spPr>
      </p:pic>
      <p:sp>
        <p:nvSpPr>
          <p:cNvPr id="3" name="文本框 2">
            <a:extLst>
              <a:ext uri="{FF2B5EF4-FFF2-40B4-BE49-F238E27FC236}">
                <a16:creationId xmlns:a16="http://schemas.microsoft.com/office/drawing/2014/main" id="{DE7629E4-161A-0B4D-B76D-A0A52F42525E}"/>
              </a:ext>
            </a:extLst>
          </p:cNvPr>
          <p:cNvSpPr txBox="1"/>
          <p:nvPr userDrawn="1"/>
        </p:nvSpPr>
        <p:spPr>
          <a:xfrm>
            <a:off x="1222953" y="174569"/>
            <a:ext cx="2972978" cy="477164"/>
          </a:xfrm>
          <a:prstGeom prst="rect">
            <a:avLst/>
          </a:prstGeom>
          <a:noFill/>
        </p:spPr>
        <p:txBody>
          <a:bodyPr wrap="none" rtlCol="0">
            <a:normAutofit/>
          </a:bodyPr>
          <a:lstStyle/>
          <a:p>
            <a:pPr algn="ctr"/>
            <a:r>
              <a:rPr kumimoji="1" lang="vi-VN" altLang="vi-VN" sz="2500">
                <a:solidFill>
                  <a:schemeClr val="tx1">
                    <a:lumMod val="75000"/>
                    <a:lumOff val="25000"/>
                  </a:schemeClr>
                </a:solidFill>
                <a:latin typeface="Noto Sans"/>
                <a:ea typeface="Noto Sans"/>
              </a:rPr>
              <a:t>Nguyên nhân hiệu</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7443447-042C-3145-8199-74EBEB0659E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0" y="-21020"/>
            <a:ext cx="893379" cy="893379"/>
          </a:xfrm>
          <a:prstGeom prst="rect">
            <a:avLst/>
          </a:prstGeom>
        </p:spPr>
      </p:pic>
      <p:sp>
        <p:nvSpPr>
          <p:cNvPr id="8" name="文本框 7">
            <a:extLst>
              <a:ext uri="{FF2B5EF4-FFF2-40B4-BE49-F238E27FC236}">
                <a16:creationId xmlns:a16="http://schemas.microsoft.com/office/drawing/2014/main" id="{EBDB566F-6B92-124C-A19A-D0748FC0EF72}"/>
              </a:ext>
            </a:extLst>
          </p:cNvPr>
          <p:cNvSpPr txBox="1"/>
          <p:nvPr userDrawn="1"/>
        </p:nvSpPr>
        <p:spPr>
          <a:xfrm>
            <a:off x="1370652" y="174569"/>
            <a:ext cx="2341248" cy="446380"/>
          </a:xfrm>
          <a:prstGeom prst="rect">
            <a:avLst/>
          </a:prstGeom>
          <a:noFill/>
        </p:spPr>
        <p:txBody>
          <a:bodyPr wrap="none" rtlCol="0">
            <a:normAutofit/>
          </a:bodyPr>
          <a:lstStyle/>
          <a:p>
            <a:pPr algn="ctr"/>
            <a:r>
              <a:rPr kumimoji="1" lang="vi-VN" altLang="vi-VN" sz="2300">
                <a:solidFill>
                  <a:schemeClr val="tx1">
                    <a:lumMod val="75000"/>
                    <a:lumOff val="25000"/>
                  </a:schemeClr>
                </a:solidFill>
                <a:latin typeface="Noto Sans"/>
                <a:ea typeface="Noto Sans"/>
              </a:rPr>
              <a:t>Làm thế nào để</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7DBEA0F-DF5E-184B-A4C0-53595DF294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0" y="-21020"/>
            <a:ext cx="893379" cy="893379"/>
          </a:xfrm>
          <a:prstGeom prst="rect">
            <a:avLst/>
          </a:prstGeom>
        </p:spPr>
      </p:pic>
      <p:sp>
        <p:nvSpPr>
          <p:cNvPr id="8" name="文本框 7">
            <a:extLst>
              <a:ext uri="{FF2B5EF4-FFF2-40B4-BE49-F238E27FC236}">
                <a16:creationId xmlns:a16="http://schemas.microsoft.com/office/drawing/2014/main" id="{5C4720B2-9C66-1841-A42B-C5F8430075A2}"/>
              </a:ext>
            </a:extLst>
          </p:cNvPr>
          <p:cNvSpPr txBox="1"/>
          <p:nvPr userDrawn="1"/>
        </p:nvSpPr>
        <p:spPr>
          <a:xfrm>
            <a:off x="1241870" y="174569"/>
            <a:ext cx="1905130" cy="477164"/>
          </a:xfrm>
          <a:prstGeom prst="rect">
            <a:avLst/>
          </a:prstGeom>
          <a:noFill/>
        </p:spPr>
        <p:txBody>
          <a:bodyPr wrap="none" rtlCol="0">
            <a:normAutofit/>
          </a:bodyPr>
          <a:lstStyle/>
          <a:p>
            <a:pPr algn="ctr"/>
            <a:r>
              <a:rPr kumimoji="1" lang="vi-VN" altLang="vi-VN" sz="2500">
                <a:solidFill>
                  <a:schemeClr val="tx1">
                    <a:lumMod val="75000"/>
                    <a:lumOff val="25000"/>
                  </a:schemeClr>
                </a:solidFill>
                <a:latin typeface="Noto Sans"/>
                <a:ea typeface="Noto Sans"/>
              </a:rPr>
              <a:t>Làm sao để</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929724-91D5-4708-9E19-6896BC6C9D4A}"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1665877601"/>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transition spd="slow"/>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155579884092">
            <a:hlinkClick r:id="" action="ppaction://media"/>
            <a:extLst>
              <a:ext uri="{FF2B5EF4-FFF2-40B4-BE49-F238E27FC236}">
                <a16:creationId xmlns:a16="http://schemas.microsoft.com/office/drawing/2014/main" id="{BDB5A4B9-A39E-DDAA-DC79-A3AE93EB2F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0"/>
            <a:ext cx="12153900" cy="6858000"/>
          </a:xfrm>
          <a:prstGeom prst="rect">
            <a:avLst/>
          </a:prstGeom>
        </p:spPr>
      </p:pic>
    </p:spTree>
    <p:extLst>
      <p:ext uri="{BB962C8B-B14F-4D97-AF65-F5344CB8AC3E}">
        <p14:creationId xmlns:p14="http://schemas.microsoft.com/office/powerpoint/2010/main" val="3515208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B6FB49B-196C-7875-C668-D57C73123251}"/>
              </a:ext>
            </a:extLst>
          </p:cNvPr>
          <p:cNvSpPr/>
          <p:nvPr/>
        </p:nvSpPr>
        <p:spPr>
          <a:xfrm>
            <a:off x="-1183341"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Picture 7" descr="A toy dragon on a stick&#10;&#10;Description automatically generated">
            <a:extLst>
              <a:ext uri="{FF2B5EF4-FFF2-40B4-BE49-F238E27FC236}">
                <a16:creationId xmlns:a16="http://schemas.microsoft.com/office/drawing/2014/main" id="{DCF1B20D-EA59-D937-5A63-258B7A22F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7783" y="2566018"/>
            <a:ext cx="3570049" cy="4760065"/>
          </a:xfrm>
          <a:prstGeom prst="rect">
            <a:avLst/>
          </a:prstGeom>
        </p:spPr>
      </p:pic>
      <p:sp>
        <p:nvSpPr>
          <p:cNvPr id="11" name="Rounded Rectangle 10">
            <a:extLst>
              <a:ext uri="{FF2B5EF4-FFF2-40B4-BE49-F238E27FC236}">
                <a16:creationId xmlns:a16="http://schemas.microsoft.com/office/drawing/2014/main" id="{FF08E10C-C963-89CD-CD4E-35BAA82FD157}"/>
              </a:ext>
            </a:extLst>
          </p:cNvPr>
          <p:cNvSpPr/>
          <p:nvPr/>
        </p:nvSpPr>
        <p:spPr>
          <a:xfrm>
            <a:off x="667703" y="1048967"/>
            <a:ext cx="11139284" cy="4760065"/>
          </a:xfrm>
          <a:prstGeom prst="roundRect">
            <a:avLst/>
          </a:prstGeom>
          <a:solidFill>
            <a:srgbClr val="FFFFFF">
              <a:alpha val="80000"/>
            </a:srgb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2060"/>
                </a:solidFill>
                <a:latin typeface="Nunito Black" pitchFamily="2" charset="0"/>
              </a:rPr>
              <a:t>	</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Bác 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Một hôm, bác Nhân bảo:</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Bác sắp về quê đây, về quê làm ruộng.</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Tôi suýt khóc:</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Đừng, bác đừng về. Bác ở đây làm đồ chơi bán cho chúng cháu.</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Nhưng độ này chả mấy ai mua đồ chơi của bác nữa. Còn một ít bột</a:t>
            </a:r>
          </a:p>
          <a:p>
            <a:pPr algn="just"/>
            <a:r>
              <a:rPr lang="vi-VN" sz="2200" dirty="0">
                <a:solidFill>
                  <a:srgbClr val="002060"/>
                </a:solidFill>
                <a:latin typeface="Nunito Black" pitchFamily="2" charset="0"/>
              </a:rPr>
              <a:t> và màu, bác sẽ nặn và bán nốt trong ngày mai.</a:t>
            </a:r>
          </a:p>
          <a:p>
            <a:pPr algn="just"/>
            <a:r>
              <a:rPr lang="en-US" sz="2400" dirty="0">
                <a:solidFill>
                  <a:srgbClr val="002060"/>
                </a:solidFill>
                <a:latin typeface="Nunito Black" pitchFamily="2" charset="0"/>
              </a:rPr>
              <a:t>	</a:t>
            </a:r>
            <a:endParaRPr lang="vi-VN" sz="2400" dirty="0">
              <a:solidFill>
                <a:srgbClr val="002060"/>
              </a:solidFill>
              <a:latin typeface="Nunito Black" pitchFamily="2" charset="0"/>
            </a:endParaRPr>
          </a:p>
        </p:txBody>
      </p:sp>
      <p:pic>
        <p:nvPicPr>
          <p:cNvPr id="10" name="Picture 9" descr="A colorful toy monkey on a stick&#10;&#10;Description automatically generated">
            <a:extLst>
              <a:ext uri="{FF2B5EF4-FFF2-40B4-BE49-F238E27FC236}">
                <a16:creationId xmlns:a16="http://schemas.microsoft.com/office/drawing/2014/main" id="{50875B80-C875-6A44-1444-D4A310549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819" y="1443627"/>
            <a:ext cx="5414373" cy="5414373"/>
          </a:xfrm>
          <a:prstGeom prst="rect">
            <a:avLst/>
          </a:prstGeom>
        </p:spPr>
      </p:pic>
      <p:pic>
        <p:nvPicPr>
          <p:cNvPr id="2" name="图片 4">
            <a:extLst>
              <a:ext uri="{FF2B5EF4-FFF2-40B4-BE49-F238E27FC236}">
                <a16:creationId xmlns:a16="http://schemas.microsoft.com/office/drawing/2014/main" id="{9FAA6F5D-47DA-7C60-73FC-1D74D3A91FD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6747" y="2753441"/>
            <a:ext cx="2739292" cy="4114927"/>
          </a:xfrm>
          <a:prstGeom prst="rect">
            <a:avLst/>
          </a:prstGeom>
        </p:spPr>
      </p:pic>
      <p:sp>
        <p:nvSpPr>
          <p:cNvPr id="12" name="Rectangle 11">
            <a:extLst>
              <a:ext uri="{FF2B5EF4-FFF2-40B4-BE49-F238E27FC236}">
                <a16:creationId xmlns:a16="http://schemas.microsoft.com/office/drawing/2014/main" id="{E87170D0-0F35-39E7-0295-5D166EE3F5B9}"/>
              </a:ext>
            </a:extLst>
          </p:cNvPr>
          <p:cNvSpPr/>
          <p:nvPr/>
        </p:nvSpPr>
        <p:spPr>
          <a:xfrm>
            <a:off x="3901609" y="341081"/>
            <a:ext cx="4671472" cy="707886"/>
          </a:xfrm>
          <a:prstGeom prst="rect">
            <a:avLst/>
          </a:prstGeom>
        </p:spPr>
        <p:txBody>
          <a:bodyPr wrap="none">
            <a:spAutoFit/>
          </a:bodyPr>
          <a:lstStyle/>
          <a:p>
            <a:r>
              <a:rPr lang="vi-VN" sz="4000" b="1" dirty="0">
                <a:solidFill>
                  <a:srgbClr val="FF0000"/>
                </a:solidFill>
                <a:latin typeface="Nunito Black" pitchFamily="2" charset="0"/>
              </a:rPr>
              <a:t>Người làm đồ chơi</a:t>
            </a:r>
            <a:endParaRPr lang="en-US" sz="4000" dirty="0">
              <a:solidFill>
                <a:srgbClr val="FF0000"/>
              </a:solidFill>
              <a:latin typeface="Nunito Black" pitchFamily="2" charset="0"/>
            </a:endParaRPr>
          </a:p>
        </p:txBody>
      </p:sp>
    </p:spTree>
    <p:extLst>
      <p:ext uri="{BB962C8B-B14F-4D97-AF65-F5344CB8AC3E}">
        <p14:creationId xmlns:p14="http://schemas.microsoft.com/office/powerpoint/2010/main" val="282087502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B6FB49B-196C-7875-C668-D57C73123251}"/>
              </a:ext>
            </a:extLst>
          </p:cNvPr>
          <p:cNvSpPr/>
          <p:nvPr/>
        </p:nvSpPr>
        <p:spPr>
          <a:xfrm>
            <a:off x="-920630"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Picture 7" descr="A toy dragon on a stick&#10;&#10;Description automatically generated">
            <a:extLst>
              <a:ext uri="{FF2B5EF4-FFF2-40B4-BE49-F238E27FC236}">
                <a16:creationId xmlns:a16="http://schemas.microsoft.com/office/drawing/2014/main" id="{DCF1B20D-EA59-D937-5A63-258B7A22F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7783" y="2566018"/>
            <a:ext cx="3570049" cy="4760065"/>
          </a:xfrm>
          <a:prstGeom prst="rect">
            <a:avLst/>
          </a:prstGeom>
        </p:spPr>
      </p:pic>
      <p:sp>
        <p:nvSpPr>
          <p:cNvPr id="5" name="Rounded Rectangle 4">
            <a:extLst>
              <a:ext uri="{FF2B5EF4-FFF2-40B4-BE49-F238E27FC236}">
                <a16:creationId xmlns:a16="http://schemas.microsoft.com/office/drawing/2014/main" id="{D031FFEB-7421-8C33-7213-0364A492595F}"/>
              </a:ext>
            </a:extLst>
          </p:cNvPr>
          <p:cNvSpPr/>
          <p:nvPr/>
        </p:nvSpPr>
        <p:spPr>
          <a:xfrm>
            <a:off x="642987" y="770337"/>
            <a:ext cx="10892871" cy="3591361"/>
          </a:xfrm>
          <a:prstGeom prst="roundRect">
            <a:avLst/>
          </a:prstGeom>
          <a:solidFill>
            <a:srgbClr val="FFFFFF">
              <a:alpha val="80000"/>
            </a:srgb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p>
          <a:p>
            <a:pPr lvl="0" algn="ju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2200" dirty="0">
                <a:solidFill>
                  <a:srgbClr val="002060"/>
                </a:solidFill>
                <a:latin typeface="Nunito Black" pitchFamily="2" charset="0"/>
              </a:rPr>
              <a:t>(Rút gọn từ truyện ngắn cùng tên của 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2" name="图片 4">
            <a:extLst>
              <a:ext uri="{FF2B5EF4-FFF2-40B4-BE49-F238E27FC236}">
                <a16:creationId xmlns:a16="http://schemas.microsoft.com/office/drawing/2014/main" id="{9FAA6F5D-47DA-7C60-73FC-1D74D3A91F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6747" y="2753441"/>
            <a:ext cx="2739292" cy="4114927"/>
          </a:xfrm>
          <a:prstGeom prst="rect">
            <a:avLst/>
          </a:prstGeom>
        </p:spPr>
      </p:pic>
      <p:pic>
        <p:nvPicPr>
          <p:cNvPr id="10" name="Picture 9" descr="A colorful toy monkey on a stick&#10;&#10;Description automatically generated">
            <a:extLst>
              <a:ext uri="{FF2B5EF4-FFF2-40B4-BE49-F238E27FC236}">
                <a16:creationId xmlns:a16="http://schemas.microsoft.com/office/drawing/2014/main" id="{50875B80-C875-6A44-1444-D4A310549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819" y="1443627"/>
            <a:ext cx="5414373" cy="5414373"/>
          </a:xfrm>
          <a:prstGeom prst="rect">
            <a:avLst/>
          </a:prstGeom>
        </p:spPr>
      </p:pic>
    </p:spTree>
    <p:extLst>
      <p:ext uri="{BB962C8B-B14F-4D97-AF65-F5344CB8AC3E}">
        <p14:creationId xmlns:p14="http://schemas.microsoft.com/office/powerpoint/2010/main" val="280231198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D2815B5-661D-E289-3F03-E391A7290F62}"/>
              </a:ext>
            </a:extLst>
          </p:cNvPr>
          <p:cNvPicPr>
            <a:picLocks noChangeAspect="1"/>
          </p:cNvPicPr>
          <p:nvPr/>
        </p:nvPicPr>
        <p:blipFill rotWithShape="1">
          <a:blip r:embed="rId3"/>
          <a:srcRect l="12985"/>
          <a:stretch/>
        </p:blipFill>
        <p:spPr>
          <a:xfrm>
            <a:off x="0" y="13446"/>
            <a:ext cx="1025530" cy="938348"/>
          </a:xfrm>
          <a:prstGeom prst="ellipse">
            <a:avLst/>
          </a:prstGeom>
        </p:spPr>
      </p:pic>
      <p:sp>
        <p:nvSpPr>
          <p:cNvPr id="22" name="Rectangle 21">
            <a:extLst>
              <a:ext uri="{FF2B5EF4-FFF2-40B4-BE49-F238E27FC236}">
                <a16:creationId xmlns:a16="http://schemas.microsoft.com/office/drawing/2014/main" id="{9783EDDC-E36E-9170-883F-C0601BD9695B}"/>
              </a:ext>
            </a:extLst>
          </p:cNvPr>
          <p:cNvSpPr/>
          <p:nvPr/>
        </p:nvSpPr>
        <p:spPr>
          <a:xfrm>
            <a:off x="1390326" y="751631"/>
            <a:ext cx="352914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Chia </a:t>
            </a:r>
            <a:r>
              <a:rPr kumimoji="0" lang="en-US" sz="40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đoạn</a:t>
            </a:r>
            <a:endParaRPr kumimoji="0" lang="en-US" sz="40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23" name="Rounded Rectangle 22">
            <a:extLst>
              <a:ext uri="{FF2B5EF4-FFF2-40B4-BE49-F238E27FC236}">
                <a16:creationId xmlns:a16="http://schemas.microsoft.com/office/drawing/2014/main" id="{CC9B9AF4-A992-FFF9-597C-2CA9F490CFB4}"/>
              </a:ext>
            </a:extLst>
          </p:cNvPr>
          <p:cNvSpPr/>
          <p:nvPr/>
        </p:nvSpPr>
        <p:spPr>
          <a:xfrm>
            <a:off x="2448427" y="1815037"/>
            <a:ext cx="8371548" cy="722629"/>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err="1">
                <a:solidFill>
                  <a:srgbClr val="002060"/>
                </a:solidFill>
                <a:latin typeface="Nunito Black" pitchFamily="2" charset="0"/>
                <a:cs typeface="Baloo 2 SemiBold" pitchFamily="2" charset="0"/>
              </a:rPr>
              <a:t>Đoạn</a:t>
            </a:r>
            <a:r>
              <a:rPr lang="en-US" sz="2800" dirty="0">
                <a:solidFill>
                  <a:srgbClr val="002060"/>
                </a:solidFill>
                <a:latin typeface="Nunito Black" pitchFamily="2" charset="0"/>
                <a:cs typeface="Baloo 2 SemiBold" pitchFamily="2" charset="0"/>
              </a:rPr>
              <a:t> 1: </a:t>
            </a:r>
            <a:r>
              <a:rPr lang="en-US" sz="2800" dirty="0" err="1">
                <a:solidFill>
                  <a:srgbClr val="002060"/>
                </a:solidFill>
                <a:latin typeface="Nunito Black" pitchFamily="2" charset="0"/>
                <a:cs typeface="Baloo 2 SemiBold" pitchFamily="2" charset="0"/>
              </a:rPr>
              <a:t>Từ</a:t>
            </a:r>
            <a:r>
              <a:rPr lang="en-US" sz="2800" dirty="0">
                <a:solidFill>
                  <a:srgbClr val="002060"/>
                </a:solidFill>
                <a:latin typeface="Nunito Black" pitchFamily="2" charset="0"/>
                <a:cs typeface="Baloo 2 SemiBold" pitchFamily="2" charset="0"/>
              </a:rPr>
              <a:t> </a:t>
            </a:r>
            <a:r>
              <a:rPr lang="en-US" sz="2800" dirty="0" err="1">
                <a:solidFill>
                  <a:srgbClr val="002060"/>
                </a:solidFill>
                <a:latin typeface="Nunito Black" pitchFamily="2" charset="0"/>
                <a:cs typeface="Baloo 2 SemiBold" pitchFamily="2" charset="0"/>
              </a:rPr>
              <a:t>đầu</a:t>
            </a:r>
            <a:r>
              <a:rPr lang="en-US" sz="2800" dirty="0">
                <a:solidFill>
                  <a:srgbClr val="002060"/>
                </a:solidFill>
                <a:latin typeface="Nunito Black" pitchFamily="2" charset="0"/>
                <a:cs typeface="Baloo 2 SemiBold" pitchFamily="2" charset="0"/>
              </a:rPr>
              <a:t> </a:t>
            </a:r>
            <a:r>
              <a:rPr lang="en-US" sz="2800" dirty="0" err="1">
                <a:solidFill>
                  <a:srgbClr val="002060"/>
                </a:solidFill>
                <a:latin typeface="Nunito Black" pitchFamily="2" charset="0"/>
                <a:cs typeface="Baloo 2 SemiBold" pitchFamily="2" charset="0"/>
              </a:rPr>
              <a:t>đến</a:t>
            </a:r>
            <a:r>
              <a:rPr lang="en-US" sz="2800" dirty="0">
                <a:solidFill>
                  <a:srgbClr val="002060"/>
                </a:solidFill>
                <a:latin typeface="Nunito Black" pitchFamily="2" charset="0"/>
                <a:cs typeface="Baloo 2 SemiBold" pitchFamily="2" charset="0"/>
              </a:rPr>
              <a:t> </a:t>
            </a:r>
            <a:r>
              <a:rPr lang="en-US" sz="2800" dirty="0" err="1">
                <a:solidFill>
                  <a:srgbClr val="002060"/>
                </a:solidFill>
                <a:latin typeface="Nunito Black" pitchFamily="2" charset="0"/>
              </a:rPr>
              <a:t>công</a:t>
            </a:r>
            <a:r>
              <a:rPr lang="en-US" sz="2800" dirty="0">
                <a:solidFill>
                  <a:srgbClr val="002060"/>
                </a:solidFill>
                <a:latin typeface="Nunito Black" pitchFamily="2" charset="0"/>
              </a:rPr>
              <a:t> </a:t>
            </a:r>
            <a:r>
              <a:rPr lang="en-US" sz="2800" dirty="0" err="1">
                <a:solidFill>
                  <a:srgbClr val="002060"/>
                </a:solidFill>
                <a:latin typeface="Nunito Black" pitchFamily="2" charset="0"/>
              </a:rPr>
              <a:t>việc</a:t>
            </a:r>
            <a:r>
              <a:rPr lang="en-US" sz="2800" dirty="0">
                <a:solidFill>
                  <a:srgbClr val="002060"/>
                </a:solidFill>
                <a:latin typeface="Nunito Black" pitchFamily="2" charset="0"/>
              </a:rPr>
              <a:t> </a:t>
            </a:r>
            <a:r>
              <a:rPr lang="en-US" sz="2800" dirty="0" err="1">
                <a:solidFill>
                  <a:srgbClr val="002060"/>
                </a:solidFill>
                <a:latin typeface="Nunito Black" pitchFamily="2" charset="0"/>
              </a:rPr>
              <a:t>của</a:t>
            </a:r>
            <a:r>
              <a:rPr lang="en-US" sz="2800" dirty="0">
                <a:solidFill>
                  <a:srgbClr val="002060"/>
                </a:solidFill>
                <a:latin typeface="Nunito Black" pitchFamily="2" charset="0"/>
              </a:rPr>
              <a:t> </a:t>
            </a:r>
            <a:r>
              <a:rPr lang="en-US" sz="2800" dirty="0" err="1">
                <a:solidFill>
                  <a:srgbClr val="002060"/>
                </a:solidFill>
                <a:latin typeface="Nunito Black" pitchFamily="2" charset="0"/>
              </a:rPr>
              <a:t>mình</a:t>
            </a:r>
            <a:r>
              <a:rPr lang="en-US" sz="2800" dirty="0">
                <a:solidFill>
                  <a:srgbClr val="002060"/>
                </a:solidFill>
                <a:latin typeface="Nunito Black" pitchFamily="2" charset="0"/>
              </a:rPr>
              <a:t>.</a:t>
            </a:r>
            <a:endParaRPr lang="vi-VN" sz="2800" dirty="0">
              <a:solidFill>
                <a:srgbClr val="002060"/>
              </a:solidFill>
              <a:latin typeface="Nunito Black" pitchFamily="2" charset="0"/>
            </a:endParaRPr>
          </a:p>
        </p:txBody>
      </p:sp>
      <p:sp>
        <p:nvSpPr>
          <p:cNvPr id="24" name="Rounded Rectangle 23">
            <a:extLst>
              <a:ext uri="{FF2B5EF4-FFF2-40B4-BE49-F238E27FC236}">
                <a16:creationId xmlns:a16="http://schemas.microsoft.com/office/drawing/2014/main" id="{0E9F3159-DA1F-AF4C-60C5-7F0630FE1278}"/>
              </a:ext>
            </a:extLst>
          </p:cNvPr>
          <p:cNvSpPr/>
          <p:nvPr/>
        </p:nvSpPr>
        <p:spPr>
          <a:xfrm>
            <a:off x="2448427" y="2893186"/>
            <a:ext cx="8371548" cy="716108"/>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err="1">
                <a:solidFill>
                  <a:srgbClr val="002060"/>
                </a:solidFill>
                <a:latin typeface="Nunito Black" pitchFamily="2" charset="0"/>
                <a:cs typeface="Baloo 2 SemiBold" pitchFamily="2" charset="0"/>
              </a:rPr>
              <a:t>Đoạn</a:t>
            </a:r>
            <a:r>
              <a:rPr lang="en-US" sz="2800" dirty="0">
                <a:solidFill>
                  <a:srgbClr val="002060"/>
                </a:solidFill>
                <a:latin typeface="Nunito Black" pitchFamily="2" charset="0"/>
                <a:cs typeface="Baloo 2 SemiBold" pitchFamily="2" charset="0"/>
              </a:rPr>
              <a:t> 2: </a:t>
            </a:r>
            <a:r>
              <a:rPr lang="en-US" sz="2800" dirty="0" err="1">
                <a:solidFill>
                  <a:srgbClr val="002060"/>
                </a:solidFill>
                <a:latin typeface="Nunito Black" pitchFamily="2" charset="0"/>
                <a:cs typeface="Baloo 2 SemiBold" pitchFamily="2" charset="0"/>
              </a:rPr>
              <a:t>Tiếp</a:t>
            </a:r>
            <a:r>
              <a:rPr lang="en-US" sz="2800" dirty="0">
                <a:solidFill>
                  <a:srgbClr val="002060"/>
                </a:solidFill>
                <a:latin typeface="Nunito Black" pitchFamily="2" charset="0"/>
                <a:cs typeface="Baloo 2 SemiBold" pitchFamily="2" charset="0"/>
              </a:rPr>
              <a:t> </a:t>
            </a:r>
            <a:r>
              <a:rPr lang="en-US" sz="2800" dirty="0" err="1">
                <a:solidFill>
                  <a:srgbClr val="002060"/>
                </a:solidFill>
                <a:latin typeface="Nunito Black" pitchFamily="2" charset="0"/>
                <a:cs typeface="Baloo 2 SemiBold" pitchFamily="2" charset="0"/>
              </a:rPr>
              <a:t>theo</a:t>
            </a:r>
            <a:r>
              <a:rPr lang="en-US" sz="2800" dirty="0">
                <a:solidFill>
                  <a:srgbClr val="002060"/>
                </a:solidFill>
                <a:latin typeface="Nunito Black" pitchFamily="2" charset="0"/>
                <a:cs typeface="Baloo 2 SemiBold" pitchFamily="2" charset="0"/>
              </a:rPr>
              <a:t> </a:t>
            </a:r>
            <a:r>
              <a:rPr lang="en-US" sz="2800" dirty="0" err="1">
                <a:solidFill>
                  <a:srgbClr val="002060"/>
                </a:solidFill>
                <a:latin typeface="Nunito Black" pitchFamily="2" charset="0"/>
                <a:cs typeface="Baloo 2 SemiBold" pitchFamily="2" charset="0"/>
              </a:rPr>
              <a:t>đến</a:t>
            </a:r>
            <a:r>
              <a:rPr lang="en-US" sz="2800" dirty="0">
                <a:solidFill>
                  <a:srgbClr val="002060"/>
                </a:solidFill>
                <a:latin typeface="Nunito Black" pitchFamily="2" charset="0"/>
                <a:cs typeface="Baloo 2 SemiBold" pitchFamily="2" charset="0"/>
              </a:rPr>
              <a:t> </a:t>
            </a:r>
            <a:r>
              <a:rPr lang="en-US" sz="2800" dirty="0" err="1">
                <a:solidFill>
                  <a:srgbClr val="002060"/>
                </a:solidFill>
                <a:latin typeface="Nunito Black" pitchFamily="2" charset="0"/>
              </a:rPr>
              <a:t>bán</a:t>
            </a:r>
            <a:r>
              <a:rPr lang="en-US" sz="2800" dirty="0">
                <a:solidFill>
                  <a:srgbClr val="002060"/>
                </a:solidFill>
                <a:latin typeface="Nunito Black" pitchFamily="2" charset="0"/>
              </a:rPr>
              <a:t> </a:t>
            </a:r>
            <a:r>
              <a:rPr lang="en-US" sz="2800" dirty="0" err="1">
                <a:solidFill>
                  <a:srgbClr val="002060"/>
                </a:solidFill>
                <a:latin typeface="Nunito Black" pitchFamily="2" charset="0"/>
              </a:rPr>
              <a:t>nốt</a:t>
            </a:r>
            <a:r>
              <a:rPr lang="en-US" sz="2800" dirty="0">
                <a:solidFill>
                  <a:srgbClr val="002060"/>
                </a:solidFill>
                <a:latin typeface="Nunito Black" pitchFamily="2" charset="0"/>
              </a:rPr>
              <a:t> </a:t>
            </a:r>
            <a:r>
              <a:rPr lang="en-US" sz="2800" dirty="0" err="1">
                <a:solidFill>
                  <a:srgbClr val="002060"/>
                </a:solidFill>
                <a:latin typeface="Nunito Black" pitchFamily="2" charset="0"/>
              </a:rPr>
              <a:t>trong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ngày</a:t>
            </a:r>
            <a:r>
              <a:rPr lang="en-US" sz="2800" dirty="0">
                <a:solidFill>
                  <a:srgbClr val="002060"/>
                </a:solidFill>
                <a:latin typeface="Nunito Black" pitchFamily="2" charset="0"/>
              </a:rPr>
              <a:t> </a:t>
            </a:r>
            <a:r>
              <a:rPr lang="en-US" sz="2800" dirty="0" err="1">
                <a:solidFill>
                  <a:srgbClr val="002060"/>
                </a:solidFill>
                <a:latin typeface="Nunito Black" pitchFamily="2" charset="0"/>
              </a:rPr>
              <a:t>mai</a:t>
            </a:r>
            <a:r>
              <a:rPr lang="en-US" sz="2800" dirty="0">
                <a:solidFill>
                  <a:srgbClr val="002060"/>
                </a:solidFill>
                <a:latin typeface="Nunito Black" pitchFamily="2" charset="0"/>
              </a:rPr>
              <a:t>.</a:t>
            </a:r>
            <a:endParaRPr lang="vi-VN" sz="2800" dirty="0">
              <a:solidFill>
                <a:srgbClr val="002060"/>
              </a:solidFill>
              <a:latin typeface="Nunito Black" pitchFamily="2" charset="0"/>
            </a:endParaRPr>
          </a:p>
        </p:txBody>
      </p:sp>
      <p:sp>
        <p:nvSpPr>
          <p:cNvPr id="26" name="Rounded Rectangle 25">
            <a:extLst>
              <a:ext uri="{FF2B5EF4-FFF2-40B4-BE49-F238E27FC236}">
                <a16:creationId xmlns:a16="http://schemas.microsoft.com/office/drawing/2014/main" id="{7E053A18-246C-FE72-FEE3-F8867BA50F2F}"/>
              </a:ext>
            </a:extLst>
          </p:cNvPr>
          <p:cNvSpPr/>
          <p:nvPr/>
        </p:nvSpPr>
        <p:spPr>
          <a:xfrm>
            <a:off x="2448427" y="3964814"/>
            <a:ext cx="4062101" cy="716108"/>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err="1">
                <a:solidFill>
                  <a:srgbClr val="002060"/>
                </a:solidFill>
                <a:latin typeface="Nunito Black" pitchFamily="2" charset="0"/>
                <a:cs typeface="Baloo 2 SemiBold" pitchFamily="2" charset="0"/>
              </a:rPr>
              <a:t>Đoạn</a:t>
            </a:r>
            <a:r>
              <a:rPr lang="en-US" sz="2800" dirty="0">
                <a:solidFill>
                  <a:srgbClr val="002060"/>
                </a:solidFill>
                <a:latin typeface="Nunito Black" pitchFamily="2" charset="0"/>
                <a:cs typeface="Baloo 2 SemiBold" pitchFamily="2" charset="0"/>
              </a:rPr>
              <a:t> 3: </a:t>
            </a:r>
            <a:r>
              <a:rPr lang="en-US" sz="2800" dirty="0" err="1">
                <a:solidFill>
                  <a:srgbClr val="002060"/>
                </a:solidFill>
                <a:latin typeface="Nunito Black" pitchFamily="2" charset="0"/>
                <a:cs typeface="Baloo 2 SemiBold" pitchFamily="2" charset="0"/>
              </a:rPr>
              <a:t>Phần</a:t>
            </a:r>
            <a:r>
              <a:rPr lang="en-US" sz="2800" dirty="0">
                <a:solidFill>
                  <a:srgbClr val="002060"/>
                </a:solidFill>
                <a:latin typeface="Nunito Black" pitchFamily="2" charset="0"/>
                <a:cs typeface="Baloo 2 SemiBold" pitchFamily="2" charset="0"/>
              </a:rPr>
              <a:t> </a:t>
            </a:r>
            <a:r>
              <a:rPr lang="en-US" sz="2800" dirty="0" err="1">
                <a:solidFill>
                  <a:srgbClr val="002060"/>
                </a:solidFill>
                <a:latin typeface="Nunito Black" pitchFamily="2" charset="0"/>
                <a:cs typeface="Baloo 2 SemiBold" pitchFamily="2" charset="0"/>
              </a:rPr>
              <a:t>còn</a:t>
            </a:r>
            <a:r>
              <a:rPr lang="en-US" sz="2800" dirty="0">
                <a:solidFill>
                  <a:srgbClr val="002060"/>
                </a:solidFill>
                <a:latin typeface="Nunito Black" pitchFamily="2" charset="0"/>
                <a:cs typeface="Baloo 2 SemiBold" pitchFamily="2" charset="0"/>
              </a:rPr>
              <a:t> </a:t>
            </a:r>
            <a:r>
              <a:rPr lang="en-US" sz="2800" dirty="0" err="1">
                <a:solidFill>
                  <a:srgbClr val="002060"/>
                </a:solidFill>
                <a:latin typeface="Nunito Black" pitchFamily="2" charset="0"/>
                <a:cs typeface="Baloo 2 SemiBold" pitchFamily="2" charset="0"/>
              </a:rPr>
              <a:t>lại</a:t>
            </a:r>
            <a:endParaRPr lang="vi-VN" sz="2800" dirty="0">
              <a:solidFill>
                <a:srgbClr val="002060"/>
              </a:solidFill>
              <a:latin typeface="Nunito Black" pitchFamily="2" charset="0"/>
            </a:endParaRPr>
          </a:p>
        </p:txBody>
      </p:sp>
      <p:pic>
        <p:nvPicPr>
          <p:cNvPr id="27" name="图片 14">
            <a:extLst>
              <a:ext uri="{FF2B5EF4-FFF2-40B4-BE49-F238E27FC236}">
                <a16:creationId xmlns:a16="http://schemas.microsoft.com/office/drawing/2014/main" id="{EDBD039B-1319-5031-54AD-965089CB1F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4125492" y="2537666"/>
            <a:ext cx="6589417" cy="3699991"/>
          </a:xfrm>
          <a:prstGeom prst="rect">
            <a:avLst/>
          </a:prstGeom>
        </p:spPr>
      </p:pic>
      <p:pic>
        <p:nvPicPr>
          <p:cNvPr id="29" name="Picture 28" descr="A colorful toy monkey on a stick&#10;&#10;Description automatically generated">
            <a:extLst>
              <a:ext uri="{FF2B5EF4-FFF2-40B4-BE49-F238E27FC236}">
                <a16:creationId xmlns:a16="http://schemas.microsoft.com/office/drawing/2014/main" id="{CC76E031-89BD-7492-A7A8-D925D9AEA5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3573" y="2893186"/>
            <a:ext cx="3647573" cy="364757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50+ hình nền powerpoint cho trẻ mầm mon đẹp, dễ thương">
            <a:extLst>
              <a:ext uri="{FF2B5EF4-FFF2-40B4-BE49-F238E27FC236}">
                <a16:creationId xmlns:a16="http://schemas.microsoft.com/office/drawing/2014/main" id="{90C1100A-0F9B-BAB4-5A06-454FB35BE2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924B86C-37B5-CC03-75C3-CFC382FF607C}"/>
              </a:ext>
            </a:extLst>
          </p:cNvPr>
          <p:cNvGrpSpPr/>
          <p:nvPr/>
        </p:nvGrpSpPr>
        <p:grpSpPr>
          <a:xfrm>
            <a:off x="754067" y="1892402"/>
            <a:ext cx="10883752" cy="3073195"/>
            <a:chOff x="733072" y="2044802"/>
            <a:chExt cx="10883752" cy="3073195"/>
          </a:xfrm>
        </p:grpSpPr>
        <p:sp>
          <p:nvSpPr>
            <p:cNvPr id="3" name="Rounded Rectangle 2">
              <a:extLst>
                <a:ext uri="{FF2B5EF4-FFF2-40B4-BE49-F238E27FC236}">
                  <a16:creationId xmlns:a16="http://schemas.microsoft.com/office/drawing/2014/main" id="{FD0C8958-5F5C-352B-F5F8-EAF7E1D54DB9}"/>
                </a:ext>
              </a:extLst>
            </p:cNvPr>
            <p:cNvSpPr/>
            <p:nvPr/>
          </p:nvSpPr>
          <p:spPr>
            <a:xfrm>
              <a:off x="733072" y="2044802"/>
              <a:ext cx="10883752"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3200" b="1" dirty="0">
                  <a:solidFill>
                    <a:srgbClr val="FF0000"/>
                  </a:solidFill>
                  <a:latin typeface="Nunito Black" pitchFamily="2" charset="0"/>
                </a:rPr>
                <a:t>Người làm đồ chơi</a:t>
              </a:r>
            </a:p>
            <a:p>
              <a:pPr algn="ctr"/>
              <a:endParaRPr kumimoji="0" lang="en-US" sz="1200" b="0" i="0" u="none" strike="noStrike" kern="1200" cap="none" spc="0" normalizeH="0" baseline="0" noProof="0" dirty="0">
                <a:ln>
                  <a:noFill/>
                </a:ln>
                <a:solidFill>
                  <a:srgbClr val="002060"/>
                </a:solidFill>
                <a:effectLst/>
                <a:uLnTx/>
                <a:uFillTx/>
                <a:latin typeface="Nunito Black"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Bác 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4" name="Group 3">
              <a:extLst>
                <a:ext uri="{FF2B5EF4-FFF2-40B4-BE49-F238E27FC236}">
                  <a16:creationId xmlns:a16="http://schemas.microsoft.com/office/drawing/2014/main" id="{BD2C13BB-B35E-B405-AE99-BC80EE03160C}"/>
                </a:ext>
              </a:extLst>
            </p:cNvPr>
            <p:cNvGrpSpPr/>
            <p:nvPr/>
          </p:nvGrpSpPr>
          <p:grpSpPr>
            <a:xfrm>
              <a:off x="753329" y="2158397"/>
              <a:ext cx="846909" cy="584333"/>
              <a:chOff x="838200" y="1524000"/>
              <a:chExt cx="846909" cy="584333"/>
            </a:xfrm>
          </p:grpSpPr>
          <p:pic>
            <p:nvPicPr>
              <p:cNvPr id="5" name="Picture 4">
                <a:extLst>
                  <a:ext uri="{FF2B5EF4-FFF2-40B4-BE49-F238E27FC236}">
                    <a16:creationId xmlns:a16="http://schemas.microsoft.com/office/drawing/2014/main" id="{CF1F80C4-6351-573C-40F4-5E161C123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6" name="TextBox 5">
                <a:extLst>
                  <a:ext uri="{FF2B5EF4-FFF2-40B4-BE49-F238E27FC236}">
                    <a16:creationId xmlns:a16="http://schemas.microsoft.com/office/drawing/2014/main" id="{83109579-7D61-0A71-10F9-FD05324AE37E}"/>
                  </a:ext>
                </a:extLst>
              </p:cNvPr>
              <p:cNvSpPr txBox="1"/>
              <p:nvPr/>
            </p:nvSpPr>
            <p:spPr>
              <a:xfrm>
                <a:off x="1100689" y="1569850"/>
                <a:ext cx="369821" cy="523220"/>
              </a:xfrm>
              <a:prstGeom prst="rect">
                <a:avLst/>
              </a:prstGeom>
              <a:noFill/>
            </p:spPr>
            <p:txBody>
              <a:bodyPr wrap="square" rtlCol="0">
                <a:spAutoFit/>
              </a:bodyPr>
              <a:lstStyle/>
              <a:p>
                <a:r>
                  <a:rPr lang="en-US" sz="2800" dirty="0">
                    <a:solidFill>
                      <a:schemeClr val="tx1">
                        <a:lumMod val="95000"/>
                        <a:lumOff val="5000"/>
                      </a:schemeClr>
                    </a:solidFill>
                    <a:latin typeface="Nunito Black" pitchFamily="2" charset="0"/>
                    <a:cs typeface="Baloo 2 Medium" pitchFamily="2" charset="0"/>
                  </a:rPr>
                  <a:t>1</a:t>
                </a:r>
              </a:p>
            </p:txBody>
          </p:sp>
        </p:grpSp>
      </p:grpSp>
      <p:sp>
        <p:nvSpPr>
          <p:cNvPr id="7" name="Rectangle 6">
            <a:extLst>
              <a:ext uri="{FF2B5EF4-FFF2-40B4-BE49-F238E27FC236}">
                <a16:creationId xmlns:a16="http://schemas.microsoft.com/office/drawing/2014/main" id="{154F3834-80E7-F9E3-8283-389047BF2061}"/>
              </a:ext>
            </a:extLst>
          </p:cNvPr>
          <p:cNvSpPr/>
          <p:nvPr/>
        </p:nvSpPr>
        <p:spPr>
          <a:xfrm>
            <a:off x="402275" y="958442"/>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nối</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tiếp</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9" name="Picture 8" descr="Cartoon animals reading books and standing in a line&#10;&#10;Description automatically generated">
            <a:extLst>
              <a:ext uri="{FF2B5EF4-FFF2-40B4-BE49-F238E27FC236}">
                <a16:creationId xmlns:a16="http://schemas.microsoft.com/office/drawing/2014/main" id="{313B574B-443B-A6DF-883B-8DCB83D82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4039" y="3056020"/>
            <a:ext cx="6930190" cy="4760523"/>
          </a:xfrm>
          <a:prstGeom prst="rect">
            <a:avLst/>
          </a:prstGeom>
        </p:spPr>
      </p:pic>
    </p:spTree>
    <p:extLst>
      <p:ext uri="{BB962C8B-B14F-4D97-AF65-F5344CB8AC3E}">
        <p14:creationId xmlns:p14="http://schemas.microsoft.com/office/powerpoint/2010/main" val="7942703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50+ hình nền powerpoint cho trẻ mầm mon đẹp, dễ thương">
            <a:extLst>
              <a:ext uri="{FF2B5EF4-FFF2-40B4-BE49-F238E27FC236}">
                <a16:creationId xmlns:a16="http://schemas.microsoft.com/office/drawing/2014/main" id="{90C1100A-0F9B-BAB4-5A06-454FB35BE2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54F3834-80E7-F9E3-8283-389047BF2061}"/>
              </a:ext>
            </a:extLst>
          </p:cNvPr>
          <p:cNvSpPr/>
          <p:nvPr/>
        </p:nvSpPr>
        <p:spPr>
          <a:xfrm>
            <a:off x="402275" y="958442"/>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nối</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tiếp</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grpSp>
        <p:nvGrpSpPr>
          <p:cNvPr id="13" name="Group 12">
            <a:extLst>
              <a:ext uri="{FF2B5EF4-FFF2-40B4-BE49-F238E27FC236}">
                <a16:creationId xmlns:a16="http://schemas.microsoft.com/office/drawing/2014/main" id="{9CDC8696-0549-496E-603D-56D01A959744}"/>
              </a:ext>
            </a:extLst>
          </p:cNvPr>
          <p:cNvGrpSpPr/>
          <p:nvPr/>
        </p:nvGrpSpPr>
        <p:grpSpPr>
          <a:xfrm>
            <a:off x="892097" y="1844005"/>
            <a:ext cx="10775305" cy="4055553"/>
            <a:chOff x="733071" y="2044802"/>
            <a:chExt cx="10775305" cy="4055553"/>
          </a:xfrm>
        </p:grpSpPr>
        <p:sp>
          <p:nvSpPr>
            <p:cNvPr id="14" name="Rounded Rectangle 13">
              <a:extLst>
                <a:ext uri="{FF2B5EF4-FFF2-40B4-BE49-F238E27FC236}">
                  <a16:creationId xmlns:a16="http://schemas.microsoft.com/office/drawing/2014/main" id="{3CCD4286-66A0-0B60-6DE1-4875F1CC3A68}"/>
                </a:ext>
              </a:extLst>
            </p:cNvPr>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Một hôm, bác Nhân bảo:</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Bác sắp về quê đây, về quê làm ruộng.</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Tôi suýt khóc:</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Đừng, bác đừng về. Bác ở đây làm đồ chơi bán cho chúng cháu.</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Nhưng độ này chả mấy ai mua đồ chơi của bác nữa. Còn một ít bột và màu, bác sẽ nặn và bán nốt trong ngày mai. </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15" name="Group 14">
              <a:extLst>
                <a:ext uri="{FF2B5EF4-FFF2-40B4-BE49-F238E27FC236}">
                  <a16:creationId xmlns:a16="http://schemas.microsoft.com/office/drawing/2014/main" id="{CC2CD4F7-C5CF-536E-EFB3-534F158C4C17}"/>
                </a:ext>
              </a:extLst>
            </p:cNvPr>
            <p:cNvGrpSpPr/>
            <p:nvPr/>
          </p:nvGrpSpPr>
          <p:grpSpPr>
            <a:xfrm>
              <a:off x="753329" y="2158397"/>
              <a:ext cx="846909" cy="584333"/>
              <a:chOff x="838200" y="1524000"/>
              <a:chExt cx="846909" cy="584333"/>
            </a:xfrm>
          </p:grpSpPr>
          <p:pic>
            <p:nvPicPr>
              <p:cNvPr id="16" name="Picture 15">
                <a:extLst>
                  <a:ext uri="{FF2B5EF4-FFF2-40B4-BE49-F238E27FC236}">
                    <a16:creationId xmlns:a16="http://schemas.microsoft.com/office/drawing/2014/main" id="{DAA967EB-FE8D-5B80-6F53-383F7BA12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7" name="TextBox 16">
                <a:extLst>
                  <a:ext uri="{FF2B5EF4-FFF2-40B4-BE49-F238E27FC236}">
                    <a16:creationId xmlns:a16="http://schemas.microsoft.com/office/drawing/2014/main" id="{2AA3349C-B433-CD2E-E303-29CF20671378}"/>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pic>
        <p:nvPicPr>
          <p:cNvPr id="19" name="Picture 18" descr="A toy dragon on a stick&#10;&#10;Description automatically generated">
            <a:extLst>
              <a:ext uri="{FF2B5EF4-FFF2-40B4-BE49-F238E27FC236}">
                <a16:creationId xmlns:a16="http://schemas.microsoft.com/office/drawing/2014/main" id="{EBB757AE-28D2-C866-2F7C-98EE66CCD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142" y="1667357"/>
            <a:ext cx="3851244" cy="5134993"/>
          </a:xfrm>
          <a:prstGeom prst="rect">
            <a:avLst/>
          </a:prstGeom>
        </p:spPr>
      </p:pic>
    </p:spTree>
    <p:extLst>
      <p:ext uri="{BB962C8B-B14F-4D97-AF65-F5344CB8AC3E}">
        <p14:creationId xmlns:p14="http://schemas.microsoft.com/office/powerpoint/2010/main" val="162122424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50+ hình nền powerpoint cho trẻ mầm mon đẹp, dễ thương">
            <a:extLst>
              <a:ext uri="{FF2B5EF4-FFF2-40B4-BE49-F238E27FC236}">
                <a16:creationId xmlns:a16="http://schemas.microsoft.com/office/drawing/2014/main" id="{90C1100A-0F9B-BAB4-5A06-454FB35BE2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54F3834-80E7-F9E3-8283-389047BF2061}"/>
              </a:ext>
            </a:extLst>
          </p:cNvPr>
          <p:cNvSpPr/>
          <p:nvPr/>
        </p:nvSpPr>
        <p:spPr>
          <a:xfrm>
            <a:off x="402275" y="958442"/>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nối</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tiếp</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grpSp>
        <p:nvGrpSpPr>
          <p:cNvPr id="8" name="Group 7">
            <a:extLst>
              <a:ext uri="{FF2B5EF4-FFF2-40B4-BE49-F238E27FC236}">
                <a16:creationId xmlns:a16="http://schemas.microsoft.com/office/drawing/2014/main" id="{CD7EA20B-C433-E6C9-5C66-61CAEAD477BF}"/>
              </a:ext>
            </a:extLst>
          </p:cNvPr>
          <p:cNvGrpSpPr/>
          <p:nvPr/>
        </p:nvGrpSpPr>
        <p:grpSpPr>
          <a:xfrm>
            <a:off x="708347" y="2172832"/>
            <a:ext cx="10775305" cy="4055553"/>
            <a:chOff x="733071" y="2044802"/>
            <a:chExt cx="10775305" cy="4055553"/>
          </a:xfrm>
        </p:grpSpPr>
        <p:sp>
          <p:nvSpPr>
            <p:cNvPr id="9" name="Rounded Rectangle 8">
              <a:extLst>
                <a:ext uri="{FF2B5EF4-FFF2-40B4-BE49-F238E27FC236}">
                  <a16:creationId xmlns:a16="http://schemas.microsoft.com/office/drawing/2014/main" id="{033FDE42-21DE-0FC5-D835-3B9DBF9A1516}"/>
                </a:ext>
              </a:extLst>
            </p:cNvPr>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2200" dirty="0">
                  <a:solidFill>
                    <a:srgbClr val="002060"/>
                  </a:solidFill>
                  <a:latin typeface="Nunito Black" pitchFamily="2" charset="0"/>
                </a:rPr>
                <a:t>(Rút gọn từ truyện ngắn cùng tên của Xuân Quỳnh)</a:t>
              </a:r>
            </a:p>
          </p:txBody>
        </p:sp>
        <p:grpSp>
          <p:nvGrpSpPr>
            <p:cNvPr id="10" name="Group 9">
              <a:extLst>
                <a:ext uri="{FF2B5EF4-FFF2-40B4-BE49-F238E27FC236}">
                  <a16:creationId xmlns:a16="http://schemas.microsoft.com/office/drawing/2014/main" id="{F3CB976F-D4C1-4CB4-8E6D-39F82D25241B}"/>
                </a:ext>
              </a:extLst>
            </p:cNvPr>
            <p:cNvGrpSpPr/>
            <p:nvPr/>
          </p:nvGrpSpPr>
          <p:grpSpPr>
            <a:xfrm>
              <a:off x="753329" y="2158397"/>
              <a:ext cx="846909" cy="584333"/>
              <a:chOff x="838200" y="1524000"/>
              <a:chExt cx="846909" cy="584333"/>
            </a:xfrm>
          </p:grpSpPr>
          <p:pic>
            <p:nvPicPr>
              <p:cNvPr id="11" name="Picture 10">
                <a:extLst>
                  <a:ext uri="{FF2B5EF4-FFF2-40B4-BE49-F238E27FC236}">
                    <a16:creationId xmlns:a16="http://schemas.microsoft.com/office/drawing/2014/main" id="{3F8C1BC6-9AF2-9614-8376-2EE8BC887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2" name="TextBox 11">
                <a:extLst>
                  <a:ext uri="{FF2B5EF4-FFF2-40B4-BE49-F238E27FC236}">
                    <a16:creationId xmlns:a16="http://schemas.microsoft.com/office/drawing/2014/main" id="{77A44CE4-AEA3-EA7F-9C56-D1FD89758225}"/>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pic>
        <p:nvPicPr>
          <p:cNvPr id="18" name="图片 2">
            <a:extLst>
              <a:ext uri="{FF2B5EF4-FFF2-40B4-BE49-F238E27FC236}">
                <a16:creationId xmlns:a16="http://schemas.microsoft.com/office/drawing/2014/main" id="{92C15EFA-96B6-500A-1B5A-D8D74449CF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2275" y="4893374"/>
            <a:ext cx="3931186" cy="2084530"/>
          </a:xfrm>
          <a:prstGeom prst="rect">
            <a:avLst/>
          </a:prstGeom>
        </p:spPr>
      </p:pic>
    </p:spTree>
    <p:extLst>
      <p:ext uri="{BB962C8B-B14F-4D97-AF65-F5344CB8AC3E}">
        <p14:creationId xmlns:p14="http://schemas.microsoft.com/office/powerpoint/2010/main" val="38258847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Hình nền mầm non đẹp nhất và quyến rũ">
            <a:extLst>
              <a:ext uri="{FF2B5EF4-FFF2-40B4-BE49-F238E27FC236}">
                <a16:creationId xmlns:a16="http://schemas.microsoft.com/office/drawing/2014/main" id="{7E2CA149-9624-721F-63D9-9DAC5EDC0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655"/>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B711DA9-A0AB-A00E-DD22-4AD34630FE65}"/>
              </a:ext>
            </a:extLst>
          </p:cNvPr>
          <p:cNvSpPr/>
          <p:nvPr/>
        </p:nvSpPr>
        <p:spPr>
          <a:xfrm>
            <a:off x="1581462" y="2766639"/>
            <a:ext cx="9029075" cy="1323439"/>
          </a:xfrm>
          <a:prstGeom prst="rect">
            <a:avLst/>
          </a:prstGeom>
        </p:spPr>
        <p:txBody>
          <a:bodyPr wrap="square">
            <a:spAutoFit/>
          </a:bodyPr>
          <a:lstStyle/>
          <a:p>
            <a:pPr algn="ctr"/>
            <a:r>
              <a:rPr lang="en-US" sz="8000" b="1" dirty="0" err="1">
                <a:solidFill>
                  <a:srgbClr val="FF0000"/>
                </a:solidFill>
                <a:latin typeface="Nunito Black" pitchFamily="2" charset="0"/>
                <a:cs typeface="Baloo 2 SemiBold" pitchFamily="2" charset="0"/>
              </a:rPr>
              <a:t>Luyện</a:t>
            </a:r>
            <a:r>
              <a:rPr lang="en-US" sz="8000" b="1" dirty="0">
                <a:solidFill>
                  <a:srgbClr val="FF0000"/>
                </a:solidFill>
                <a:latin typeface="Nunito Black" pitchFamily="2" charset="0"/>
                <a:cs typeface="Baloo 2 SemiBold" pitchFamily="2" charset="0"/>
              </a:rPr>
              <a:t> </a:t>
            </a:r>
            <a:r>
              <a:rPr lang="en-US" sz="8000" b="1" dirty="0" err="1">
                <a:solidFill>
                  <a:srgbClr val="FF0000"/>
                </a:solidFill>
                <a:latin typeface="Nunito Black" pitchFamily="2" charset="0"/>
                <a:cs typeface="Baloo 2 SemiBold" pitchFamily="2" charset="0"/>
              </a:rPr>
              <a:t>đọc</a:t>
            </a:r>
            <a:r>
              <a:rPr lang="en-US" sz="8000" b="1" dirty="0">
                <a:solidFill>
                  <a:srgbClr val="FF0000"/>
                </a:solidFill>
                <a:latin typeface="Nunito Black" pitchFamily="2" charset="0"/>
                <a:cs typeface="Baloo 2 SemiBold" pitchFamily="2" charset="0"/>
              </a:rPr>
              <a:t> </a:t>
            </a:r>
            <a:r>
              <a:rPr lang="en-US" sz="8000" b="1" dirty="0" err="1">
                <a:solidFill>
                  <a:srgbClr val="FF0000"/>
                </a:solidFill>
                <a:latin typeface="Nunito Black" pitchFamily="2" charset="0"/>
                <a:cs typeface="Baloo 2 SemiBold" pitchFamily="2" charset="0"/>
              </a:rPr>
              <a:t>từ</a:t>
            </a:r>
            <a:r>
              <a:rPr lang="en-US" sz="8000" b="1" dirty="0">
                <a:solidFill>
                  <a:srgbClr val="FF0000"/>
                </a:solidFill>
                <a:latin typeface="Nunito Black" pitchFamily="2" charset="0"/>
                <a:cs typeface="Baloo 2 SemiBold" pitchFamily="2" charset="0"/>
              </a:rPr>
              <a:t> </a:t>
            </a:r>
            <a:r>
              <a:rPr lang="en-US" sz="8000" b="1" dirty="0" err="1">
                <a:solidFill>
                  <a:srgbClr val="FF0000"/>
                </a:solidFill>
                <a:latin typeface="Nunito Black" pitchFamily="2" charset="0"/>
                <a:cs typeface="Baloo 2 SemiBold" pitchFamily="2" charset="0"/>
              </a:rPr>
              <a:t>khó</a:t>
            </a:r>
            <a:endParaRPr lang="en-US" sz="80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3599761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C0375C-2B91-2AEC-8895-CC4EF0045F41}"/>
            </a:ext>
          </a:extLst>
        </p:cNvPr>
        <p:cNvGrpSpPr/>
        <p:nvPr/>
      </p:nvGrpSpPr>
      <p:grpSpPr>
        <a:xfrm>
          <a:off x="0" y="0"/>
          <a:ext cx="0" cy="0"/>
          <a:chOff x="0" y="0"/>
          <a:chExt cx="0" cy="0"/>
        </a:xfrm>
      </p:grpSpPr>
      <p:sp>
        <p:nvSpPr>
          <p:cNvPr id="5127" name="Rectangle 5126">
            <a:extLst>
              <a:ext uri="{FF2B5EF4-FFF2-40B4-BE49-F238E27FC236}">
                <a16:creationId xmlns:a16="http://schemas.microsoft.com/office/drawing/2014/main" id="{97CC90FA-2720-81C1-9066-BED27F3D4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Hình nền mầm non đẹp nhất và quyến rũ">
            <a:extLst>
              <a:ext uri="{FF2B5EF4-FFF2-40B4-BE49-F238E27FC236}">
                <a16:creationId xmlns:a16="http://schemas.microsoft.com/office/drawing/2014/main" id="{D8D0F3A8-2C36-D376-C241-7D9A3C5D5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655"/>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CC7BE2-8D8A-E77B-6F27-57DC9D99FBFE}"/>
              </a:ext>
            </a:extLst>
          </p:cNvPr>
          <p:cNvSpPr/>
          <p:nvPr/>
        </p:nvSpPr>
        <p:spPr>
          <a:xfrm>
            <a:off x="0" y="489098"/>
            <a:ext cx="5486400" cy="769441"/>
          </a:xfrm>
          <a:prstGeom prst="rect">
            <a:avLst/>
          </a:prstGeom>
        </p:spPr>
        <p:txBody>
          <a:bodyPr wrap="square">
            <a:spAutoFit/>
          </a:bodyPr>
          <a:lstStyle/>
          <a:p>
            <a:pPr algn="ctr"/>
            <a:r>
              <a:rPr lang="en-US" sz="4400" b="1" dirty="0" err="1">
                <a:solidFill>
                  <a:srgbClr val="FF0000"/>
                </a:solidFill>
                <a:latin typeface="Nunito Black" pitchFamily="2" charset="0"/>
                <a:cs typeface="Baloo 2 SemiBold" pitchFamily="2" charset="0"/>
              </a:rPr>
              <a:t>Luyện</a:t>
            </a:r>
            <a:r>
              <a:rPr lang="en-US" sz="4400" b="1" dirty="0">
                <a:solidFill>
                  <a:srgbClr val="FF0000"/>
                </a:solidFill>
                <a:latin typeface="Nunito Black" pitchFamily="2" charset="0"/>
                <a:cs typeface="Baloo 2 SemiBold" pitchFamily="2" charset="0"/>
              </a:rPr>
              <a:t> </a:t>
            </a:r>
            <a:r>
              <a:rPr lang="en-US" sz="4400" b="1" dirty="0" err="1">
                <a:solidFill>
                  <a:srgbClr val="FF0000"/>
                </a:solidFill>
                <a:latin typeface="Nunito Black" pitchFamily="2" charset="0"/>
                <a:cs typeface="Baloo 2 SemiBold" pitchFamily="2" charset="0"/>
              </a:rPr>
              <a:t>đọc</a:t>
            </a:r>
            <a:r>
              <a:rPr lang="en-US" sz="4400" b="1" dirty="0">
                <a:solidFill>
                  <a:srgbClr val="FF0000"/>
                </a:solidFill>
                <a:latin typeface="Nunito Black" pitchFamily="2" charset="0"/>
                <a:cs typeface="Baloo 2 SemiBold" pitchFamily="2" charset="0"/>
              </a:rPr>
              <a:t> </a:t>
            </a:r>
            <a:r>
              <a:rPr lang="en-US" sz="4400" b="1" dirty="0" err="1">
                <a:solidFill>
                  <a:srgbClr val="FF0000"/>
                </a:solidFill>
                <a:latin typeface="Nunito Black" pitchFamily="2" charset="0"/>
                <a:cs typeface="Baloo 2 SemiBold" pitchFamily="2" charset="0"/>
              </a:rPr>
              <a:t>từ</a:t>
            </a:r>
            <a:r>
              <a:rPr lang="en-US" sz="4400" b="1" dirty="0">
                <a:solidFill>
                  <a:srgbClr val="FF0000"/>
                </a:solidFill>
                <a:latin typeface="Nunito Black" pitchFamily="2" charset="0"/>
                <a:cs typeface="Baloo 2 SemiBold" pitchFamily="2" charset="0"/>
              </a:rPr>
              <a:t> </a:t>
            </a:r>
            <a:r>
              <a:rPr lang="en-US" sz="4400" b="1" dirty="0" err="1">
                <a:solidFill>
                  <a:srgbClr val="FF0000"/>
                </a:solidFill>
                <a:latin typeface="Nunito Black" pitchFamily="2" charset="0"/>
                <a:cs typeface="Baloo 2 SemiBold" pitchFamily="2" charset="0"/>
              </a:rPr>
              <a:t>khó</a:t>
            </a:r>
            <a:endParaRPr lang="en-US" sz="4400" b="1" dirty="0">
              <a:solidFill>
                <a:srgbClr val="FF0000"/>
              </a:solidFill>
              <a:latin typeface="Nunito Black" pitchFamily="2" charset="0"/>
              <a:cs typeface="Baloo 2 SemiBold" pitchFamily="2" charset="0"/>
            </a:endParaRPr>
          </a:p>
        </p:txBody>
      </p:sp>
      <p:sp>
        <p:nvSpPr>
          <p:cNvPr id="6" name="Rounded Rectangle 5">
            <a:extLst>
              <a:ext uri="{FF2B5EF4-FFF2-40B4-BE49-F238E27FC236}">
                <a16:creationId xmlns:a16="http://schemas.microsoft.com/office/drawing/2014/main" id="{957F7AAF-901C-230F-E3DC-2DDC95E51AD7}"/>
              </a:ext>
            </a:extLst>
          </p:cNvPr>
          <p:cNvSpPr/>
          <p:nvPr/>
        </p:nvSpPr>
        <p:spPr>
          <a:xfrm>
            <a:off x="4683311" y="2823204"/>
            <a:ext cx="2500186" cy="769441"/>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a:solidFill>
                  <a:srgbClr val="002060"/>
                </a:solidFill>
                <a:latin typeface="Nunito Black" pitchFamily="2" charset="0"/>
              </a:rPr>
              <a:t>Xúm lại</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7" name="Rounded Rectangle 6">
            <a:extLst>
              <a:ext uri="{FF2B5EF4-FFF2-40B4-BE49-F238E27FC236}">
                <a16:creationId xmlns:a16="http://schemas.microsoft.com/office/drawing/2014/main" id="{12D3229F-4458-0847-B88C-72DB801C4FAA}"/>
              </a:ext>
            </a:extLst>
          </p:cNvPr>
          <p:cNvSpPr/>
          <p:nvPr/>
        </p:nvSpPr>
        <p:spPr>
          <a:xfrm>
            <a:off x="792003" y="2823203"/>
            <a:ext cx="2500186" cy="769441"/>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Sào</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nứa</a:t>
            </a:r>
            <a:endPar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16796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8C1B20D-E03A-FB47-3BA8-54C1AFBD83D4}"/>
              </a:ext>
            </a:extLst>
          </p:cNvPr>
          <p:cNvSpPr/>
          <p:nvPr/>
        </p:nvSpPr>
        <p:spPr>
          <a:xfrm>
            <a:off x="-1045319"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AACF363-425D-EEB8-C9FB-3485B06C612A}"/>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5DB0AE1-37B5-BB69-EE46-90519500EE9F}"/>
              </a:ext>
            </a:extLst>
          </p:cNvPr>
          <p:cNvPicPr>
            <a:picLocks noChangeAspect="1"/>
          </p:cNvPicPr>
          <p:nvPr/>
        </p:nvPicPr>
        <p:blipFill rotWithShape="1">
          <a:blip r:embed="rId2"/>
          <a:srcRect l="12985"/>
          <a:stretch/>
        </p:blipFill>
        <p:spPr>
          <a:xfrm>
            <a:off x="13582" y="366148"/>
            <a:ext cx="1025530" cy="938348"/>
          </a:xfrm>
          <a:prstGeom prst="ellipse">
            <a:avLst/>
          </a:prstGeom>
        </p:spPr>
      </p:pic>
      <p:sp>
        <p:nvSpPr>
          <p:cNvPr id="7" name="Rectangle 6">
            <a:extLst>
              <a:ext uri="{FF2B5EF4-FFF2-40B4-BE49-F238E27FC236}">
                <a16:creationId xmlns:a16="http://schemas.microsoft.com/office/drawing/2014/main" id="{71CEAECE-9C17-7041-B1BC-B00496C3BBF4}"/>
              </a:ext>
            </a:extLst>
          </p:cNvPr>
          <p:cNvSpPr/>
          <p:nvPr/>
        </p:nvSpPr>
        <p:spPr>
          <a:xfrm>
            <a:off x="932939" y="593118"/>
            <a:ext cx="421141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Luyện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đọc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câu</a:t>
            </a:r>
            <a:r>
              <a:rPr lang="en-US" sz="3600" b="1" dirty="0">
                <a:solidFill>
                  <a:srgbClr val="FF0000"/>
                </a:solidFill>
                <a:latin typeface="Arial" panose="020B0604020202020204" pitchFamily="34" charset="0"/>
                <a:cs typeface="Arial" panose="020B0604020202020204" pitchFamily="34" charset="0"/>
              </a:rPr>
              <a:t> </a:t>
            </a:r>
            <a:r>
              <a:rPr lang="vi-VN" sz="3600" b="1" dirty="0">
                <a:solidFill>
                  <a:srgbClr val="FF0000"/>
                </a:solidFill>
                <a:latin typeface="Arial" panose="020B0604020202020204" pitchFamily="34" charset="0"/>
                <a:cs typeface="Arial" panose="020B0604020202020204" pitchFamily="34" charset="0"/>
              </a:rPr>
              <a:t>dài</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4A033A5B-B6EE-FCF3-BBFE-C21F9999545E}"/>
              </a:ext>
            </a:extLst>
          </p:cNvPr>
          <p:cNvSpPr/>
          <p:nvPr/>
        </p:nvSpPr>
        <p:spPr>
          <a:xfrm>
            <a:off x="755332" y="1939463"/>
            <a:ext cx="10213504" cy="1516633"/>
          </a:xfrm>
          <a:prstGeom prst="roundRect">
            <a:avLst>
              <a:gd name="adj" fmla="val 0"/>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2060"/>
                </a:solidFill>
                <a:latin typeface="Nunito Black" pitchFamily="2" charset="0"/>
              </a:rPr>
              <a:t>	Ở </a:t>
            </a:r>
            <a:r>
              <a:rPr lang="en-US" sz="3200" noProof="0" dirty="0" err="1">
                <a:solidFill>
                  <a:srgbClr val="002060"/>
                </a:solidFill>
                <a:latin typeface="Nunito Black" pitchFamily="2" charset="0"/>
              </a:rPr>
              <a:t>ngoài</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phố</a:t>
            </a:r>
            <a:r>
              <a:rPr lang="en-US" sz="3200" noProof="0" dirty="0">
                <a:solidFill>
                  <a:srgbClr val="002060"/>
                </a:solidFill>
                <a:latin typeface="Nunito Black" pitchFamily="2" charset="0"/>
              </a:rPr>
              <a:t>,</a:t>
            </a:r>
            <a:r>
              <a:rPr lang="en-US" sz="3200" noProof="0" dirty="0">
                <a:solidFill>
                  <a:srgbClr val="FF0000"/>
                </a:solidFill>
                <a:latin typeface="Nunito Black" pitchFamily="2" charset="0"/>
              </a:rPr>
              <a:t>/ </a:t>
            </a:r>
            <a:r>
              <a:rPr lang="en-US" sz="3200" noProof="0" dirty="0" err="1">
                <a:solidFill>
                  <a:srgbClr val="002060"/>
                </a:solidFill>
                <a:latin typeface="Nunito Black" pitchFamily="2" charset="0"/>
              </a:rPr>
              <a:t>cái</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sào</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nứa</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cắm</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đồ</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chơi</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của</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bác</a:t>
            </a:r>
            <a:r>
              <a:rPr lang="en-US" sz="3200" noProof="0" dirty="0">
                <a:solidFill>
                  <a:srgbClr val="FF0000"/>
                </a:solidFill>
                <a:latin typeface="Nunito Black" pitchFamily="2" charset="0"/>
              </a:rPr>
              <a:t>/</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dựng</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chỗ</a:t>
            </a:r>
            <a:r>
              <a:rPr lang="en-US" sz="3200" noProof="0" dirty="0">
                <a:solidFill>
                  <a:srgbClr val="002060"/>
                </a:solidFill>
                <a:latin typeface="Nunito Black" pitchFamily="2" charset="0"/>
              </a:rPr>
              <a:t> </a:t>
            </a:r>
            <a:r>
              <a:rPr lang="en-US" sz="3200" noProof="0" dirty="0" err="1">
                <a:solidFill>
                  <a:srgbClr val="002060"/>
                </a:solidFill>
                <a:latin typeface="Nunito Black" pitchFamily="2" charset="0"/>
              </a:rPr>
              <a:t>nào</a:t>
            </a:r>
            <a:r>
              <a:rPr lang="en-US" sz="3200" dirty="0">
                <a:solidFill>
                  <a:srgbClr val="FF0000"/>
                </a:solidFill>
                <a:latin typeface="Nunito Black" pitchFamily="2" charset="0"/>
              </a:rPr>
              <a:t>/</a:t>
            </a:r>
            <a:r>
              <a:rPr lang="en-US" sz="3200" dirty="0">
                <a:solidFill>
                  <a:srgbClr val="002060"/>
                </a:solidFill>
                <a:latin typeface="Nunito Black" pitchFamily="2" charset="0"/>
              </a:rPr>
              <a:t> </a:t>
            </a:r>
            <a:r>
              <a:rPr lang="en-US" sz="3200" dirty="0" err="1">
                <a:solidFill>
                  <a:srgbClr val="002060"/>
                </a:solidFill>
                <a:latin typeface="Nunito Black" pitchFamily="2" charset="0"/>
              </a:rPr>
              <a:t>là</a:t>
            </a:r>
            <a:r>
              <a:rPr lang="en-US" sz="3200" dirty="0">
                <a:solidFill>
                  <a:srgbClr val="002060"/>
                </a:solidFill>
                <a:latin typeface="Nunito Black" pitchFamily="2" charset="0"/>
              </a:rPr>
              <a:t> </a:t>
            </a:r>
            <a:r>
              <a:rPr lang="en-US" sz="3200" dirty="0" err="1">
                <a:solidFill>
                  <a:srgbClr val="002060"/>
                </a:solidFill>
                <a:latin typeface="Nunito Black" pitchFamily="2" charset="0"/>
              </a:rPr>
              <a:t>chỗ</a:t>
            </a:r>
            <a:r>
              <a:rPr lang="en-US" sz="3200" dirty="0">
                <a:solidFill>
                  <a:srgbClr val="002060"/>
                </a:solidFill>
                <a:latin typeface="Nunito Black" pitchFamily="2" charset="0"/>
              </a:rPr>
              <a:t> </a:t>
            </a:r>
            <a:r>
              <a:rPr lang="en-US" sz="3200" dirty="0" err="1">
                <a:solidFill>
                  <a:srgbClr val="002060"/>
                </a:solidFill>
                <a:latin typeface="Nunito Black" pitchFamily="2" charset="0"/>
              </a:rPr>
              <a:t>ấy</a:t>
            </a:r>
            <a:r>
              <a:rPr lang="en-US" sz="3200" dirty="0">
                <a:solidFill>
                  <a:srgbClr val="002060"/>
                </a:solidFill>
                <a:latin typeface="Nunito Black" pitchFamily="2" charset="0"/>
              </a:rPr>
              <a:t>,</a:t>
            </a:r>
            <a:r>
              <a:rPr lang="en-US" sz="3200" dirty="0">
                <a:solidFill>
                  <a:srgbClr val="FF0000"/>
                </a:solidFill>
                <a:latin typeface="Nunito Black" pitchFamily="2" charset="0"/>
              </a:rPr>
              <a:t>/</a:t>
            </a:r>
            <a:r>
              <a:rPr lang="en-US" sz="3200" dirty="0">
                <a:solidFill>
                  <a:srgbClr val="002060"/>
                </a:solidFill>
                <a:latin typeface="Nunito Black" pitchFamily="2" charset="0"/>
              </a:rPr>
              <a:t> </a:t>
            </a:r>
            <a:r>
              <a:rPr lang="en-US" sz="3200" dirty="0" err="1">
                <a:solidFill>
                  <a:srgbClr val="002060"/>
                </a:solidFill>
                <a:latin typeface="Nunito Black" pitchFamily="2" charset="0"/>
              </a:rPr>
              <a:t>các</a:t>
            </a:r>
            <a:r>
              <a:rPr lang="en-US" sz="3200" dirty="0">
                <a:solidFill>
                  <a:srgbClr val="002060"/>
                </a:solidFill>
                <a:latin typeface="Nunito Black" pitchFamily="2" charset="0"/>
              </a:rPr>
              <a:t> </a:t>
            </a:r>
            <a:r>
              <a:rPr lang="en-US" sz="3200" dirty="0" err="1">
                <a:solidFill>
                  <a:srgbClr val="002060"/>
                </a:solidFill>
                <a:latin typeface="Nunito Black" pitchFamily="2" charset="0"/>
              </a:rPr>
              <a:t>bạn</a:t>
            </a:r>
            <a:r>
              <a:rPr lang="en-US" sz="3200" dirty="0">
                <a:solidFill>
                  <a:srgbClr val="002060"/>
                </a:solidFill>
                <a:latin typeface="Nunito Black" pitchFamily="2" charset="0"/>
              </a:rPr>
              <a:t> </a:t>
            </a:r>
            <a:r>
              <a:rPr lang="en-US" sz="3200" dirty="0" err="1">
                <a:solidFill>
                  <a:srgbClr val="002060"/>
                </a:solidFill>
                <a:latin typeface="Nunito Black" pitchFamily="2" charset="0"/>
              </a:rPr>
              <a:t>nhỏ</a:t>
            </a:r>
            <a:r>
              <a:rPr lang="en-US" sz="3200" dirty="0">
                <a:solidFill>
                  <a:srgbClr val="002060"/>
                </a:solidFill>
                <a:latin typeface="Nunito Black" pitchFamily="2" charset="0"/>
              </a:rPr>
              <a:t> </a:t>
            </a:r>
            <a:r>
              <a:rPr lang="en-US" sz="3200" dirty="0" err="1">
                <a:solidFill>
                  <a:srgbClr val="002060"/>
                </a:solidFill>
                <a:latin typeface="Nunito Black" pitchFamily="2" charset="0"/>
              </a:rPr>
              <a:t>xúm</a:t>
            </a:r>
            <a:r>
              <a:rPr lang="en-US" sz="3200" dirty="0">
                <a:solidFill>
                  <a:srgbClr val="002060"/>
                </a:solidFill>
                <a:latin typeface="Nunito Black" pitchFamily="2" charset="0"/>
              </a:rPr>
              <a:t> </a:t>
            </a:r>
            <a:r>
              <a:rPr lang="en-US" sz="3200" dirty="0" err="1">
                <a:solidFill>
                  <a:srgbClr val="002060"/>
                </a:solidFill>
                <a:latin typeface="Nunito Black" pitchFamily="2" charset="0"/>
              </a:rPr>
              <a:t>lại</a:t>
            </a:r>
            <a:r>
              <a:rPr lang="en-US" sz="3200" dirty="0">
                <a:solidFill>
                  <a:srgbClr val="FF0000"/>
                </a:solidFill>
                <a:latin typeface="Nunito Black" pitchFamily="2" charset="0"/>
              </a:rPr>
              <a:t>//</a:t>
            </a:r>
            <a:r>
              <a:rPr lang="en-US" sz="3200" dirty="0">
                <a:solidFill>
                  <a:schemeClr val="tx2">
                    <a:lumMod val="75000"/>
                  </a:schemeClr>
                </a:solidFill>
                <a:latin typeface="Nunito Black" pitchFamily="2" charset="0"/>
              </a:rPr>
              <a:t>.</a:t>
            </a:r>
            <a:endParaRPr kumimoji="0" lang="vi-VN" sz="3200" b="0" i="0" u="none" strike="noStrike" kern="1200" cap="none" spc="0" normalizeH="0" baseline="0" noProof="0" dirty="0">
              <a:ln>
                <a:noFill/>
              </a:ln>
              <a:solidFill>
                <a:schemeClr val="tx2">
                  <a:lumMod val="75000"/>
                </a:schemeClr>
              </a:solidFill>
              <a:effectLst/>
              <a:uLnTx/>
              <a:uFillTx/>
              <a:latin typeface="Nunito Black" pitchFamily="2" charset="0"/>
            </a:endParaRPr>
          </a:p>
        </p:txBody>
      </p:sp>
      <p:pic>
        <p:nvPicPr>
          <p:cNvPr id="10" name="图片 2">
            <a:extLst>
              <a:ext uri="{FF2B5EF4-FFF2-40B4-BE49-F238E27FC236}">
                <a16:creationId xmlns:a16="http://schemas.microsoft.com/office/drawing/2014/main" id="{2CA98647-5B09-1073-7E41-272DE1A02E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61935" y="2898020"/>
            <a:ext cx="3959980" cy="3959980"/>
          </a:xfrm>
          <a:prstGeom prst="rect">
            <a:avLst/>
          </a:prstGeom>
        </p:spPr>
      </p:pic>
    </p:spTree>
    <p:extLst>
      <p:ext uri="{BB962C8B-B14F-4D97-AF65-F5344CB8AC3E}">
        <p14:creationId xmlns:p14="http://schemas.microsoft.com/office/powerpoint/2010/main" val="2093125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a:extLst>
              <a:ext uri="{FF2B5EF4-FFF2-40B4-BE49-F238E27FC236}">
                <a16:creationId xmlns:a16="http://schemas.microsoft.com/office/drawing/2014/main" id="{A2595F22-6676-8B5E-6EA7-200EC3E84DEE}"/>
              </a:ext>
            </a:extLst>
          </p:cNvPr>
          <p:cNvSpPr/>
          <p:nvPr/>
        </p:nvSpPr>
        <p:spPr>
          <a:xfrm>
            <a:off x="-706494"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Hộp Văn bản 2">
            <a:extLst>
              <a:ext uri="{FF2B5EF4-FFF2-40B4-BE49-F238E27FC236}">
                <a16:creationId xmlns:a16="http://schemas.microsoft.com/office/drawing/2014/main" id="{1E867780-9E03-A5EF-3923-FB07B988F925}"/>
              </a:ext>
            </a:extLst>
          </p:cNvPr>
          <p:cNvSpPr txBox="1"/>
          <p:nvPr/>
        </p:nvSpPr>
        <p:spPr>
          <a:xfrm>
            <a:off x="674557" y="854839"/>
            <a:ext cx="5786204" cy="707886"/>
          </a:xfrm>
          <a:prstGeom prst="rect">
            <a:avLst/>
          </a:prstGeom>
          <a:noFill/>
        </p:spPr>
        <p:txBody>
          <a:bodyPr wrap="square" rtlCol="0">
            <a:spAutoFit/>
          </a:bodyPr>
          <a:lstStyle/>
          <a:p>
            <a:r>
              <a:rPr lang="vi-VN" sz="4000" b="1" dirty="0">
                <a:solidFill>
                  <a:srgbClr val="FF0000"/>
                </a:solidFill>
                <a:latin typeface="Arial" panose="020B0604020202020204" pitchFamily="34" charset="0"/>
                <a:cs typeface="Arial" panose="020B0604020202020204" pitchFamily="34" charset="0"/>
              </a:rPr>
              <a:t>Giải nghĩa từ khó</a:t>
            </a:r>
          </a:p>
        </p:txBody>
      </p:sp>
      <p:pic>
        <p:nvPicPr>
          <p:cNvPr id="5" name="Picture 5">
            <a:extLst>
              <a:ext uri="{FF2B5EF4-FFF2-40B4-BE49-F238E27FC236}">
                <a16:creationId xmlns:a16="http://schemas.microsoft.com/office/drawing/2014/main" id="{23DC2223-DD42-F54F-F0E5-508D52447F4E}"/>
              </a:ext>
            </a:extLst>
          </p:cNvPr>
          <p:cNvPicPr>
            <a:picLocks noChangeAspect="1"/>
          </p:cNvPicPr>
          <p:nvPr/>
        </p:nvPicPr>
        <p:blipFill>
          <a:blip r:embed="rId2"/>
          <a:srcRect l="28606" t="18434" r="52806" b="6364"/>
          <a:stretch/>
        </p:blipFill>
        <p:spPr>
          <a:xfrm>
            <a:off x="8549978" y="-1"/>
            <a:ext cx="3767528" cy="6974317"/>
          </a:xfrm>
          <a:prstGeom prst="rect">
            <a:avLst/>
          </a:prstGeom>
          <a:ln>
            <a:noFill/>
          </a:ln>
          <a:effectLst>
            <a:softEdge rad="112500"/>
          </a:effectLst>
        </p:spPr>
      </p:pic>
      <p:sp>
        <p:nvSpPr>
          <p:cNvPr id="8" name="Hộp Văn bản 7">
            <a:extLst>
              <a:ext uri="{FF2B5EF4-FFF2-40B4-BE49-F238E27FC236}">
                <a16:creationId xmlns:a16="http://schemas.microsoft.com/office/drawing/2014/main" id="{87B45DEA-97C8-917B-698E-22245F65329A}"/>
              </a:ext>
            </a:extLst>
          </p:cNvPr>
          <p:cNvSpPr txBox="1"/>
          <p:nvPr/>
        </p:nvSpPr>
        <p:spPr>
          <a:xfrm>
            <a:off x="674557" y="2367730"/>
            <a:ext cx="6610662" cy="1323439"/>
          </a:xfrm>
          <a:prstGeom prst="rect">
            <a:avLst/>
          </a:prstGeom>
          <a:noFill/>
        </p:spPr>
        <p:txBody>
          <a:bodyPr wrap="square" rtlCol="0">
            <a:spAutoFit/>
          </a:bodyPr>
          <a:lstStyle/>
          <a:p>
            <a:r>
              <a:rPr lang="vi-VN" sz="4000" b="1" dirty="0">
                <a:solidFill>
                  <a:srgbClr val="00B050"/>
                </a:solidFill>
                <a:latin typeface="Arial" panose="020B0604020202020204" pitchFamily="34" charset="0"/>
                <a:cs typeface="Arial" panose="020B0604020202020204" pitchFamily="34" charset="0"/>
              </a:rPr>
              <a:t>Sào nứa</a:t>
            </a:r>
            <a:r>
              <a:rPr lang="vi-VN" sz="4000" dirty="0">
                <a:latin typeface="Arial" panose="020B0604020202020204" pitchFamily="34" charset="0"/>
                <a:cs typeface="Arial" panose="020B0604020202020204" pitchFamily="34" charset="0"/>
              </a:rPr>
              <a:t>: </a:t>
            </a:r>
            <a:r>
              <a:rPr lang="vi-VN" sz="4000" dirty="0">
                <a:solidFill>
                  <a:schemeClr val="accent1">
                    <a:lumMod val="75000"/>
                  </a:schemeClr>
                </a:solidFill>
                <a:latin typeface="Arial" panose="020B0604020202020204" pitchFamily="34" charset="0"/>
                <a:cs typeface="Arial" panose="020B0604020202020204" pitchFamily="34" charset="0"/>
              </a:rPr>
              <a:t>Sào làm bằng nứa (nứa là cùng họ với tre)</a:t>
            </a:r>
          </a:p>
        </p:txBody>
      </p:sp>
    </p:spTree>
    <p:extLst>
      <p:ext uri="{BB962C8B-B14F-4D97-AF65-F5344CB8AC3E}">
        <p14:creationId xmlns:p14="http://schemas.microsoft.com/office/powerpoint/2010/main" val="231621940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ổng hợp 30+ mẫu hình nền PowerPoint ngộ nghĩnh, dễ thương">
            <a:extLst>
              <a:ext uri="{FF2B5EF4-FFF2-40B4-BE49-F238E27FC236}">
                <a16:creationId xmlns:a16="http://schemas.microsoft.com/office/drawing/2014/main" id="{748437BA-7403-A729-1C92-2276E4316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669CE9-5828-8C43-46C1-AE175D735B72}"/>
              </a:ext>
            </a:extLst>
          </p:cNvPr>
          <p:cNvSpPr txBox="1"/>
          <p:nvPr/>
        </p:nvSpPr>
        <p:spPr>
          <a:xfrm>
            <a:off x="2848331" y="1645852"/>
            <a:ext cx="686503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b="1" noProof="0" dirty="0">
                <a:solidFill>
                  <a:schemeClr val="accent6">
                    <a:lumMod val="75000"/>
                  </a:schemeClr>
                </a:solidFill>
                <a:latin typeface="Arial" panose="020B0604020202020204" pitchFamily="34" charset="0"/>
                <a:cs typeface="Arial" panose="020B0604020202020204" pitchFamily="34" charset="0"/>
              </a:rPr>
              <a:t>KHỞI ĐỘNG</a:t>
            </a:r>
            <a:endParaRPr kumimoji="0" lang="en-US" sz="8800" b="1"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87946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39D6C-4AE8-8825-178C-C7B56BD4BAE5}"/>
            </a:ext>
          </a:extLst>
        </p:cNvPr>
        <p:cNvGrpSpPr/>
        <p:nvPr/>
      </p:nvGrpSpPr>
      <p:grpSpPr>
        <a:xfrm>
          <a:off x="0" y="0"/>
          <a:ext cx="0" cy="0"/>
          <a:chOff x="0" y="0"/>
          <a:chExt cx="0" cy="0"/>
        </a:xfrm>
      </p:grpSpPr>
      <p:pic>
        <p:nvPicPr>
          <p:cNvPr id="1026" name="Picture 2" descr="Dạy bé tập nói bằng hình ảnh | Bé tập nói các con vật | Dạy bé học online">
            <a:extLst>
              <a:ext uri="{FF2B5EF4-FFF2-40B4-BE49-F238E27FC236}">
                <a16:creationId xmlns:a16="http://schemas.microsoft.com/office/drawing/2014/main" id="{1FF1E92F-F104-7DB7-821F-0ADD1B82F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99" y="2623279"/>
            <a:ext cx="12501797" cy="4491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Oval 2">
            <a:extLst>
              <a:ext uri="{FF2B5EF4-FFF2-40B4-BE49-F238E27FC236}">
                <a16:creationId xmlns:a16="http://schemas.microsoft.com/office/drawing/2014/main" id="{D21C21B3-C108-4E18-D717-EA8117FDE969}"/>
              </a:ext>
            </a:extLst>
          </p:cNvPr>
          <p:cNvSpPr/>
          <p:nvPr/>
        </p:nvSpPr>
        <p:spPr>
          <a:xfrm>
            <a:off x="-706494"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Hộp Văn bản 2">
            <a:extLst>
              <a:ext uri="{FF2B5EF4-FFF2-40B4-BE49-F238E27FC236}">
                <a16:creationId xmlns:a16="http://schemas.microsoft.com/office/drawing/2014/main" id="{8C487750-9DD5-7320-9850-6AAF8A588B3F}"/>
              </a:ext>
            </a:extLst>
          </p:cNvPr>
          <p:cNvSpPr txBox="1"/>
          <p:nvPr/>
        </p:nvSpPr>
        <p:spPr>
          <a:xfrm>
            <a:off x="644576" y="366303"/>
            <a:ext cx="5786204" cy="707886"/>
          </a:xfrm>
          <a:prstGeom prst="rect">
            <a:avLst/>
          </a:prstGeom>
          <a:noFill/>
        </p:spPr>
        <p:txBody>
          <a:bodyPr wrap="square" rtlCol="0">
            <a:spAutoFit/>
          </a:bodyPr>
          <a:lstStyle/>
          <a:p>
            <a:r>
              <a:rPr lang="vi-VN" sz="4000" b="1" dirty="0">
                <a:solidFill>
                  <a:srgbClr val="FF0000"/>
                </a:solidFill>
                <a:latin typeface="Arial" panose="020B0604020202020204" pitchFamily="34" charset="0"/>
                <a:cs typeface="Arial" panose="020B0604020202020204" pitchFamily="34" charset="0"/>
              </a:rPr>
              <a:t>Giải nghĩa từ khó</a:t>
            </a:r>
          </a:p>
        </p:txBody>
      </p:sp>
      <p:sp>
        <p:nvSpPr>
          <p:cNvPr id="8" name="Hộp Văn bản 7">
            <a:extLst>
              <a:ext uri="{FF2B5EF4-FFF2-40B4-BE49-F238E27FC236}">
                <a16:creationId xmlns:a16="http://schemas.microsoft.com/office/drawing/2014/main" id="{EFF06C7D-050D-EBE6-4489-B82118324D5C}"/>
              </a:ext>
            </a:extLst>
          </p:cNvPr>
          <p:cNvSpPr txBox="1"/>
          <p:nvPr/>
        </p:nvSpPr>
        <p:spPr>
          <a:xfrm>
            <a:off x="404735" y="1590552"/>
            <a:ext cx="6610662" cy="1323439"/>
          </a:xfrm>
          <a:prstGeom prst="rect">
            <a:avLst/>
          </a:prstGeom>
          <a:noFill/>
        </p:spPr>
        <p:txBody>
          <a:bodyPr wrap="square" rtlCol="0">
            <a:spAutoFit/>
          </a:bodyPr>
          <a:lstStyle/>
          <a:p>
            <a:r>
              <a:rPr lang="vi-VN" sz="4000" b="1" dirty="0">
                <a:solidFill>
                  <a:srgbClr val="00B050"/>
                </a:solidFill>
                <a:latin typeface="Arial" panose="020B0604020202020204" pitchFamily="34" charset="0"/>
                <a:cs typeface="Arial" panose="020B0604020202020204" pitchFamily="34" charset="0"/>
              </a:rPr>
              <a:t>Tinh nhanh</a:t>
            </a:r>
            <a:r>
              <a:rPr lang="vi-VN" sz="4000" dirty="0">
                <a:latin typeface="Arial" panose="020B0604020202020204" pitchFamily="34" charset="0"/>
                <a:cs typeface="Arial" panose="020B0604020202020204" pitchFamily="34" charset="0"/>
              </a:rPr>
              <a:t>: chỉ sự thông minh và nhanh nhẹn</a:t>
            </a:r>
            <a:endParaRPr lang="vi-VN" sz="40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661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BFA71C-CA26-7FB9-5157-BB817FB84712}"/>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1E1B19A8-737F-9C93-2FA9-2E4BDCCF0BC5}"/>
              </a:ext>
            </a:extLst>
          </p:cNvPr>
          <p:cNvPicPr>
            <a:picLocks noChangeAspect="1"/>
          </p:cNvPicPr>
          <p:nvPr/>
        </p:nvPicPr>
        <p:blipFill rotWithShape="1">
          <a:blip r:embed="rId3"/>
          <a:srcRect l="12985"/>
          <a:stretch/>
        </p:blipFill>
        <p:spPr>
          <a:xfrm>
            <a:off x="0" y="13446"/>
            <a:ext cx="1025530" cy="938348"/>
          </a:xfrm>
          <a:prstGeom prst="ellipse">
            <a:avLst/>
          </a:prstGeom>
        </p:spPr>
      </p:pic>
      <p:sp>
        <p:nvSpPr>
          <p:cNvPr id="14" name="Rectangle 13">
            <a:extLst>
              <a:ext uri="{FF2B5EF4-FFF2-40B4-BE49-F238E27FC236}">
                <a16:creationId xmlns:a16="http://schemas.microsoft.com/office/drawing/2014/main" id="{3D48EA37-5235-B672-751A-8AA08E481E4B}"/>
              </a:ext>
            </a:extLst>
          </p:cNvPr>
          <p:cNvSpPr/>
          <p:nvPr/>
        </p:nvSpPr>
        <p:spPr>
          <a:xfrm>
            <a:off x="512765" y="198876"/>
            <a:ext cx="734186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đoạn</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theo</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nhóm</a:t>
            </a:r>
            <a:r>
              <a:rPr kumimoji="0" lang="en-US"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vi-VN" sz="32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đôi</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15" name="Rectangle 14">
            <a:extLst>
              <a:ext uri="{FF2B5EF4-FFF2-40B4-BE49-F238E27FC236}">
                <a16:creationId xmlns:a16="http://schemas.microsoft.com/office/drawing/2014/main" id="{2BC4B601-AE29-056D-D6DE-E974A77B9F5D}"/>
              </a:ext>
            </a:extLst>
          </p:cNvPr>
          <p:cNvSpPr/>
          <p:nvPr/>
        </p:nvSpPr>
        <p:spPr>
          <a:xfrm>
            <a:off x="217715" y="1113647"/>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Nunito Black" pitchFamily="2" charset="0"/>
              </a:rPr>
              <a:t>	</a:t>
            </a:r>
            <a:r>
              <a:rPr lang="vi-VN" sz="1900" dirty="0">
                <a:solidFill>
                  <a:srgbClr val="002060"/>
                </a:solidFill>
                <a:latin typeface="Nunito Black" pitchFamily="2" charset="0"/>
              </a:rPr>
              <a:t>Bác 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1900" dirty="0">
                <a:solidFill>
                  <a:srgbClr val="002060"/>
                </a:solidFill>
                <a:latin typeface="Nunito Black" pitchFamily="2" charset="0"/>
              </a:rPr>
              <a:t>	</a:t>
            </a:r>
            <a:r>
              <a:rPr lang="vi-VN" sz="1900" dirty="0">
                <a:solidFill>
                  <a:srgbClr val="00B05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1900" dirty="0">
                <a:solidFill>
                  <a:srgbClr val="00B050"/>
                </a:solidFill>
                <a:latin typeface="Nunito Black" pitchFamily="2" charset="0"/>
              </a:rPr>
              <a:t>	</a:t>
            </a:r>
            <a:r>
              <a:rPr lang="vi-VN" sz="1900" dirty="0">
                <a:solidFill>
                  <a:srgbClr val="00B050"/>
                </a:solidFill>
                <a:latin typeface="Nunito Black" pitchFamily="2" charset="0"/>
              </a:rPr>
              <a:t>Một hôm, bác Nhân bảo:</a:t>
            </a:r>
          </a:p>
          <a:p>
            <a:pPr algn="just"/>
            <a:r>
              <a:rPr lang="en-US" sz="1900" dirty="0">
                <a:solidFill>
                  <a:srgbClr val="00B050"/>
                </a:solidFill>
                <a:latin typeface="Nunito Black" pitchFamily="2" charset="0"/>
              </a:rPr>
              <a:t>	</a:t>
            </a:r>
            <a:r>
              <a:rPr lang="vi-VN" sz="1900" dirty="0">
                <a:solidFill>
                  <a:srgbClr val="00B050"/>
                </a:solidFill>
                <a:latin typeface="Nunito Black" pitchFamily="2" charset="0"/>
              </a:rPr>
              <a:t>- Bác sắp về quê đây, về quê làm ruộng.</a:t>
            </a:r>
          </a:p>
          <a:p>
            <a:pPr algn="just"/>
            <a:r>
              <a:rPr lang="en-US" sz="1900" dirty="0">
                <a:solidFill>
                  <a:srgbClr val="00B050"/>
                </a:solidFill>
                <a:latin typeface="Nunito Black" pitchFamily="2" charset="0"/>
              </a:rPr>
              <a:t>	</a:t>
            </a:r>
            <a:r>
              <a:rPr lang="vi-VN" sz="1900" dirty="0">
                <a:solidFill>
                  <a:srgbClr val="00B050"/>
                </a:solidFill>
                <a:latin typeface="Nunito Black" pitchFamily="2" charset="0"/>
              </a:rPr>
              <a:t>Tôi suýt khóc:</a:t>
            </a:r>
          </a:p>
          <a:p>
            <a:pPr algn="just"/>
            <a:r>
              <a:rPr lang="en-US" sz="1900" dirty="0">
                <a:solidFill>
                  <a:srgbClr val="00B050"/>
                </a:solidFill>
                <a:latin typeface="Nunito Black" pitchFamily="2" charset="0"/>
              </a:rPr>
              <a:t>	</a:t>
            </a:r>
            <a:r>
              <a:rPr lang="vi-VN" sz="1900" dirty="0">
                <a:solidFill>
                  <a:srgbClr val="00B050"/>
                </a:solidFill>
                <a:latin typeface="Nunito Black" pitchFamily="2" charset="0"/>
              </a:rPr>
              <a:t>- Đừng, bác đừng về. Bác ở đây làm đồ chơi bán cho chúng cháu.</a:t>
            </a:r>
          </a:p>
          <a:p>
            <a:pPr algn="just"/>
            <a:r>
              <a:rPr lang="en-US" sz="1900" dirty="0">
                <a:solidFill>
                  <a:srgbClr val="00B050"/>
                </a:solidFill>
                <a:latin typeface="Nunito Black" pitchFamily="2" charset="0"/>
              </a:rPr>
              <a:t>	</a:t>
            </a:r>
            <a:r>
              <a:rPr lang="vi-VN" sz="1900" dirty="0">
                <a:solidFill>
                  <a:srgbClr val="00B050"/>
                </a:solidFill>
                <a:latin typeface="Nunito Black" pitchFamily="2" charset="0"/>
              </a:rPr>
              <a:t>- Nhưng độ này chả mấy ai mua đồ chơi của bác nữa. Còn một ít bột và màu, bác sẽ nặn và bán nốt trong ngày mai.</a:t>
            </a:r>
            <a:endParaRPr lang="en-US" sz="1900" dirty="0">
              <a:solidFill>
                <a:srgbClr val="00B050"/>
              </a:solidFill>
              <a:latin typeface="Nunito Black" pitchFamily="2" charset="0"/>
            </a:endParaRP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1900" dirty="0">
                <a:solidFill>
                  <a:srgbClr val="002060"/>
                </a:solidFill>
                <a:latin typeface="Nunito Black" pitchFamily="2" charset="0"/>
              </a:rPr>
              <a:t>(Rút gọn từ truyện ngắn cùng tên của Xuân Quỳnh)</a:t>
            </a:r>
          </a:p>
        </p:txBody>
      </p:sp>
      <p:sp>
        <p:nvSpPr>
          <p:cNvPr id="16" name="Rectangle 15">
            <a:extLst>
              <a:ext uri="{FF2B5EF4-FFF2-40B4-BE49-F238E27FC236}">
                <a16:creationId xmlns:a16="http://schemas.microsoft.com/office/drawing/2014/main" id="{661ED19D-CCA7-46BF-D50F-2FAFF160BDDA}"/>
              </a:ext>
            </a:extLst>
          </p:cNvPr>
          <p:cNvSpPr/>
          <p:nvPr/>
        </p:nvSpPr>
        <p:spPr>
          <a:xfrm>
            <a:off x="4434327" y="852037"/>
            <a:ext cx="3323346" cy="523220"/>
          </a:xfrm>
          <a:prstGeom prst="rect">
            <a:avLst/>
          </a:prstGeom>
        </p:spPr>
        <p:txBody>
          <a:bodyPr wrap="none">
            <a:spAutoFit/>
          </a:bodyPr>
          <a:lstStyle/>
          <a:p>
            <a:r>
              <a:rPr lang="vi-VN" sz="2800" b="1" dirty="0">
                <a:solidFill>
                  <a:schemeClr val="accent1">
                    <a:lumMod val="75000"/>
                  </a:schemeClr>
                </a:solidFill>
                <a:latin typeface="Nunito Black" pitchFamily="2" charset="0"/>
              </a:rPr>
              <a:t>Người làm đồ chơi</a:t>
            </a:r>
            <a:endParaRPr lang="en-US" sz="2800" dirty="0">
              <a:solidFill>
                <a:schemeClr val="accent1">
                  <a:lumMod val="75000"/>
                </a:schemeClr>
              </a:solidFill>
              <a:latin typeface="Nunito Black"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a:extLst>
            <a:ext uri="{FF2B5EF4-FFF2-40B4-BE49-F238E27FC236}">
              <a16:creationId xmlns:a16="http://schemas.microsoft.com/office/drawing/2014/main" id="{48A8EEB3-954C-9DA2-5798-D660F79F1A6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32C5920-0E37-12CE-8D73-3602450819E0}"/>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E09AF67E-E77F-9A96-BE34-588644A0AFD9}"/>
              </a:ext>
            </a:extLst>
          </p:cNvPr>
          <p:cNvPicPr>
            <a:picLocks noChangeAspect="1"/>
          </p:cNvPicPr>
          <p:nvPr/>
        </p:nvPicPr>
        <p:blipFill rotWithShape="1">
          <a:blip r:embed="rId3"/>
          <a:srcRect l="12985"/>
          <a:stretch/>
        </p:blipFill>
        <p:spPr>
          <a:xfrm>
            <a:off x="0" y="13446"/>
            <a:ext cx="1025530" cy="938348"/>
          </a:xfrm>
          <a:prstGeom prst="ellipse">
            <a:avLst/>
          </a:prstGeom>
        </p:spPr>
      </p:pic>
      <p:sp>
        <p:nvSpPr>
          <p:cNvPr id="14" name="Rectangle 13">
            <a:extLst>
              <a:ext uri="{FF2B5EF4-FFF2-40B4-BE49-F238E27FC236}">
                <a16:creationId xmlns:a16="http://schemas.microsoft.com/office/drawing/2014/main" id="{4BC87F32-74B9-731F-F364-23E0154003F9}"/>
              </a:ext>
            </a:extLst>
          </p:cNvPr>
          <p:cNvSpPr/>
          <p:nvPr/>
        </p:nvSpPr>
        <p:spPr>
          <a:xfrm>
            <a:off x="917718" y="175299"/>
            <a:ext cx="603685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Thi </a:t>
            </a:r>
            <a:r>
              <a:rPr kumimoji="0" lang="vi-VN" sz="36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đọc giữa các nhóm</a:t>
            </a:r>
            <a:endParaRPr kumimoji="0" lang="en-US" sz="36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15" name="Rectangle 14">
            <a:extLst>
              <a:ext uri="{FF2B5EF4-FFF2-40B4-BE49-F238E27FC236}">
                <a16:creationId xmlns:a16="http://schemas.microsoft.com/office/drawing/2014/main" id="{0E816608-B4AA-A905-17A0-5325EEF8D68E}"/>
              </a:ext>
            </a:extLst>
          </p:cNvPr>
          <p:cNvSpPr/>
          <p:nvPr/>
        </p:nvSpPr>
        <p:spPr>
          <a:xfrm>
            <a:off x="217715" y="1113647"/>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Nunito Black" pitchFamily="2" charset="0"/>
              </a:rPr>
              <a:t>	</a:t>
            </a:r>
            <a:r>
              <a:rPr lang="vi-VN" sz="1900" dirty="0">
                <a:solidFill>
                  <a:srgbClr val="002060"/>
                </a:solidFill>
                <a:latin typeface="Nunito Black" pitchFamily="2" charset="0"/>
              </a:rPr>
              <a:t>Bác 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1900" dirty="0">
                <a:solidFill>
                  <a:srgbClr val="002060"/>
                </a:solidFill>
                <a:latin typeface="Nunito Black" pitchFamily="2" charset="0"/>
              </a:rPr>
              <a:t>	</a:t>
            </a:r>
            <a:r>
              <a:rPr lang="vi-VN" sz="1900" dirty="0">
                <a:solidFill>
                  <a:srgbClr val="00B05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1900" dirty="0">
                <a:solidFill>
                  <a:srgbClr val="00B050"/>
                </a:solidFill>
                <a:latin typeface="Nunito Black" pitchFamily="2" charset="0"/>
              </a:rPr>
              <a:t>	</a:t>
            </a:r>
            <a:r>
              <a:rPr lang="vi-VN" sz="1900" dirty="0">
                <a:solidFill>
                  <a:srgbClr val="00B050"/>
                </a:solidFill>
                <a:latin typeface="Nunito Black" pitchFamily="2" charset="0"/>
              </a:rPr>
              <a:t>Một hôm, bác Nhân bảo:</a:t>
            </a:r>
          </a:p>
          <a:p>
            <a:pPr algn="just"/>
            <a:r>
              <a:rPr lang="en-US" sz="1900" dirty="0">
                <a:solidFill>
                  <a:srgbClr val="00B050"/>
                </a:solidFill>
                <a:latin typeface="Nunito Black" pitchFamily="2" charset="0"/>
              </a:rPr>
              <a:t>	</a:t>
            </a:r>
            <a:r>
              <a:rPr lang="vi-VN" sz="1900" dirty="0">
                <a:solidFill>
                  <a:srgbClr val="00B050"/>
                </a:solidFill>
                <a:latin typeface="Nunito Black" pitchFamily="2" charset="0"/>
              </a:rPr>
              <a:t>- Bác sắp về quê đây, về quê làm ruộng.</a:t>
            </a:r>
          </a:p>
          <a:p>
            <a:pPr algn="just"/>
            <a:r>
              <a:rPr lang="en-US" sz="1900" dirty="0">
                <a:solidFill>
                  <a:srgbClr val="00B050"/>
                </a:solidFill>
                <a:latin typeface="Nunito Black" pitchFamily="2" charset="0"/>
              </a:rPr>
              <a:t>	</a:t>
            </a:r>
            <a:r>
              <a:rPr lang="vi-VN" sz="1900" dirty="0">
                <a:solidFill>
                  <a:srgbClr val="00B050"/>
                </a:solidFill>
                <a:latin typeface="Nunito Black" pitchFamily="2" charset="0"/>
              </a:rPr>
              <a:t>Tôi suýt khóc:</a:t>
            </a:r>
          </a:p>
          <a:p>
            <a:pPr algn="just"/>
            <a:r>
              <a:rPr lang="en-US" sz="1900" dirty="0">
                <a:solidFill>
                  <a:srgbClr val="00B050"/>
                </a:solidFill>
                <a:latin typeface="Nunito Black" pitchFamily="2" charset="0"/>
              </a:rPr>
              <a:t>	</a:t>
            </a:r>
            <a:r>
              <a:rPr lang="vi-VN" sz="1900" dirty="0">
                <a:solidFill>
                  <a:srgbClr val="00B050"/>
                </a:solidFill>
                <a:latin typeface="Nunito Black" pitchFamily="2" charset="0"/>
              </a:rPr>
              <a:t>- Đừng, bác đừng về. Bác ở đây làm đồ chơi bán cho chúng cháu.</a:t>
            </a:r>
          </a:p>
          <a:p>
            <a:pPr algn="just"/>
            <a:r>
              <a:rPr lang="en-US" sz="1900" dirty="0">
                <a:solidFill>
                  <a:srgbClr val="00B050"/>
                </a:solidFill>
                <a:latin typeface="Nunito Black" pitchFamily="2" charset="0"/>
              </a:rPr>
              <a:t>	</a:t>
            </a:r>
            <a:r>
              <a:rPr lang="vi-VN" sz="1900" dirty="0">
                <a:solidFill>
                  <a:srgbClr val="00B050"/>
                </a:solidFill>
                <a:latin typeface="Nunito Black" pitchFamily="2" charset="0"/>
              </a:rPr>
              <a:t>- Nhưng độ này chả mấy ai mua đồ chơi của bác nữa. Còn một ít bột và màu, bác sẽ nặn và bán nốt trong ngày mai.</a:t>
            </a:r>
            <a:endParaRPr lang="en-US" sz="1900" dirty="0">
              <a:solidFill>
                <a:srgbClr val="00B050"/>
              </a:solidFill>
              <a:latin typeface="Nunito Black" pitchFamily="2" charset="0"/>
            </a:endParaRP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1900" dirty="0">
                <a:solidFill>
                  <a:srgbClr val="002060"/>
                </a:solidFill>
                <a:latin typeface="Nunito Black" pitchFamily="2" charset="0"/>
              </a:rPr>
              <a:t>(Rút gọn từ truyện ngắn cùng tên của Xuân Quỳnh)</a:t>
            </a:r>
          </a:p>
        </p:txBody>
      </p:sp>
      <p:sp>
        <p:nvSpPr>
          <p:cNvPr id="16" name="Rectangle 15">
            <a:extLst>
              <a:ext uri="{FF2B5EF4-FFF2-40B4-BE49-F238E27FC236}">
                <a16:creationId xmlns:a16="http://schemas.microsoft.com/office/drawing/2014/main" id="{DE102B11-1D0F-7AE3-B9D8-A683880F4B9E}"/>
              </a:ext>
            </a:extLst>
          </p:cNvPr>
          <p:cNvSpPr/>
          <p:nvPr/>
        </p:nvSpPr>
        <p:spPr>
          <a:xfrm>
            <a:off x="4434327" y="923732"/>
            <a:ext cx="3323346" cy="523220"/>
          </a:xfrm>
          <a:prstGeom prst="rect">
            <a:avLst/>
          </a:prstGeom>
        </p:spPr>
        <p:txBody>
          <a:bodyPr wrap="none">
            <a:spAutoFit/>
          </a:bodyPr>
          <a:lstStyle/>
          <a:p>
            <a:r>
              <a:rPr lang="vi-VN" sz="2800" b="1" dirty="0">
                <a:solidFill>
                  <a:schemeClr val="accent1">
                    <a:lumMod val="75000"/>
                  </a:schemeClr>
                </a:solidFill>
                <a:latin typeface="Nunito Black" pitchFamily="2" charset="0"/>
              </a:rPr>
              <a:t>Người làm đồ chơi</a:t>
            </a:r>
            <a:endParaRPr lang="en-US" sz="2800" dirty="0">
              <a:solidFill>
                <a:schemeClr val="accent1">
                  <a:lumMod val="75000"/>
                </a:schemeClr>
              </a:solidFill>
              <a:latin typeface="Nunito Black" pitchFamily="2" charset="0"/>
            </a:endParaRPr>
          </a:p>
        </p:txBody>
      </p:sp>
    </p:spTree>
    <p:extLst>
      <p:ext uri="{BB962C8B-B14F-4D97-AF65-F5344CB8AC3E}">
        <p14:creationId xmlns:p14="http://schemas.microsoft.com/office/powerpoint/2010/main" val="134736433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6767739-D573-C050-C00F-B9788A689502}"/>
              </a:ext>
            </a:extLst>
          </p:cNvPr>
          <p:cNvSpPr/>
          <p:nvPr/>
        </p:nvSpPr>
        <p:spPr>
          <a:xfrm>
            <a:off x="-559158" y="-1269559"/>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DBA72C3F-18F2-C688-76AB-5A1CB40C0E54}"/>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28279B9-6171-B6CD-6EDE-F4C29C9C6376}"/>
              </a:ext>
            </a:extLst>
          </p:cNvPr>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4" name="Picture 3">
            <a:extLst>
              <a:ext uri="{FF2B5EF4-FFF2-40B4-BE49-F238E27FC236}">
                <a16:creationId xmlns:a16="http://schemas.microsoft.com/office/drawing/2014/main" id="{DB99A57A-864C-4242-6D0B-524E7FDFA6C5}"/>
              </a:ext>
            </a:extLst>
          </p:cNvPr>
          <p:cNvPicPr>
            <a:picLocks noChangeAspect="1"/>
          </p:cNvPicPr>
          <p:nvPr/>
        </p:nvPicPr>
        <p:blipFill rotWithShape="1">
          <a:blip r:embed="rId3"/>
          <a:srcRect l="12985"/>
          <a:stretch/>
        </p:blipFill>
        <p:spPr>
          <a:xfrm>
            <a:off x="0" y="13446"/>
            <a:ext cx="1025530" cy="938348"/>
          </a:xfrm>
          <a:prstGeom prst="ellipse">
            <a:avLst/>
          </a:prstGeom>
        </p:spPr>
      </p:pic>
      <p:sp>
        <p:nvSpPr>
          <p:cNvPr id="5" name="Rectangle 4">
            <a:extLst>
              <a:ext uri="{FF2B5EF4-FFF2-40B4-BE49-F238E27FC236}">
                <a16:creationId xmlns:a16="http://schemas.microsoft.com/office/drawing/2014/main" id="{6E1F0344-8508-CF33-47C1-970094997FB4}"/>
              </a:ext>
            </a:extLst>
          </p:cNvPr>
          <p:cNvSpPr/>
          <p:nvPr/>
        </p:nvSpPr>
        <p:spPr>
          <a:xfrm>
            <a:off x="910019" y="242534"/>
            <a:ext cx="328315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Nunito Black" pitchFamily="2" charset="0"/>
                <a:cs typeface="Baloo 2 SemiBold" pitchFamily="2" charset="0"/>
              </a:rPr>
              <a:t>Đọc</a:t>
            </a:r>
            <a:r>
              <a:rPr lang="en-US" sz="3200" b="1" dirty="0">
                <a:solidFill>
                  <a:srgbClr val="FF0000"/>
                </a:solidFill>
                <a:latin typeface="Nunito Black" pitchFamily="2" charset="0"/>
                <a:cs typeface="Baloo 2 SemiBold" pitchFamily="2" charset="0"/>
              </a:rPr>
              <a:t> </a:t>
            </a:r>
            <a:r>
              <a:rPr lang="en-US" sz="3200" b="1" dirty="0" err="1">
                <a:solidFill>
                  <a:srgbClr val="FF0000"/>
                </a:solidFill>
                <a:latin typeface="Nunito Black" pitchFamily="2" charset="0"/>
                <a:cs typeface="Baloo 2 SemiBold" pitchFamily="2" charset="0"/>
              </a:rPr>
              <a:t>toàn</a:t>
            </a:r>
            <a:r>
              <a:rPr lang="en-US" sz="3200" b="1" dirty="0">
                <a:solidFill>
                  <a:srgbClr val="FF0000"/>
                </a:solidFill>
                <a:latin typeface="Nunito Black" pitchFamily="2" charset="0"/>
                <a:cs typeface="Baloo 2 SemiBold" pitchFamily="2" charset="0"/>
              </a:rPr>
              <a:t> </a:t>
            </a:r>
            <a:r>
              <a:rPr lang="en-US" sz="3200" b="1" dirty="0" err="1">
                <a:solidFill>
                  <a:srgbClr val="FF0000"/>
                </a:solidFill>
                <a:latin typeface="Nunito Black" pitchFamily="2" charset="0"/>
                <a:cs typeface="Baloo 2 SemiBold" pitchFamily="2" charset="0"/>
              </a:rPr>
              <a:t>bài</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6" name="Rectangle 5">
            <a:extLst>
              <a:ext uri="{FF2B5EF4-FFF2-40B4-BE49-F238E27FC236}">
                <a16:creationId xmlns:a16="http://schemas.microsoft.com/office/drawing/2014/main" id="{F191EB39-29A4-0F71-25F7-0E149312EC36}"/>
              </a:ext>
            </a:extLst>
          </p:cNvPr>
          <p:cNvSpPr/>
          <p:nvPr/>
        </p:nvSpPr>
        <p:spPr>
          <a:xfrm>
            <a:off x="20747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Nunito Black" pitchFamily="2" charset="0"/>
              </a:rPr>
              <a:t>	</a:t>
            </a:r>
            <a:r>
              <a:rPr lang="vi-VN" sz="1900" dirty="0">
                <a:solidFill>
                  <a:srgbClr val="002060"/>
                </a:solidFill>
                <a:latin typeface="Nunito Black" pitchFamily="2" charset="0"/>
              </a:rPr>
              <a:t>Bác 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1900" dirty="0">
                <a:solidFill>
                  <a:srgbClr val="002060"/>
                </a:solidFill>
                <a:latin typeface="Nunito Black" pitchFamily="2" charset="0"/>
              </a:rPr>
              <a:t>	</a:t>
            </a:r>
            <a:r>
              <a:rPr lang="vi-VN" sz="1900" dirty="0">
                <a:solidFill>
                  <a:srgbClr val="00206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1900" dirty="0">
                <a:solidFill>
                  <a:srgbClr val="002060"/>
                </a:solidFill>
                <a:latin typeface="Nunito Black" pitchFamily="2" charset="0"/>
              </a:rPr>
              <a:t>	</a:t>
            </a:r>
            <a:r>
              <a:rPr lang="vi-VN" sz="1900" dirty="0">
                <a:solidFill>
                  <a:srgbClr val="002060"/>
                </a:solidFill>
                <a:latin typeface="Nunito Black" pitchFamily="2" charset="0"/>
              </a:rPr>
              <a:t>Một hôm, bác Nhân bảo:</a:t>
            </a:r>
          </a:p>
          <a:p>
            <a:pPr algn="just"/>
            <a:r>
              <a:rPr lang="en-US" sz="1900" dirty="0">
                <a:solidFill>
                  <a:srgbClr val="002060"/>
                </a:solidFill>
                <a:latin typeface="Nunito Black" pitchFamily="2" charset="0"/>
              </a:rPr>
              <a:t>	</a:t>
            </a:r>
            <a:r>
              <a:rPr lang="vi-VN" sz="1900" dirty="0">
                <a:solidFill>
                  <a:srgbClr val="002060"/>
                </a:solidFill>
                <a:latin typeface="Nunito Black" pitchFamily="2" charset="0"/>
              </a:rPr>
              <a:t>- Bác sắp về quê đây, về quê làm ruộng.</a:t>
            </a:r>
          </a:p>
          <a:p>
            <a:pPr algn="just"/>
            <a:r>
              <a:rPr lang="en-US" sz="1900" dirty="0">
                <a:solidFill>
                  <a:srgbClr val="002060"/>
                </a:solidFill>
                <a:latin typeface="Nunito Black" pitchFamily="2" charset="0"/>
              </a:rPr>
              <a:t>	</a:t>
            </a:r>
            <a:r>
              <a:rPr lang="vi-VN" sz="1900" dirty="0">
                <a:solidFill>
                  <a:srgbClr val="002060"/>
                </a:solidFill>
                <a:latin typeface="Nunito Black" pitchFamily="2" charset="0"/>
              </a:rPr>
              <a:t>Tôi suýt khóc:</a:t>
            </a:r>
          </a:p>
          <a:p>
            <a:pPr algn="just"/>
            <a:r>
              <a:rPr lang="en-US" sz="1900" dirty="0">
                <a:solidFill>
                  <a:srgbClr val="002060"/>
                </a:solidFill>
                <a:latin typeface="Nunito Black" pitchFamily="2" charset="0"/>
              </a:rPr>
              <a:t>	</a:t>
            </a:r>
            <a:r>
              <a:rPr lang="vi-VN" sz="1900" dirty="0">
                <a:solidFill>
                  <a:srgbClr val="002060"/>
                </a:solidFill>
                <a:latin typeface="Nunito Black" pitchFamily="2" charset="0"/>
              </a:rPr>
              <a:t>- Đừng, bác đừng về. Bác ở đây làm đồ chơi bán cho chúng cháu.</a:t>
            </a:r>
          </a:p>
          <a:p>
            <a:pPr algn="just"/>
            <a:r>
              <a:rPr lang="en-US" sz="1900" dirty="0">
                <a:solidFill>
                  <a:srgbClr val="002060"/>
                </a:solidFill>
                <a:latin typeface="Nunito Black" pitchFamily="2" charset="0"/>
              </a:rPr>
              <a:t>	</a:t>
            </a:r>
            <a:r>
              <a:rPr lang="vi-VN" sz="1900" dirty="0">
                <a:solidFill>
                  <a:srgbClr val="002060"/>
                </a:solidFill>
                <a:latin typeface="Nunito Black" pitchFamily="2" charset="0"/>
              </a:rPr>
              <a:t>- Nhưng độ này chả mấy ai mua đồ chơi của bác nữa. Còn một ít bột và màu, bác sẽ nặn và bán nốt trong ngày mai.</a:t>
            </a:r>
            <a:endParaRPr lang="en-US" sz="1900" dirty="0">
              <a:solidFill>
                <a:srgbClr val="002060"/>
              </a:solidFill>
              <a:latin typeface="Nunito Black" pitchFamily="2" charset="0"/>
            </a:endParaRP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1900" dirty="0">
                <a:solidFill>
                  <a:srgbClr val="002060"/>
                </a:solidFill>
                <a:latin typeface="Nunito Black" pitchFamily="2" charset="0"/>
              </a:rPr>
              <a:t>(Rút gọn từ truyện ngắn cùng tên của Xuân Quỳnh)</a:t>
            </a:r>
          </a:p>
        </p:txBody>
      </p:sp>
      <p:sp>
        <p:nvSpPr>
          <p:cNvPr id="7" name="Rectangle 6">
            <a:extLst>
              <a:ext uri="{FF2B5EF4-FFF2-40B4-BE49-F238E27FC236}">
                <a16:creationId xmlns:a16="http://schemas.microsoft.com/office/drawing/2014/main" id="{373E24E7-AE8C-39BB-E5CD-4FC6C6301C11}"/>
              </a:ext>
            </a:extLst>
          </p:cNvPr>
          <p:cNvSpPr/>
          <p:nvPr/>
        </p:nvSpPr>
        <p:spPr>
          <a:xfrm>
            <a:off x="4424082" y="707648"/>
            <a:ext cx="3323346" cy="523220"/>
          </a:xfrm>
          <a:prstGeom prst="rect">
            <a:avLst/>
          </a:prstGeom>
        </p:spPr>
        <p:txBody>
          <a:bodyPr wrap="none">
            <a:spAutoFit/>
          </a:bodyPr>
          <a:lstStyle/>
          <a:p>
            <a:r>
              <a:rPr lang="vi-VN" sz="2800" b="1" dirty="0">
                <a:solidFill>
                  <a:srgbClr val="FF0000"/>
                </a:solidFill>
                <a:latin typeface="Nunito Black" pitchFamily="2" charset="0"/>
              </a:rPr>
              <a:t>Người làm đồ chơi</a:t>
            </a:r>
            <a:endParaRPr lang="en-US" sz="2800" dirty="0">
              <a:solidFill>
                <a:srgbClr val="FF0000"/>
              </a:solidFill>
              <a:latin typeface="Nunito Black" pitchFamily="2" charset="0"/>
            </a:endParaRPr>
          </a:p>
        </p:txBody>
      </p:sp>
    </p:spTree>
    <p:extLst>
      <p:ext uri="{BB962C8B-B14F-4D97-AF65-F5344CB8AC3E}">
        <p14:creationId xmlns:p14="http://schemas.microsoft.com/office/powerpoint/2010/main" val="121476255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9" name="Rectangle 1024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4" name="Picture 4" descr="200 mẫu Hình nền PowerPoint đẹp mầm non Miễn phí tải về">
            <a:extLst>
              <a:ext uri="{FF2B5EF4-FFF2-40B4-BE49-F238E27FC236}">
                <a16:creationId xmlns:a16="http://schemas.microsoft.com/office/drawing/2014/main" id="{42B139FE-4380-CA57-F9E8-CD2673494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222" b="7398"/>
          <a:stretch/>
        </p:blipFill>
        <p:spPr bwMode="auto">
          <a:xfrm>
            <a:off x="-119920" y="0"/>
            <a:ext cx="126516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26C24B7-3CD2-FB9C-408B-A6DEE1476D99}"/>
              </a:ext>
            </a:extLst>
          </p:cNvPr>
          <p:cNvSpPr/>
          <p:nvPr/>
        </p:nvSpPr>
        <p:spPr>
          <a:xfrm>
            <a:off x="2834917" y="1491420"/>
            <a:ext cx="6914072" cy="1169551"/>
          </a:xfrm>
          <a:prstGeom prst="rect">
            <a:avLst/>
          </a:prstGeom>
        </p:spPr>
        <p:txBody>
          <a:bodyPr wrap="none">
            <a:spAutoFit/>
          </a:bodyPr>
          <a:lstStyle/>
          <a:p>
            <a:r>
              <a:rPr lang="vi-VN" sz="7000" b="1" dirty="0">
                <a:solidFill>
                  <a:srgbClr val="FF0000"/>
                </a:solidFill>
                <a:latin typeface="Nunito Black" pitchFamily="2" charset="0"/>
              </a:rPr>
              <a:t>Trả Lời Câu Hỏi</a:t>
            </a:r>
            <a:endParaRPr lang="en-US" sz="7000" dirty="0">
              <a:solidFill>
                <a:srgbClr val="FF0000"/>
              </a:solidFill>
              <a:latin typeface="Nunito Black" pitchFamily="2" charset="0"/>
            </a:endParaRPr>
          </a:p>
        </p:txBody>
      </p:sp>
    </p:spTree>
    <p:extLst>
      <p:ext uri="{BB962C8B-B14F-4D97-AF65-F5344CB8AC3E}">
        <p14:creationId xmlns:p14="http://schemas.microsoft.com/office/powerpoint/2010/main" val="288508282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7317141E-A764-0C0D-8492-869A10C7FC74}"/>
              </a:ext>
            </a:extLst>
          </p:cNvPr>
          <p:cNvSpPr/>
          <p:nvPr/>
        </p:nvSpPr>
        <p:spPr>
          <a:xfrm>
            <a:off x="-1045319"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0" name="Group 9">
            <a:extLst>
              <a:ext uri="{FF2B5EF4-FFF2-40B4-BE49-F238E27FC236}">
                <a16:creationId xmlns:a16="http://schemas.microsoft.com/office/drawing/2014/main" id="{9742A066-7D88-1CA5-7EB3-D2A11D21863E}"/>
              </a:ext>
            </a:extLst>
          </p:cNvPr>
          <p:cNvGrpSpPr/>
          <p:nvPr/>
        </p:nvGrpSpPr>
        <p:grpSpPr>
          <a:xfrm>
            <a:off x="285103" y="2377633"/>
            <a:ext cx="10683866" cy="3073195"/>
            <a:chOff x="733072" y="2044802"/>
            <a:chExt cx="10683866" cy="3073195"/>
          </a:xfrm>
        </p:grpSpPr>
        <p:sp>
          <p:nvSpPr>
            <p:cNvPr id="11" name="Rounded Rectangle 10">
              <a:extLst>
                <a:ext uri="{FF2B5EF4-FFF2-40B4-BE49-F238E27FC236}">
                  <a16:creationId xmlns:a16="http://schemas.microsoft.com/office/drawing/2014/main" id="{96B0F386-D99A-5C5F-46EE-6F495AABAF03}"/>
                </a:ext>
              </a:extLst>
            </p:cNvPr>
            <p:cNvSpPr/>
            <p:nvPr/>
          </p:nvSpPr>
          <p:spPr>
            <a:xfrm>
              <a:off x="733072" y="2044802"/>
              <a:ext cx="10683866"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3200" b="1" dirty="0">
                  <a:solidFill>
                    <a:srgbClr val="FF0000"/>
                  </a:solidFill>
                  <a:latin typeface="Nunito Black" pitchFamily="2" charset="0"/>
                </a:rPr>
                <a:t>Người làm đồ chơi</a:t>
              </a:r>
              <a:endParaRPr kumimoji="0" lang="en-US" sz="3200" b="0" i="0" u="none" strike="noStrike" kern="1200" cap="none" spc="0" normalizeH="0" baseline="0" noProof="0" dirty="0">
                <a:ln>
                  <a:noFill/>
                </a:ln>
                <a:solidFill>
                  <a:srgbClr val="002060"/>
                </a:solidFill>
                <a:effectLst/>
                <a:uLnTx/>
                <a:uFillTx/>
                <a:latin typeface="Nunito Black"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Bác 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12" name="Group 11">
              <a:extLst>
                <a:ext uri="{FF2B5EF4-FFF2-40B4-BE49-F238E27FC236}">
                  <a16:creationId xmlns:a16="http://schemas.microsoft.com/office/drawing/2014/main" id="{D240AB06-2F0C-37FD-4AE5-F4B3117D3218}"/>
                </a:ext>
              </a:extLst>
            </p:cNvPr>
            <p:cNvGrpSpPr/>
            <p:nvPr/>
          </p:nvGrpSpPr>
          <p:grpSpPr>
            <a:xfrm>
              <a:off x="753329" y="2158397"/>
              <a:ext cx="846909" cy="584333"/>
              <a:chOff x="838200" y="1524000"/>
              <a:chExt cx="846909" cy="584333"/>
            </a:xfrm>
          </p:grpSpPr>
          <p:pic>
            <p:nvPicPr>
              <p:cNvPr id="13" name="Picture 12">
                <a:extLst>
                  <a:ext uri="{FF2B5EF4-FFF2-40B4-BE49-F238E27FC236}">
                    <a16:creationId xmlns:a16="http://schemas.microsoft.com/office/drawing/2014/main" id="{4879FDC1-D961-227B-6036-8DA7393FF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4" name="TextBox 13">
                <a:extLst>
                  <a:ext uri="{FF2B5EF4-FFF2-40B4-BE49-F238E27FC236}">
                    <a16:creationId xmlns:a16="http://schemas.microsoft.com/office/drawing/2014/main" id="{53B1CE0A-CABC-7AAD-9BF4-8CB136C911F8}"/>
                  </a:ext>
                </a:extLst>
              </p:cNvPr>
              <p:cNvSpPr txBox="1"/>
              <p:nvPr/>
            </p:nvSpPr>
            <p:spPr>
              <a:xfrm>
                <a:off x="1100689" y="1569850"/>
                <a:ext cx="369821" cy="523220"/>
              </a:xfrm>
              <a:prstGeom prst="rect">
                <a:avLst/>
              </a:prstGeom>
              <a:noFill/>
            </p:spPr>
            <p:txBody>
              <a:bodyPr wrap="square" rtlCol="0">
                <a:spAutoFit/>
              </a:bodyPr>
              <a:lstStyle/>
              <a:p>
                <a:r>
                  <a:rPr lang="en-US" sz="2800" dirty="0">
                    <a:solidFill>
                      <a:schemeClr val="tx1">
                        <a:lumMod val="95000"/>
                        <a:lumOff val="5000"/>
                      </a:schemeClr>
                    </a:solidFill>
                    <a:latin typeface="Nunito Black" pitchFamily="2" charset="0"/>
                    <a:cs typeface="Baloo 2 Medium" pitchFamily="2" charset="0"/>
                  </a:rPr>
                  <a:t>1</a:t>
                </a:r>
              </a:p>
            </p:txBody>
          </p:sp>
        </p:grpSp>
      </p:grpSp>
      <p:pic>
        <p:nvPicPr>
          <p:cNvPr id="5" name="图片 4">
            <a:extLst>
              <a:ext uri="{FF2B5EF4-FFF2-40B4-BE49-F238E27FC236}">
                <a16:creationId xmlns:a16="http://schemas.microsoft.com/office/drawing/2014/main" id="{CD4F2E9A-DB82-0B48-890A-991594DE43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33573" y="4227731"/>
            <a:ext cx="3046761" cy="3224488"/>
          </a:xfrm>
          <a:prstGeom prst="rect">
            <a:avLst/>
          </a:prstGeom>
        </p:spPr>
      </p:pic>
      <p:sp>
        <p:nvSpPr>
          <p:cNvPr id="2" name="Rectangle 1">
            <a:extLst>
              <a:ext uri="{FF2B5EF4-FFF2-40B4-BE49-F238E27FC236}">
                <a16:creationId xmlns:a16="http://schemas.microsoft.com/office/drawing/2014/main" id="{B46045C6-D2F2-9015-900E-671E4D508470}"/>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C757CA8-7F73-39FE-C1D3-2A5C794E04F3}"/>
              </a:ext>
            </a:extLst>
          </p:cNvPr>
          <p:cNvSpPr/>
          <p:nvPr/>
        </p:nvSpPr>
        <p:spPr>
          <a:xfrm>
            <a:off x="752759" y="1145562"/>
            <a:ext cx="6311052" cy="523220"/>
          </a:xfrm>
          <a:prstGeom prst="rect">
            <a:avLst/>
          </a:prstGeom>
        </p:spPr>
        <p:txBody>
          <a:bodyPr wrap="square">
            <a:spAutoFit/>
          </a:bodyPr>
          <a:lstStyle/>
          <a:p>
            <a:r>
              <a:rPr lang="en-US" sz="2800" b="1" dirty="0" err="1">
                <a:solidFill>
                  <a:srgbClr val="2888E1"/>
                </a:solidFill>
                <a:latin typeface="Nunito Black" pitchFamily="2" charset="0"/>
              </a:rPr>
              <a:t>Câu</a:t>
            </a:r>
            <a:r>
              <a:rPr lang="en-US" sz="2800" b="1" dirty="0">
                <a:solidFill>
                  <a:srgbClr val="2888E1"/>
                </a:solidFill>
                <a:latin typeface="Nunito Black" pitchFamily="2" charset="0"/>
              </a:rPr>
              <a:t> 1</a:t>
            </a:r>
            <a:r>
              <a:rPr lang="en-US" sz="2800" dirty="0">
                <a:solidFill>
                  <a:srgbClr val="0070C0"/>
                </a:solidFill>
                <a:latin typeface="Nunito Black" pitchFamily="2" charset="0"/>
              </a:rPr>
              <a:t>:</a:t>
            </a:r>
            <a:r>
              <a:rPr lang="en-US" sz="2800" dirty="0">
                <a:solidFill>
                  <a:srgbClr val="000000"/>
                </a:solidFill>
                <a:latin typeface="Nunito Black" pitchFamily="2" charset="0"/>
              </a:rPr>
              <a:t> </a:t>
            </a:r>
            <a:r>
              <a:rPr lang="en-US" sz="2800" b="1" dirty="0" err="1">
                <a:solidFill>
                  <a:srgbClr val="002060"/>
                </a:solidFill>
                <a:latin typeface="Nunito Black" pitchFamily="2" charset="0"/>
              </a:rPr>
              <a:t>Bác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làm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nghề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gì</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pic>
        <p:nvPicPr>
          <p:cNvPr id="8" name="Picture 7">
            <a:extLst>
              <a:ext uri="{FF2B5EF4-FFF2-40B4-BE49-F238E27FC236}">
                <a16:creationId xmlns:a16="http://schemas.microsoft.com/office/drawing/2014/main" id="{EB7014C5-0BF2-231D-DC4A-0C4E40B6964D}"/>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9" name="Cloud 8">
            <a:extLst>
              <a:ext uri="{FF2B5EF4-FFF2-40B4-BE49-F238E27FC236}">
                <a16:creationId xmlns:a16="http://schemas.microsoft.com/office/drawing/2014/main" id="{36176DEA-0F5F-B9C8-9563-4DB925BA57AC}"/>
              </a:ext>
            </a:extLst>
          </p:cNvPr>
          <p:cNvSpPr/>
          <p:nvPr/>
        </p:nvSpPr>
        <p:spPr>
          <a:xfrm>
            <a:off x="7166632" y="-2879"/>
            <a:ext cx="5025368" cy="27432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solidFill>
                  <a:srgbClr val="FF0000"/>
                </a:solidFill>
                <a:latin typeface="Nunito Black" pitchFamily="2" charset="0"/>
              </a:rPr>
              <a:t>Gợi</a:t>
            </a:r>
            <a:r>
              <a:rPr lang="en-US" sz="3200" dirty="0">
                <a:solidFill>
                  <a:srgbClr val="FF0000"/>
                </a:solidFill>
                <a:latin typeface="Nunito Black" pitchFamily="2" charset="0"/>
              </a:rPr>
              <a:t> ý:</a:t>
            </a:r>
            <a:r>
              <a:rPr lang="en-US" sz="3200" dirty="0">
                <a:latin typeface="Nunito Black" pitchFamily="2" charset="0"/>
              </a:rPr>
              <a:t> </a:t>
            </a:r>
            <a:r>
              <a:rPr lang="en-US" sz="3200" dirty="0" err="1">
                <a:solidFill>
                  <a:srgbClr val="000000"/>
                </a:solidFill>
                <a:latin typeface="Nunito Black" pitchFamily="2" charset="0"/>
              </a:rPr>
              <a:t>Em</a:t>
            </a:r>
            <a:r>
              <a:rPr lang="en-US" sz="3200" dirty="0">
                <a:solidFill>
                  <a:srgbClr val="000000"/>
                </a:solidFill>
                <a:latin typeface="Nunito Black" pitchFamily="2" charset="0"/>
              </a:rPr>
              <a:t> </a:t>
            </a:r>
            <a:r>
              <a:rPr lang="en-US" sz="3200" dirty="0" err="1">
                <a:solidFill>
                  <a:srgbClr val="000000"/>
                </a:solidFill>
                <a:latin typeface="Nunito Black" pitchFamily="2" charset="0"/>
              </a:rPr>
              <a:t>đọc</a:t>
            </a:r>
            <a:r>
              <a:rPr lang="en-US" sz="3200" dirty="0">
                <a:solidFill>
                  <a:srgbClr val="000000"/>
                </a:solidFill>
                <a:latin typeface="Nunito Black" pitchFamily="2" charset="0"/>
              </a:rPr>
              <a:t> </a:t>
            </a:r>
            <a:r>
              <a:rPr lang="en-US" sz="3200" dirty="0" err="1">
                <a:solidFill>
                  <a:srgbClr val="000000"/>
                </a:solidFill>
                <a:latin typeface="Nunito Black" pitchFamily="2" charset="0"/>
              </a:rPr>
              <a:t>kĩ</a:t>
            </a:r>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để</a:t>
            </a:r>
            <a:r>
              <a:rPr lang="en-US" sz="3200" dirty="0">
                <a:solidFill>
                  <a:srgbClr val="000000"/>
                </a:solidFill>
                <a:latin typeface="Nunito Black" pitchFamily="2" charset="0"/>
              </a:rPr>
              <a:t> </a:t>
            </a:r>
            <a:r>
              <a:rPr lang="en-US" sz="3200" dirty="0" err="1">
                <a:solidFill>
                  <a:srgbClr val="000000"/>
                </a:solidFill>
                <a:latin typeface="Nunito Black" pitchFamily="2" charset="0"/>
              </a:rPr>
              <a:t>trả</a:t>
            </a:r>
            <a:r>
              <a:rPr lang="en-US" sz="3200" dirty="0">
                <a:solidFill>
                  <a:srgbClr val="000000"/>
                </a:solidFill>
                <a:latin typeface="Nunito Black" pitchFamily="2" charset="0"/>
              </a:rPr>
              <a:t> </a:t>
            </a:r>
            <a:r>
              <a:rPr lang="en-US" sz="3200" dirty="0" err="1">
                <a:solidFill>
                  <a:srgbClr val="000000"/>
                </a:solidFill>
                <a:latin typeface="Nunito Black" pitchFamily="2" charset="0"/>
              </a:rPr>
              <a:t>lời</a:t>
            </a:r>
            <a:r>
              <a:rPr lang="en-US" sz="3200" dirty="0">
                <a:solidFill>
                  <a:srgbClr val="000000"/>
                </a:solidFill>
                <a:latin typeface="Nunito Black" pitchFamily="2" charset="0"/>
              </a:rPr>
              <a:t> </a:t>
            </a:r>
            <a:r>
              <a:rPr lang="en-US" sz="3200" dirty="0" err="1">
                <a:solidFill>
                  <a:srgbClr val="000000"/>
                </a:solidFill>
                <a:latin typeface="Nunito Black" pitchFamily="2" charset="0"/>
              </a:rPr>
              <a:t>câu</a:t>
            </a:r>
            <a:r>
              <a:rPr lang="en-US" sz="3200" dirty="0">
                <a:solidFill>
                  <a:srgbClr val="000000"/>
                </a:solidFill>
                <a:latin typeface="Nunito Black" pitchFamily="2" charset="0"/>
              </a:rPr>
              <a:t> </a:t>
            </a:r>
            <a:r>
              <a:rPr lang="en-US" sz="3200" dirty="0" err="1">
                <a:solidFill>
                  <a:srgbClr val="000000"/>
                </a:solidFill>
                <a:latin typeface="Nunito Black" pitchFamily="2" charset="0"/>
              </a:rPr>
              <a:t>hỏi</a:t>
            </a:r>
            <a:r>
              <a:rPr lang="en-US" sz="3200" dirty="0">
                <a:solidFill>
                  <a:srgbClr val="000000"/>
                </a:solidFill>
                <a:latin typeface="Nunito Black" pitchFamily="2" charset="0"/>
              </a:rPr>
              <a:t>.</a:t>
            </a:r>
            <a:endParaRPr lang="en-US" sz="3200" dirty="0">
              <a:latin typeface="Nunito Black" pitchFamily="2"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F4728027-63CB-4863-268B-7171DDF20F5D}"/>
              </a:ext>
            </a:extLst>
          </p:cNvPr>
          <p:cNvSpPr/>
          <p:nvPr/>
        </p:nvSpPr>
        <p:spPr>
          <a:xfrm>
            <a:off x="-815730"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1C55E1EE-7887-715F-7199-98D90FED8B92}"/>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E0BBBAF1-2B3E-BD66-BAA6-C94DFF29A89A}"/>
              </a:ext>
            </a:extLst>
          </p:cNvPr>
          <p:cNvSpPr/>
          <p:nvPr/>
        </p:nvSpPr>
        <p:spPr>
          <a:xfrm>
            <a:off x="1152066" y="242534"/>
            <a:ext cx="63110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888E1"/>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srgbClr val="2888E1"/>
                </a:solidFill>
                <a:effectLst/>
                <a:uLnTx/>
                <a:uFillTx/>
                <a:latin typeface="Nunito Black" pitchFamily="2" charset="0"/>
                <a:ea typeface="+mn-ea"/>
                <a:cs typeface="+mn-cs"/>
              </a:rPr>
              <a:t> 1</a:t>
            </a:r>
            <a:r>
              <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rPr>
              <a:t>:</a:t>
            </a:r>
            <a:r>
              <a:rPr kumimoji="0" lang="en-US" sz="28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Bác</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nghề</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gì</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15" name="Picture 14">
            <a:extLst>
              <a:ext uri="{FF2B5EF4-FFF2-40B4-BE49-F238E27FC236}">
                <a16:creationId xmlns:a16="http://schemas.microsoft.com/office/drawing/2014/main" id="{33E08A8D-459B-D08B-A340-FD74B7498946}"/>
              </a:ext>
            </a:extLst>
          </p:cNvPr>
          <p:cNvPicPr>
            <a:picLocks noChangeAspect="1"/>
          </p:cNvPicPr>
          <p:nvPr/>
        </p:nvPicPr>
        <p:blipFill rotWithShape="1">
          <a:blip r:embed="rId2"/>
          <a:srcRect t="14694" b="21814"/>
          <a:stretch/>
        </p:blipFill>
        <p:spPr>
          <a:xfrm>
            <a:off x="0" y="-2879"/>
            <a:ext cx="1002831" cy="838201"/>
          </a:xfrm>
          <a:prstGeom prst="ellipse">
            <a:avLst/>
          </a:prstGeom>
        </p:spPr>
      </p:pic>
      <p:sp>
        <p:nvSpPr>
          <p:cNvPr id="16" name="Arrow: Right 16">
            <a:extLst>
              <a:ext uri="{FF2B5EF4-FFF2-40B4-BE49-F238E27FC236}">
                <a16:creationId xmlns:a16="http://schemas.microsoft.com/office/drawing/2014/main" id="{3D9DE79D-4D00-7312-431D-2DD68651E490}"/>
              </a:ext>
            </a:extLst>
          </p:cNvPr>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10729DC-C867-F7BD-8644-09BA16C0FF62}"/>
              </a:ext>
            </a:extLst>
          </p:cNvPr>
          <p:cNvSpPr/>
          <p:nvPr/>
        </p:nvSpPr>
        <p:spPr>
          <a:xfrm>
            <a:off x="2000279" y="1128547"/>
            <a:ext cx="7896698" cy="1045029"/>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Bác Nhân làm đồ chơi bằng bột màu.</a:t>
            </a:r>
            <a:endParaRPr lang="en-US" sz="2400" dirty="0">
              <a:solidFill>
                <a:srgbClr val="FF0000"/>
              </a:solidFill>
              <a:latin typeface="Nunito Black" pitchFamily="2" charset="0"/>
            </a:endParaRPr>
          </a:p>
        </p:txBody>
      </p:sp>
      <p:pic>
        <p:nvPicPr>
          <p:cNvPr id="19" name="Picture 18" descr="A toy dragon on a stick&#10;&#10;Description automatically generated">
            <a:extLst>
              <a:ext uri="{FF2B5EF4-FFF2-40B4-BE49-F238E27FC236}">
                <a16:creationId xmlns:a16="http://schemas.microsoft.com/office/drawing/2014/main" id="{7654E244-D026-E3C6-4C52-009664768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4728" y="554036"/>
            <a:ext cx="4775307" cy="6367077"/>
          </a:xfrm>
          <a:prstGeom prst="rect">
            <a:avLst/>
          </a:prstGeom>
        </p:spPr>
      </p:pic>
      <p:pic>
        <p:nvPicPr>
          <p:cNvPr id="2" name="Picture 2" descr="Tìm hiểu nghệ thuật nặn tò he ở làng tò he Hà Dương - Nam Định">
            <a:extLst>
              <a:ext uri="{FF2B5EF4-FFF2-40B4-BE49-F238E27FC236}">
                <a16:creationId xmlns:a16="http://schemas.microsoft.com/office/drawing/2014/main" id="{BFE08AD8-9C0B-4092-0F6D-8DA101C088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63" r="-3" b="24776"/>
          <a:stretch/>
        </p:blipFill>
        <p:spPr bwMode="auto">
          <a:xfrm>
            <a:off x="1293059" y="2575876"/>
            <a:ext cx="6945558" cy="2858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7220731"/>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C84AA36-EC8C-8185-5A43-927BBDB3199C}"/>
              </a:ext>
            </a:extLst>
          </p:cNvPr>
          <p:cNvSpPr/>
          <p:nvPr/>
        </p:nvSpPr>
        <p:spPr>
          <a:xfrm>
            <a:off x="-815730"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80D861DD-7AB2-1235-4D44-886AE935B502}"/>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CC4FC34-CB72-001F-F72E-F76C74726125}"/>
              </a:ext>
            </a:extLst>
          </p:cNvPr>
          <p:cNvSpPr/>
          <p:nvPr/>
        </p:nvSpPr>
        <p:spPr>
          <a:xfrm>
            <a:off x="501415" y="641795"/>
            <a:ext cx="10727615" cy="461665"/>
          </a:xfrm>
          <a:prstGeom prst="rect">
            <a:avLst/>
          </a:prstGeom>
        </p:spPr>
        <p:txBody>
          <a:bodyPr wrap="square">
            <a:spAutoFit/>
          </a:bodyPr>
          <a:lstStyle/>
          <a:p>
            <a:pPr lvl="0"/>
            <a:r>
              <a:rPr kumimoji="0" lang="en-US" sz="2400" b="1" i="0" u="none" strike="noStrike" kern="1200" cap="none" spc="0" normalizeH="0" baseline="0" noProof="0" dirty="0" err="1">
                <a:ln>
                  <a:noFill/>
                </a:ln>
                <a:solidFill>
                  <a:srgbClr val="2888E1"/>
                </a:solidFill>
                <a:effectLst/>
                <a:uLnTx/>
                <a:uFillTx/>
                <a:latin typeface="Nunito Black" pitchFamily="2" charset="0"/>
              </a:rPr>
              <a:t>Câu</a:t>
            </a:r>
            <a:r>
              <a:rPr kumimoji="0" lang="en-US" sz="2400" b="1" i="0" u="none" strike="noStrike" kern="1200" cap="none" spc="0" normalizeH="0" baseline="0" noProof="0" dirty="0">
                <a:ln>
                  <a:noFill/>
                </a:ln>
                <a:solidFill>
                  <a:srgbClr val="2888E1"/>
                </a:solidFill>
                <a:effectLst/>
                <a:uLnTx/>
                <a:uFillTx/>
                <a:latin typeface="Nunito Black" pitchFamily="2" charset="0"/>
              </a:rPr>
              <a:t> 2</a:t>
            </a:r>
            <a:r>
              <a:rPr kumimoji="0" lang="en-US" sz="2400" b="0" i="0" u="none" strike="noStrike" kern="1200" cap="none" spc="0" normalizeH="0" baseline="0" noProof="0" dirty="0">
                <a:ln>
                  <a:noFill/>
                </a:ln>
                <a:solidFill>
                  <a:srgbClr val="0070C0"/>
                </a:solidFill>
                <a:effectLst/>
                <a:uLnTx/>
                <a:uFillTx/>
                <a:latin typeface="Nunito Black" pitchFamily="2" charset="0"/>
              </a:rPr>
              <a:t>:</a:t>
            </a:r>
            <a:r>
              <a:rPr kumimoji="0" lang="en-US" sz="2400" b="0" i="0" u="none" strike="noStrike" kern="1200" cap="none" spc="0" normalizeH="0" baseline="0" noProof="0" dirty="0">
                <a:ln>
                  <a:noFill/>
                </a:ln>
                <a:solidFill>
                  <a:srgbClr val="000000"/>
                </a:solidFill>
                <a:effectLst/>
                <a:uLnTx/>
                <a:uFillTx/>
                <a:latin typeface="Nunito Black" pitchFamily="2" charset="0"/>
              </a:rPr>
              <a:t> </a:t>
            </a:r>
            <a:r>
              <a:rPr lang="vi-VN" sz="2400" dirty="0">
                <a:solidFill>
                  <a:srgbClr val="000000"/>
                </a:solidFill>
                <a:latin typeface="Nunito Black" pitchFamily="2" charset="0"/>
              </a:rPr>
              <a:t>Chi tiết nào cho thấy trẻ con rất thích đồ chơi của bác Nhân?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pic>
        <p:nvPicPr>
          <p:cNvPr id="3" name="Picture 5">
            <a:extLst>
              <a:ext uri="{FF2B5EF4-FFF2-40B4-BE49-F238E27FC236}">
                <a16:creationId xmlns:a16="http://schemas.microsoft.com/office/drawing/2014/main" id="{E335C0C9-526C-79BE-68E0-4B923758B0CF}"/>
              </a:ext>
            </a:extLst>
          </p:cNvPr>
          <p:cNvPicPr>
            <a:picLocks noChangeAspect="1"/>
          </p:cNvPicPr>
          <p:nvPr/>
        </p:nvPicPr>
        <p:blipFill>
          <a:blip r:embed="rId2"/>
          <a:stretch>
            <a:fillRect/>
          </a:stretch>
        </p:blipFill>
        <p:spPr>
          <a:xfrm>
            <a:off x="381391" y="1270887"/>
            <a:ext cx="9057077" cy="4589276"/>
          </a:xfrm>
          <a:prstGeom prst="rect">
            <a:avLst/>
          </a:prstGeom>
          <a:ln>
            <a:noFill/>
          </a:ln>
          <a:effectLst>
            <a:softEdge rad="112500"/>
          </a:effectLst>
        </p:spPr>
      </p:pic>
      <p:pic>
        <p:nvPicPr>
          <p:cNvPr id="5" name="Picture 4">
            <a:extLst>
              <a:ext uri="{FF2B5EF4-FFF2-40B4-BE49-F238E27FC236}">
                <a16:creationId xmlns:a16="http://schemas.microsoft.com/office/drawing/2014/main" id="{5A237A98-9C0E-7C50-6011-050751DD3941}"/>
              </a:ext>
            </a:extLst>
          </p:cNvPr>
          <p:cNvPicPr>
            <a:picLocks noChangeAspect="1"/>
          </p:cNvPicPr>
          <p:nvPr/>
        </p:nvPicPr>
        <p:blipFill rotWithShape="1">
          <a:blip r:embed="rId3"/>
          <a:srcRect t="14694" b="21814"/>
          <a:stretch/>
        </p:blipFill>
        <p:spPr>
          <a:xfrm>
            <a:off x="33982" y="1180666"/>
            <a:ext cx="1002831" cy="838201"/>
          </a:xfrm>
          <a:prstGeom prst="ellipse">
            <a:avLst/>
          </a:prstGeom>
        </p:spPr>
      </p:pic>
      <p:sp>
        <p:nvSpPr>
          <p:cNvPr id="6" name="Cloud 5">
            <a:extLst>
              <a:ext uri="{FF2B5EF4-FFF2-40B4-BE49-F238E27FC236}">
                <a16:creationId xmlns:a16="http://schemas.microsoft.com/office/drawing/2014/main" id="{4AB03A36-B11F-44F7-971D-2E1825A7A1A2}"/>
              </a:ext>
            </a:extLst>
          </p:cNvPr>
          <p:cNvSpPr/>
          <p:nvPr/>
        </p:nvSpPr>
        <p:spPr>
          <a:xfrm>
            <a:off x="7752795" y="997837"/>
            <a:ext cx="479338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Nunito Black" pitchFamily="2" charset="0"/>
              </a:rPr>
              <a:t>Gợi</a:t>
            </a:r>
            <a:r>
              <a:rPr kumimoji="0" lang="en-US" sz="2000" b="0" i="0" u="none" strike="noStrike" kern="1200" cap="none" spc="0" normalizeH="0" baseline="0" noProof="0" dirty="0">
                <a:ln>
                  <a:noFill/>
                </a:ln>
                <a:solidFill>
                  <a:srgbClr val="FF0000"/>
                </a:solidFill>
                <a:effectLst/>
                <a:uLnTx/>
                <a:uFillTx/>
                <a:latin typeface="Nunito Black" pitchFamily="2" charset="0"/>
              </a:rPr>
              <a:t> ý:</a:t>
            </a:r>
            <a:r>
              <a:rPr kumimoji="0" lang="en-US" sz="2000" b="0" i="0" u="none" strike="noStrike" kern="1200" cap="none" spc="0" normalizeH="0" baseline="0" noProof="0" dirty="0">
                <a:ln>
                  <a:noFill/>
                </a:ln>
                <a:solidFill>
                  <a:prstClr val="black"/>
                </a:solidFill>
                <a:effectLst/>
                <a:uLnTx/>
                <a:uFillTx/>
                <a:latin typeface="Nunito Black" pitchFamily="2" charset="0"/>
              </a:rPr>
              <a:t> </a:t>
            </a:r>
            <a:r>
              <a:rPr kumimoji="0" lang="en-US" sz="2000" b="0" i="0" u="none" strike="noStrike" kern="1200" cap="none" spc="0" normalizeH="0" baseline="0" noProof="0" dirty="0">
                <a:ln>
                  <a:noFill/>
                </a:ln>
                <a:solidFill>
                  <a:srgbClr val="000000"/>
                </a:solidFill>
                <a:effectLst/>
                <a:uLnTx/>
                <a:uFillTx/>
                <a:latin typeface="Nunito Black" pitchFamily="2" charset="0"/>
              </a:rPr>
              <a:t>Em</a:t>
            </a:r>
            <a:r>
              <a:rPr kumimoji="0" lang="vi-VN" sz="2000" b="0" i="0" u="none" strike="noStrike" kern="1200" cap="none" spc="0" normalizeH="0" noProof="0" dirty="0">
                <a:ln>
                  <a:noFill/>
                </a:ln>
                <a:solidFill>
                  <a:srgbClr val="000000"/>
                </a:solidFill>
                <a:effectLst/>
                <a:uLnTx/>
                <a:uFillTx/>
                <a:latin typeface="Nunito Black" pitchFamily="2" charset="0"/>
              </a:rPr>
              <a:t> </a:t>
            </a:r>
            <a:r>
              <a:rPr lang="vi-VN" sz="2000" dirty="0">
                <a:solidFill>
                  <a:srgbClr val="000000"/>
                </a:solidFill>
                <a:latin typeface="Nunito Black" pitchFamily="2" charset="0"/>
              </a:rPr>
              <a:t>hãy xem</a:t>
            </a:r>
            <a:r>
              <a:rPr kumimoji="0" lang="en-US" sz="2000" b="0" i="0" u="none" strike="noStrike" kern="1200" cap="none" spc="0" normalizeH="0" baseline="0" noProof="0" dirty="0">
                <a:ln>
                  <a:noFill/>
                </a:ln>
                <a:solidFill>
                  <a:srgbClr val="000000"/>
                </a:solidFill>
                <a:effectLst/>
                <a:uLnTx/>
                <a:uFillTx/>
                <a:latin typeface="Nunito Black" pitchFamily="2" charset="0"/>
              </a:rPr>
              <a:t> </a:t>
            </a:r>
            <a:r>
              <a:rPr kumimoji="0" lang="en-US" sz="2000" b="0" i="0" u="none" strike="noStrike" kern="1200" cap="none" spc="0" normalizeH="0" baseline="0" noProof="0" dirty="0" err="1">
                <a:ln>
                  <a:noFill/>
                </a:ln>
                <a:solidFill>
                  <a:srgbClr val="000000"/>
                </a:solidFill>
                <a:effectLst/>
                <a:uLnTx/>
                <a:uFillTx/>
                <a:latin typeface="Nunito Black" pitchFamily="2" charset="0"/>
              </a:rPr>
              <a:t>tranh</a:t>
            </a:r>
            <a:r>
              <a:rPr kumimoji="0" lang="en-US" sz="2000" b="0" i="0" u="none" strike="noStrike" kern="1200" cap="none" spc="0" normalizeH="0" baseline="0" noProof="0" dirty="0">
                <a:ln>
                  <a:noFill/>
                </a:ln>
                <a:solidFill>
                  <a:srgbClr val="000000"/>
                </a:solidFill>
                <a:effectLst/>
                <a:uLnTx/>
                <a:uFillTx/>
                <a:latin typeface="Nunito Black" pitchFamily="2" charset="0"/>
              </a:rPr>
              <a:t> </a:t>
            </a:r>
            <a:r>
              <a:rPr kumimoji="0" lang="vi-VN" sz="2000" b="0" i="0" u="none" strike="noStrike" kern="1200" cap="none" spc="0" normalizeH="0" baseline="0" noProof="0" dirty="0">
                <a:ln>
                  <a:noFill/>
                </a:ln>
                <a:solidFill>
                  <a:srgbClr val="000000"/>
                </a:solidFill>
                <a:effectLst/>
                <a:uLnTx/>
                <a:uFillTx/>
                <a:latin typeface="Nunito Black" pitchFamily="2" charset="0"/>
              </a:rPr>
              <a:t>và</a:t>
            </a:r>
            <a:r>
              <a:rPr kumimoji="0" lang="en-US" sz="2000" b="0" i="0" u="none" strike="noStrike" kern="1200" cap="none" spc="0" normalizeH="0" baseline="0" noProof="0" dirty="0">
                <a:ln>
                  <a:noFill/>
                </a:ln>
                <a:solidFill>
                  <a:srgbClr val="000000"/>
                </a:solidFill>
                <a:effectLst/>
                <a:uLnTx/>
                <a:uFillTx/>
                <a:latin typeface="Nunito Black" pitchFamily="2" charset="0"/>
              </a:rPr>
              <a:t> </a:t>
            </a:r>
            <a:r>
              <a:rPr kumimoji="0" lang="en-US" sz="2000" b="0" i="0" u="none" strike="noStrike" kern="1200" cap="none" spc="0" normalizeH="0" baseline="0" noProof="0" dirty="0" err="1">
                <a:ln>
                  <a:noFill/>
                </a:ln>
                <a:solidFill>
                  <a:srgbClr val="000000"/>
                </a:solidFill>
                <a:effectLst/>
                <a:uLnTx/>
                <a:uFillTx/>
                <a:latin typeface="Nunito Black" pitchFamily="2" charset="0"/>
              </a:rPr>
              <a:t>trả</a:t>
            </a:r>
            <a:r>
              <a:rPr kumimoji="0" lang="en-US" sz="2000" b="0" i="0" u="none" strike="noStrike" kern="1200" cap="none" spc="0" normalizeH="0" baseline="0" noProof="0" dirty="0">
                <a:ln>
                  <a:noFill/>
                </a:ln>
                <a:solidFill>
                  <a:srgbClr val="000000"/>
                </a:solidFill>
                <a:effectLst/>
                <a:uLnTx/>
                <a:uFillTx/>
                <a:latin typeface="Nunito Black" pitchFamily="2" charset="0"/>
              </a:rPr>
              <a:t> </a:t>
            </a:r>
            <a:r>
              <a:rPr kumimoji="0" lang="en-US" sz="2000" b="0" i="0" u="none" strike="noStrike" kern="1200" cap="none" spc="0" normalizeH="0" baseline="0" noProof="0" dirty="0" err="1">
                <a:ln>
                  <a:noFill/>
                </a:ln>
                <a:solidFill>
                  <a:srgbClr val="000000"/>
                </a:solidFill>
                <a:effectLst/>
                <a:uLnTx/>
                <a:uFillTx/>
                <a:latin typeface="Nunito Black" pitchFamily="2" charset="0"/>
              </a:rPr>
              <a:t>lời</a:t>
            </a:r>
            <a:r>
              <a:rPr kumimoji="0" lang="en-US" sz="2000" b="0" i="0" u="none" strike="noStrike" kern="1200" cap="none" spc="0" normalizeH="0" baseline="0" noProof="0" dirty="0">
                <a:ln>
                  <a:noFill/>
                </a:ln>
                <a:solidFill>
                  <a:srgbClr val="000000"/>
                </a:solidFill>
                <a:effectLst/>
                <a:uLnTx/>
                <a:uFillTx/>
                <a:latin typeface="Nunito Black" pitchFamily="2" charset="0"/>
              </a:rPr>
              <a:t> </a:t>
            </a:r>
            <a:r>
              <a:rPr kumimoji="0" lang="en-US" sz="2000" b="0" i="0" u="none" strike="noStrike" kern="1200" cap="none" spc="0" normalizeH="0" baseline="0" noProof="0" dirty="0" err="1">
                <a:ln>
                  <a:noFill/>
                </a:ln>
                <a:solidFill>
                  <a:srgbClr val="000000"/>
                </a:solidFill>
                <a:effectLst/>
                <a:uLnTx/>
                <a:uFillTx/>
                <a:latin typeface="Nunito Black" pitchFamily="2" charset="0"/>
              </a:rPr>
              <a:t>câu</a:t>
            </a:r>
            <a:r>
              <a:rPr kumimoji="0" lang="en-US" sz="2000" b="0" i="0" u="none" strike="noStrike" kern="1200" cap="none" spc="0" normalizeH="0" baseline="0" noProof="0" dirty="0">
                <a:ln>
                  <a:noFill/>
                </a:ln>
                <a:solidFill>
                  <a:srgbClr val="000000"/>
                </a:solidFill>
                <a:effectLst/>
                <a:uLnTx/>
                <a:uFillTx/>
                <a:latin typeface="Nunito Black" pitchFamily="2" charset="0"/>
              </a:rPr>
              <a:t> </a:t>
            </a:r>
            <a:r>
              <a:rPr kumimoji="0" lang="en-US" sz="2000" b="0" i="0" u="none" strike="noStrike" kern="1200" cap="none" spc="0" normalizeH="0" baseline="0" noProof="0" dirty="0" err="1">
                <a:ln>
                  <a:noFill/>
                </a:ln>
                <a:solidFill>
                  <a:srgbClr val="000000"/>
                </a:solidFill>
                <a:effectLst/>
                <a:uLnTx/>
                <a:uFillTx/>
                <a:latin typeface="Nunito Black" pitchFamily="2" charset="0"/>
              </a:rPr>
              <a:t>hỏi</a:t>
            </a:r>
            <a:r>
              <a:rPr kumimoji="0" lang="en-US" b="0" i="0" u="none" strike="noStrike" kern="1200" cap="none" spc="0" normalizeH="0" baseline="0" noProof="0" dirty="0">
                <a:ln>
                  <a:noFill/>
                </a:ln>
                <a:solidFill>
                  <a:srgbClr val="000000"/>
                </a:solidFill>
                <a:effectLst/>
                <a:uLnTx/>
                <a:uFillTx/>
                <a:latin typeface="Nunito Black" pitchFamily="2" charset="0"/>
                <a:ea typeface="+mn-ea"/>
                <a:cs typeface="+mn-cs"/>
              </a:rPr>
              <a:t>.</a:t>
            </a:r>
            <a:endParaRPr kumimoji="0" lang="en-US"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98400971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val 11">
            <a:extLst>
              <a:ext uri="{FF2B5EF4-FFF2-40B4-BE49-F238E27FC236}">
                <a16:creationId xmlns:a16="http://schemas.microsoft.com/office/drawing/2014/main" id="{6C1D6EAD-BCAC-0744-0056-AEE9E09EEFF1}"/>
              </a:ext>
            </a:extLst>
          </p:cNvPr>
          <p:cNvSpPr/>
          <p:nvPr/>
        </p:nvSpPr>
        <p:spPr>
          <a:xfrm>
            <a:off x="-815730"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1256738D-554E-FBE3-359C-6BEA579DE6E6}"/>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E487749-3D13-6BD5-362B-37EF7A7E896F}"/>
              </a:ext>
            </a:extLst>
          </p:cNvPr>
          <p:cNvPicPr>
            <a:picLocks noChangeAspect="1"/>
          </p:cNvPicPr>
          <p:nvPr/>
        </p:nvPicPr>
        <p:blipFill rotWithShape="1">
          <a:blip r:embed="rId2"/>
          <a:srcRect t="14694" b="21814"/>
          <a:stretch/>
        </p:blipFill>
        <p:spPr>
          <a:xfrm>
            <a:off x="-346537" y="-150904"/>
            <a:ext cx="1616181" cy="1350860"/>
          </a:xfrm>
          <a:prstGeom prst="ellipse">
            <a:avLst/>
          </a:prstGeom>
        </p:spPr>
      </p:pic>
      <p:sp>
        <p:nvSpPr>
          <p:cNvPr id="5" name="Arrow: Right 16">
            <a:extLst>
              <a:ext uri="{FF2B5EF4-FFF2-40B4-BE49-F238E27FC236}">
                <a16:creationId xmlns:a16="http://schemas.microsoft.com/office/drawing/2014/main" id="{7B8C86E8-EC4F-94B3-F8D8-219FA0839B23}"/>
              </a:ext>
            </a:extLst>
          </p:cNvPr>
          <p:cNvSpPr/>
          <p:nvPr/>
        </p:nvSpPr>
        <p:spPr>
          <a:xfrm>
            <a:off x="320316" y="2402501"/>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38360C89-FCBC-8126-6FCC-2527D7B1ED72}"/>
              </a:ext>
            </a:extLst>
          </p:cNvPr>
          <p:cNvSpPr/>
          <p:nvPr/>
        </p:nvSpPr>
        <p:spPr>
          <a:xfrm>
            <a:off x="1002831" y="1652781"/>
            <a:ext cx="10727615" cy="1852732"/>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a:solidFill>
                  <a:srgbClr val="FF0000"/>
                </a:solidFill>
                <a:latin typeface="Nunito Black" pitchFamily="2" charset="0"/>
              </a:rPr>
              <a:t> Ở ngoài phố, cái sào nứa cắm đồ chơi của bác dựng chỗ nào là chỗ ấy, các bạn nhỏ xúm lại.</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7" name="Rectangle 6">
            <a:extLst>
              <a:ext uri="{FF2B5EF4-FFF2-40B4-BE49-F238E27FC236}">
                <a16:creationId xmlns:a16="http://schemas.microsoft.com/office/drawing/2014/main" id="{94CFBC27-4252-99ED-88C7-B19595BF9D68}"/>
              </a:ext>
            </a:extLst>
          </p:cNvPr>
          <p:cNvSpPr/>
          <p:nvPr/>
        </p:nvSpPr>
        <p:spPr>
          <a:xfrm>
            <a:off x="1002831" y="944191"/>
            <a:ext cx="10727615" cy="461665"/>
          </a:xfrm>
          <a:prstGeom prst="rect">
            <a:avLst/>
          </a:prstGeom>
        </p:spPr>
        <p:txBody>
          <a:bodyPr wrap="square">
            <a:spAutoFit/>
          </a:bodyPr>
          <a:lstStyle/>
          <a:p>
            <a:pPr lvl="0"/>
            <a:r>
              <a:rPr kumimoji="0" lang="en-US" sz="2400" i="0" u="none" strike="noStrike" kern="1200" cap="none" spc="0" normalizeH="0" baseline="0" noProof="0" dirty="0" err="1">
                <a:ln>
                  <a:noFill/>
                </a:ln>
                <a:solidFill>
                  <a:srgbClr val="FF0000"/>
                </a:solidFill>
                <a:effectLst/>
                <a:uLnTx/>
                <a:uFillTx/>
                <a:latin typeface="Nunito Black" pitchFamily="2" charset="0"/>
              </a:rPr>
              <a:t>Câu</a:t>
            </a:r>
            <a:r>
              <a:rPr kumimoji="0" lang="en-US" sz="2400" i="0" u="none" strike="noStrike" kern="1200" cap="none" spc="0" normalizeH="0" baseline="0" noProof="0" dirty="0">
                <a:ln>
                  <a:noFill/>
                </a:ln>
                <a:solidFill>
                  <a:srgbClr val="FF0000"/>
                </a:solidFill>
                <a:effectLst/>
                <a:uLnTx/>
                <a:uFillTx/>
                <a:latin typeface="Nunito Black" pitchFamily="2" charset="0"/>
              </a:rPr>
              <a:t> 2</a:t>
            </a:r>
            <a:r>
              <a:rPr kumimoji="0" lang="en-US" sz="2400" i="0" u="none" strike="noStrike" kern="1200" cap="none" spc="0" normalizeH="0" baseline="0" noProof="0" dirty="0">
                <a:ln>
                  <a:noFill/>
                </a:ln>
                <a:solidFill>
                  <a:srgbClr val="0070C0"/>
                </a:solidFill>
                <a:effectLst/>
                <a:uLnTx/>
                <a:uFillTx/>
                <a:latin typeface="Nunito Black" pitchFamily="2" charset="0"/>
              </a:rPr>
              <a:t>:</a:t>
            </a:r>
            <a:r>
              <a:rPr kumimoji="0" lang="en-US" sz="2400" i="0" u="none" strike="noStrike" kern="1200" cap="none" spc="0" normalizeH="0" baseline="0" noProof="0" dirty="0">
                <a:ln>
                  <a:noFill/>
                </a:ln>
                <a:solidFill>
                  <a:srgbClr val="000000"/>
                </a:solidFill>
                <a:effectLst/>
                <a:uLnTx/>
                <a:uFillTx/>
                <a:latin typeface="Nunito Black" pitchFamily="2" charset="0"/>
              </a:rPr>
              <a:t> </a:t>
            </a:r>
            <a:r>
              <a:rPr lang="vi-VN" sz="2400" dirty="0">
                <a:solidFill>
                  <a:srgbClr val="000000"/>
                </a:solidFill>
                <a:latin typeface="Nunito Black" pitchFamily="2" charset="0"/>
              </a:rPr>
              <a:t>Chi tiết nào cho thấy trẻ con rất thích đồ chơi của bác Nhân?</a:t>
            </a:r>
            <a:endParaRPr kumimoji="0" lang="en-US" sz="2400" i="0" u="none" strike="noStrike" kern="1200" cap="none" spc="0" normalizeH="0" baseline="0" noProof="0" dirty="0">
              <a:ln>
                <a:noFill/>
              </a:ln>
              <a:solidFill>
                <a:srgbClr val="002060"/>
              </a:solidFill>
              <a:effectLst/>
              <a:uLnTx/>
              <a:uFillTx/>
              <a:latin typeface="Nunito Black" pitchFamily="2" charset="0"/>
            </a:endParaRPr>
          </a:p>
        </p:txBody>
      </p:sp>
      <p:pic>
        <p:nvPicPr>
          <p:cNvPr id="3" name="Picture 5">
            <a:extLst>
              <a:ext uri="{FF2B5EF4-FFF2-40B4-BE49-F238E27FC236}">
                <a16:creationId xmlns:a16="http://schemas.microsoft.com/office/drawing/2014/main" id="{96A0CE64-F5FC-3C9D-CBE5-7B4D2E7C2226}"/>
              </a:ext>
            </a:extLst>
          </p:cNvPr>
          <p:cNvPicPr>
            <a:picLocks noChangeAspect="1"/>
          </p:cNvPicPr>
          <p:nvPr/>
        </p:nvPicPr>
        <p:blipFill>
          <a:blip r:embed="rId3"/>
          <a:stretch>
            <a:fillRect/>
          </a:stretch>
        </p:blipFill>
        <p:spPr>
          <a:xfrm>
            <a:off x="2217584" y="3466937"/>
            <a:ext cx="7569862" cy="3391064"/>
          </a:xfrm>
          <a:prstGeom prst="rect">
            <a:avLst/>
          </a:prstGeom>
          <a:ln>
            <a:noFill/>
          </a:ln>
          <a:effectLst>
            <a:softEdge rad="112500"/>
          </a:effectLst>
        </p:spPr>
      </p:pic>
    </p:spTree>
    <p:extLst>
      <p:ext uri="{BB962C8B-B14F-4D97-AF65-F5344CB8AC3E}">
        <p14:creationId xmlns:p14="http://schemas.microsoft.com/office/powerpoint/2010/main" val="248406600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ình nền PowerPoint mầm non đẹp">
            <a:extLst>
              <a:ext uri="{FF2B5EF4-FFF2-40B4-BE49-F238E27FC236}">
                <a16:creationId xmlns:a16="http://schemas.microsoft.com/office/drawing/2014/main" id="{FC7A94D7-F8B2-90AC-A23E-7A4ACFDD0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35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6E707B6-7F37-AFF3-2218-B65865A1B1C0}"/>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ED9CCF5-AF8C-CFBE-0984-02A51D0669A2}"/>
              </a:ext>
            </a:extLst>
          </p:cNvPr>
          <p:cNvPicPr>
            <a:picLocks noChangeAspect="1"/>
          </p:cNvPicPr>
          <p:nvPr/>
        </p:nvPicPr>
        <p:blipFill rotWithShape="1">
          <a:blip r:embed="rId3"/>
          <a:srcRect t="14694" b="21814"/>
          <a:stretch/>
        </p:blipFill>
        <p:spPr>
          <a:xfrm>
            <a:off x="0" y="-2879"/>
            <a:ext cx="1002831" cy="838201"/>
          </a:xfrm>
          <a:prstGeom prst="ellipse">
            <a:avLst/>
          </a:prstGeom>
        </p:spPr>
      </p:pic>
      <p:sp>
        <p:nvSpPr>
          <p:cNvPr id="5" name="Rounded Rectangle 4">
            <a:extLst>
              <a:ext uri="{FF2B5EF4-FFF2-40B4-BE49-F238E27FC236}">
                <a16:creationId xmlns:a16="http://schemas.microsoft.com/office/drawing/2014/main" id="{56542259-4B94-0D41-8470-5513F3BA2AC7}"/>
              </a:ext>
            </a:extLst>
          </p:cNvPr>
          <p:cNvSpPr/>
          <p:nvPr/>
        </p:nvSpPr>
        <p:spPr>
          <a:xfrm>
            <a:off x="1002831" y="416221"/>
            <a:ext cx="9730167" cy="1562775"/>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2888E1"/>
                </a:solidFill>
                <a:latin typeface="Nunito Black" pitchFamily="2" charset="0"/>
              </a:rPr>
              <a:t>Câu 3</a:t>
            </a:r>
            <a:r>
              <a:rPr lang="en-US" sz="2400" dirty="0">
                <a:solidFill>
                  <a:srgbClr val="0070C0"/>
                </a:solidFill>
                <a:latin typeface="Nunito Black" pitchFamily="2" charset="0"/>
              </a:rPr>
              <a:t>:</a:t>
            </a:r>
            <a:r>
              <a:rPr lang="en-US" sz="2400" dirty="0">
                <a:solidFill>
                  <a:srgbClr val="000000"/>
                </a:solidFill>
                <a:latin typeface="Nunito Black" pitchFamily="2" charset="0"/>
              </a:rPr>
              <a:t> </a:t>
            </a:r>
            <a:r>
              <a:rPr lang="vi-VN" sz="2400" b="1" dirty="0">
                <a:solidFill>
                  <a:srgbClr val="002060"/>
                </a:solidFill>
                <a:latin typeface="Nunito Black" pitchFamily="2" charset="0"/>
              </a:rPr>
              <a:t>Vì sao bác Nhân muốn chuyển về quê?</a:t>
            </a:r>
            <a:endParaRPr lang="vi-VN" sz="2400" dirty="0">
              <a:solidFill>
                <a:srgbClr val="002060"/>
              </a:solidFill>
              <a:latin typeface="Nunito Black" pitchFamily="2" charset="0"/>
            </a:endParaRPr>
          </a:p>
          <a:p>
            <a:pPr algn="just"/>
            <a:r>
              <a:rPr lang="vi-VN" sz="2400" dirty="0">
                <a:solidFill>
                  <a:srgbClr val="00B050"/>
                </a:solidFill>
                <a:latin typeface="Nunito Black" pitchFamily="2" charset="0"/>
              </a:rPr>
              <a:t>a. Vì bác phải về quê làm ruộng</a:t>
            </a:r>
          </a:p>
          <a:p>
            <a:pPr algn="just"/>
            <a:r>
              <a:rPr lang="vi-VN" sz="2400" dirty="0">
                <a:solidFill>
                  <a:srgbClr val="00B050"/>
                </a:solidFill>
                <a:latin typeface="Nunito Black" pitchFamily="2" charset="0"/>
              </a:rPr>
              <a:t>b. Vì trẻ con ít mua đồ chơi của bác</a:t>
            </a:r>
          </a:p>
          <a:p>
            <a:pPr algn="just"/>
            <a:r>
              <a:rPr lang="vi-VN" sz="2400" dirty="0">
                <a:solidFill>
                  <a:srgbClr val="00B050"/>
                </a:solidFill>
                <a:latin typeface="Nunito Black" pitchFamily="2" charset="0"/>
              </a:rPr>
              <a:t>c. Vì bác không muốn làm đồ chơi nữa</a:t>
            </a:r>
          </a:p>
        </p:txBody>
      </p:sp>
      <p:sp>
        <p:nvSpPr>
          <p:cNvPr id="6" name="Cloud 5">
            <a:extLst>
              <a:ext uri="{FF2B5EF4-FFF2-40B4-BE49-F238E27FC236}">
                <a16:creationId xmlns:a16="http://schemas.microsoft.com/office/drawing/2014/main" id="{4C6B71E2-4B0C-08A0-4B08-14FC2B826F19}"/>
              </a:ext>
            </a:extLst>
          </p:cNvPr>
          <p:cNvSpPr/>
          <p:nvPr/>
        </p:nvSpPr>
        <p:spPr>
          <a:xfrm>
            <a:off x="7599199" y="416221"/>
            <a:ext cx="4736997" cy="203087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Nunito Black" pitchFamily="2" charset="0"/>
              </a:rPr>
              <a:t>Làm</a:t>
            </a:r>
            <a:r>
              <a:rPr kumimoji="0" lang="en-US" sz="2000" b="0" i="0" u="none" strike="noStrike" kern="1200" cap="none" spc="0" normalizeH="0" noProof="0" dirty="0">
                <a:ln>
                  <a:noFill/>
                </a:ln>
                <a:solidFill>
                  <a:srgbClr val="FF0000"/>
                </a:solidFill>
                <a:effectLst/>
                <a:uLnTx/>
                <a:uFillTx/>
                <a:latin typeface="Nunito Black" pitchFamily="2" charset="0"/>
              </a:rPr>
              <a:t> </a:t>
            </a:r>
            <a:r>
              <a:rPr kumimoji="0" lang="en-US" sz="2000" b="0" i="0" u="none" strike="noStrike" kern="1200" cap="none" spc="0" normalizeH="0" noProof="0" dirty="0" err="1">
                <a:ln>
                  <a:noFill/>
                </a:ln>
                <a:solidFill>
                  <a:srgbClr val="FF0000"/>
                </a:solidFill>
                <a:effectLst/>
                <a:uLnTx/>
                <a:uFillTx/>
                <a:latin typeface="Nunito Black" pitchFamily="2" charset="0"/>
              </a:rPr>
              <a:t>việc</a:t>
            </a:r>
            <a:r>
              <a:rPr kumimoji="0" lang="en-US" sz="2000" b="0" i="0" u="none" strike="noStrike" kern="1200" cap="none" spc="0" normalizeH="0" noProof="0" dirty="0">
                <a:ln>
                  <a:noFill/>
                </a:ln>
                <a:solidFill>
                  <a:srgbClr val="FF0000"/>
                </a:solidFill>
                <a:effectLst/>
                <a:uLnTx/>
                <a:uFillTx/>
                <a:latin typeface="Nunito Black" pitchFamily="2" charset="0"/>
              </a:rPr>
              <a:t> </a:t>
            </a:r>
            <a:r>
              <a:rPr kumimoji="0" lang="en-US" sz="2000" b="0" i="0" u="none" strike="noStrike" kern="1200" cap="none" spc="0" normalizeH="0" noProof="0" dirty="0" err="1">
                <a:ln>
                  <a:noFill/>
                </a:ln>
                <a:solidFill>
                  <a:srgbClr val="FF0000"/>
                </a:solidFill>
                <a:effectLst/>
                <a:uLnTx/>
                <a:uFillTx/>
                <a:latin typeface="Nunito Black" pitchFamily="2" charset="0"/>
              </a:rPr>
              <a:t>nhóm</a:t>
            </a:r>
            <a:endParaRPr kumimoji="0" lang="en-US" sz="2000" b="0" i="0" u="none" strike="noStrike" kern="1200" cap="none" spc="0" normalizeH="0" noProof="0" dirty="0">
              <a:ln>
                <a:noFill/>
              </a:ln>
              <a:solidFill>
                <a:srgbClr val="FF0000"/>
              </a:solidFill>
              <a:effectLst/>
              <a:uLnTx/>
              <a:uFillTx/>
              <a:latin typeface="Nunito Black" pitchFamily="2" charset="0"/>
            </a:endParaRPr>
          </a:p>
          <a:p>
            <a:pPr lvl="0" algn="ctr"/>
            <a:r>
              <a:rPr lang="en-US" sz="2000" dirty="0" err="1">
                <a:solidFill>
                  <a:srgbClr val="000000"/>
                </a:solidFill>
                <a:latin typeface="Nunito Black" pitchFamily="2" charset="0"/>
              </a:rPr>
              <a:t>đọc</a:t>
            </a:r>
            <a:r>
              <a:rPr lang="en-US" sz="2000" dirty="0">
                <a:solidFill>
                  <a:srgbClr val="000000"/>
                </a:solidFill>
                <a:latin typeface="Nunito Black" pitchFamily="2" charset="0"/>
              </a:rPr>
              <a:t> </a:t>
            </a:r>
            <a:r>
              <a:rPr lang="en-US" sz="2000" dirty="0" err="1">
                <a:solidFill>
                  <a:srgbClr val="000000"/>
                </a:solidFill>
                <a:latin typeface="Nunito Black" pitchFamily="2" charset="0"/>
              </a:rPr>
              <a:t>kĩ</a:t>
            </a:r>
            <a:r>
              <a:rPr lang="en-US" sz="2000" dirty="0">
                <a:solidFill>
                  <a:srgbClr val="000000"/>
                </a:solidFill>
                <a:latin typeface="Nunito Black" pitchFamily="2" charset="0"/>
              </a:rPr>
              <a:t> </a:t>
            </a:r>
            <a:r>
              <a:rPr lang="en-US" sz="2000" dirty="0" err="1">
                <a:solidFill>
                  <a:srgbClr val="000000"/>
                </a:solidFill>
                <a:latin typeface="Nunito Black" pitchFamily="2" charset="0"/>
              </a:rPr>
              <a:t>đoạn</a:t>
            </a:r>
            <a:r>
              <a:rPr lang="en-US" sz="2000" dirty="0">
                <a:solidFill>
                  <a:srgbClr val="000000"/>
                </a:solidFill>
                <a:latin typeface="Nunito Black" pitchFamily="2" charset="0"/>
              </a:rPr>
              <a:t> </a:t>
            </a:r>
            <a:r>
              <a:rPr lang="en-US" sz="2000" dirty="0" err="1">
                <a:solidFill>
                  <a:srgbClr val="000000"/>
                </a:solidFill>
                <a:latin typeface="Nunito Black" pitchFamily="2" charset="0"/>
              </a:rPr>
              <a:t>văn</a:t>
            </a:r>
            <a:r>
              <a:rPr lang="en-US" sz="2000" dirty="0">
                <a:solidFill>
                  <a:srgbClr val="000000"/>
                </a:solidFill>
                <a:latin typeface="Nunito Black" pitchFamily="2" charset="0"/>
              </a:rPr>
              <a:t> </a:t>
            </a:r>
            <a:r>
              <a:rPr lang="en-US" sz="2000" dirty="0" err="1">
                <a:solidFill>
                  <a:srgbClr val="000000"/>
                </a:solidFill>
                <a:latin typeface="Nunito Black" pitchFamily="2" charset="0"/>
              </a:rPr>
              <a:t>thứ</a:t>
            </a:r>
            <a:r>
              <a:rPr lang="en-US" sz="2000" dirty="0">
                <a:solidFill>
                  <a:srgbClr val="000000"/>
                </a:solidFill>
                <a:latin typeface="Nunito Black" pitchFamily="2" charset="0"/>
              </a:rPr>
              <a:t> </a:t>
            </a:r>
            <a:r>
              <a:rPr lang="en-US" sz="2000" dirty="0" err="1">
                <a:solidFill>
                  <a:srgbClr val="000000"/>
                </a:solidFill>
                <a:latin typeface="Nunito Black" pitchFamily="2" charset="0"/>
              </a:rPr>
              <a:t>hai</a:t>
            </a:r>
            <a:r>
              <a:rPr lang="en-US" sz="2000" dirty="0">
                <a:solidFill>
                  <a:srgbClr val="000000"/>
                </a:solidFill>
                <a:latin typeface="Nunito Black" pitchFamily="2" charset="0"/>
              </a:rPr>
              <a:t> </a:t>
            </a:r>
            <a:r>
              <a:rPr lang="vi-VN" sz="2000" dirty="0">
                <a:solidFill>
                  <a:srgbClr val="000000"/>
                </a:solidFill>
                <a:latin typeface="Nunito Black" pitchFamily="2" charset="0"/>
              </a:rPr>
              <a:t>và ghi kết quả vào bảng con</a:t>
            </a:r>
            <a:r>
              <a:rPr lang="en-US" sz="2000" dirty="0">
                <a:solidFill>
                  <a:srgbClr val="000000"/>
                </a:solidFill>
                <a:latin typeface="Nunito Black" pitchFamily="2" charset="0"/>
              </a:rPr>
              <a:t>.</a:t>
            </a:r>
            <a:endParaRPr kumimoji="0" lang="en-US" sz="2000" b="0" i="0" u="none" strike="noStrike" kern="1200" cap="none" spc="0" normalizeH="0" baseline="0" noProof="0" dirty="0">
              <a:ln>
                <a:noFill/>
              </a:ln>
              <a:solidFill>
                <a:prstClr val="black"/>
              </a:solidFill>
              <a:effectLst/>
              <a:uLnTx/>
              <a:uFillTx/>
              <a:latin typeface="Nunito Black" pitchFamily="2" charset="0"/>
            </a:endParaRPr>
          </a:p>
        </p:txBody>
      </p:sp>
      <p:grpSp>
        <p:nvGrpSpPr>
          <p:cNvPr id="7" name="Group 6">
            <a:extLst>
              <a:ext uri="{FF2B5EF4-FFF2-40B4-BE49-F238E27FC236}">
                <a16:creationId xmlns:a16="http://schemas.microsoft.com/office/drawing/2014/main" id="{8A24DFDC-08B6-4F0C-591D-34B8ABC4AB45}"/>
              </a:ext>
            </a:extLst>
          </p:cNvPr>
          <p:cNvGrpSpPr/>
          <p:nvPr/>
        </p:nvGrpSpPr>
        <p:grpSpPr>
          <a:xfrm>
            <a:off x="753329" y="2664122"/>
            <a:ext cx="10775305" cy="3271782"/>
            <a:chOff x="753329" y="3408706"/>
            <a:chExt cx="10775305" cy="3271782"/>
          </a:xfrm>
        </p:grpSpPr>
        <p:sp>
          <p:nvSpPr>
            <p:cNvPr id="8" name="Rounded Rectangle 7">
              <a:extLst>
                <a:ext uri="{FF2B5EF4-FFF2-40B4-BE49-F238E27FC236}">
                  <a16:creationId xmlns:a16="http://schemas.microsoft.com/office/drawing/2014/main" id="{D1A2CA2D-7D27-EC78-C5CD-8E2FD1C7474E}"/>
                </a:ext>
              </a:extLst>
            </p:cNvPr>
            <p:cNvSpPr/>
            <p:nvPr/>
          </p:nvSpPr>
          <p:spPr>
            <a:xfrm>
              <a:off x="753329" y="3408706"/>
              <a:ext cx="10775305" cy="3271782"/>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Một hôm, bác Nhân bảo:</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Bác sắp về quê đây, về quê làm ruộng.</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Tôi suýt khóc:</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Đừng, bác đừng về. Bác ở đây làm đồ chơi bán cho chúng cháu.</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Nhưng độ này chả mấy ai mua đồ chơi của bác nữa. Còn một ít bột và màu, bác sẽ nặn và bán nốt trong ngày mai. </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9" name="Group 8">
              <a:extLst>
                <a:ext uri="{FF2B5EF4-FFF2-40B4-BE49-F238E27FC236}">
                  <a16:creationId xmlns:a16="http://schemas.microsoft.com/office/drawing/2014/main" id="{856B2BDA-BC10-76F6-3AF6-968ED5254C0A}"/>
                </a:ext>
              </a:extLst>
            </p:cNvPr>
            <p:cNvGrpSpPr/>
            <p:nvPr/>
          </p:nvGrpSpPr>
          <p:grpSpPr>
            <a:xfrm>
              <a:off x="871945" y="3408706"/>
              <a:ext cx="846909" cy="584333"/>
              <a:chOff x="956816" y="2774309"/>
              <a:chExt cx="846909" cy="584333"/>
            </a:xfrm>
          </p:grpSpPr>
          <p:pic>
            <p:nvPicPr>
              <p:cNvPr id="10" name="Picture 9">
                <a:extLst>
                  <a:ext uri="{FF2B5EF4-FFF2-40B4-BE49-F238E27FC236}">
                    <a16:creationId xmlns:a16="http://schemas.microsoft.com/office/drawing/2014/main" id="{FAFA87E3-AB6B-40B9-D9DD-841267A88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6" y="2774309"/>
                <a:ext cx="846909" cy="584333"/>
              </a:xfrm>
              <a:prstGeom prst="rect">
                <a:avLst/>
              </a:prstGeom>
            </p:spPr>
          </p:pic>
          <p:sp>
            <p:nvSpPr>
              <p:cNvPr id="11" name="TextBox 10">
                <a:extLst>
                  <a:ext uri="{FF2B5EF4-FFF2-40B4-BE49-F238E27FC236}">
                    <a16:creationId xmlns:a16="http://schemas.microsoft.com/office/drawing/2014/main" id="{122CC969-316A-C8F5-C19D-55A22524BDED}"/>
                  </a:ext>
                </a:extLst>
              </p:cNvPr>
              <p:cNvSpPr txBox="1"/>
              <p:nvPr/>
            </p:nvSpPr>
            <p:spPr>
              <a:xfrm>
                <a:off x="1219305" y="2820159"/>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spTree>
    <p:extLst>
      <p:ext uri="{BB962C8B-B14F-4D97-AF65-F5344CB8AC3E}">
        <p14:creationId xmlns:p14="http://schemas.microsoft.com/office/powerpoint/2010/main" val="287846160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D9C6772-4B53-2800-462B-3D60AAF4B693}"/>
              </a:ext>
            </a:extLst>
          </p:cNvPr>
          <p:cNvSpPr/>
          <p:nvPr/>
        </p:nvSpPr>
        <p:spPr>
          <a:xfrm>
            <a:off x="-706494"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itle 1">
            <a:extLst>
              <a:ext uri="{FF2B5EF4-FFF2-40B4-BE49-F238E27FC236}">
                <a16:creationId xmlns:a16="http://schemas.microsoft.com/office/drawing/2014/main" id="{17138695-3DB0-EC19-DA4C-0189C9B98F34}"/>
              </a:ext>
            </a:extLst>
          </p:cNvPr>
          <p:cNvSpPr txBox="1">
            <a:spLocks/>
          </p:cNvSpPr>
          <p:nvPr/>
        </p:nvSpPr>
        <p:spPr>
          <a:xfrm>
            <a:off x="344415" y="992559"/>
            <a:ext cx="10990634" cy="24364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a:lstStyle>
          <a:p>
            <a:r>
              <a:rPr lang="en-US" dirty="0">
                <a:solidFill>
                  <a:schemeClr val="accent6">
                    <a:lumMod val="75000"/>
                  </a:schemeClr>
                </a:solidFill>
                <a:latin typeface="Arial" panose="020B0604020202020204" pitchFamily="34" charset="0"/>
                <a:cs typeface="Arial" panose="020B0604020202020204" pitchFamily="34" charset="0"/>
              </a:rPr>
              <a:t>N</a:t>
            </a:r>
            <a:r>
              <a:rPr lang="en-VN" dirty="0">
                <a:solidFill>
                  <a:schemeClr val="accent6">
                    <a:lumMod val="75000"/>
                  </a:schemeClr>
                </a:solidFill>
                <a:latin typeface="Arial" panose="020B0604020202020204" pitchFamily="34" charset="0"/>
                <a:cs typeface="Arial" panose="020B0604020202020204" pitchFamily="34" charset="0"/>
              </a:rPr>
              <a:t>êu lợi ích của những ngọn hải đăng?</a:t>
            </a:r>
          </a:p>
          <a:p>
            <a:endParaRPr lang="en-VN" dirty="0">
              <a:solidFill>
                <a:schemeClr val="accent6">
                  <a:lumMod val="75000"/>
                </a:schemeClr>
              </a:solidFill>
              <a:latin typeface="Arial" panose="020B0604020202020204" pitchFamily="34" charset="0"/>
              <a:cs typeface="Arial" panose="020B0604020202020204" pitchFamily="34" charset="0"/>
            </a:endParaRPr>
          </a:p>
        </p:txBody>
      </p:sp>
      <p:pic>
        <p:nvPicPr>
          <p:cNvPr id="6" name="Graphic 5" descr="Classroom with solid fill">
            <a:extLst>
              <a:ext uri="{FF2B5EF4-FFF2-40B4-BE49-F238E27FC236}">
                <a16:creationId xmlns:a16="http://schemas.microsoft.com/office/drawing/2014/main" id="{8FA8B2E6-3640-1D10-94CF-9BC5FEE2BF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7516" y="4416357"/>
            <a:ext cx="2837504" cy="2837504"/>
          </a:xfrm>
          <a:prstGeom prst="rect">
            <a:avLst/>
          </a:prstGeom>
        </p:spPr>
      </p:pic>
      <p:pic>
        <p:nvPicPr>
          <p:cNvPr id="9" name="Picture 8" descr="Cartoon animals reading books and standing in a line&#10;&#10;Description automatically generated">
            <a:extLst>
              <a:ext uri="{FF2B5EF4-FFF2-40B4-BE49-F238E27FC236}">
                <a16:creationId xmlns:a16="http://schemas.microsoft.com/office/drawing/2014/main" id="{B23B1966-BBD5-260E-241C-E1E4DB929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4875" y="4057629"/>
            <a:ext cx="4809715" cy="3196232"/>
          </a:xfrm>
          <a:prstGeom prst="rect">
            <a:avLst/>
          </a:prstGeom>
        </p:spPr>
      </p:pic>
    </p:spTree>
    <p:extLst>
      <p:ext uri="{BB962C8B-B14F-4D97-AF65-F5344CB8AC3E}">
        <p14:creationId xmlns:p14="http://schemas.microsoft.com/office/powerpoint/2010/main" val="410069454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0F75F2C-0673-39B7-7778-DC0E15977BFE}"/>
              </a:ext>
            </a:extLst>
          </p:cNvPr>
          <p:cNvSpPr/>
          <p:nvPr/>
        </p:nvSpPr>
        <p:spPr>
          <a:xfrm>
            <a:off x="-720356" y="-93811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6FFD0924-C43A-2E37-123A-1B2774693081}"/>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72641BA-B118-00D6-58EE-C61BDB375041}"/>
              </a:ext>
            </a:extLst>
          </p:cNvPr>
          <p:cNvPicPr>
            <a:picLocks noChangeAspect="1"/>
          </p:cNvPicPr>
          <p:nvPr/>
        </p:nvPicPr>
        <p:blipFill rotWithShape="1">
          <a:blip r:embed="rId2"/>
          <a:srcRect t="14694" b="21814"/>
          <a:stretch/>
        </p:blipFill>
        <p:spPr>
          <a:xfrm>
            <a:off x="159026" y="433490"/>
            <a:ext cx="1406613" cy="1175696"/>
          </a:xfrm>
          <a:prstGeom prst="ellipse">
            <a:avLst/>
          </a:prstGeom>
        </p:spPr>
      </p:pic>
      <p:sp>
        <p:nvSpPr>
          <p:cNvPr id="5" name="Rounded Rectangle 4">
            <a:extLst>
              <a:ext uri="{FF2B5EF4-FFF2-40B4-BE49-F238E27FC236}">
                <a16:creationId xmlns:a16="http://schemas.microsoft.com/office/drawing/2014/main" id="{C085A73D-5268-6C14-939F-83440BDF7E19}"/>
              </a:ext>
            </a:extLst>
          </p:cNvPr>
          <p:cNvSpPr/>
          <p:nvPr/>
        </p:nvSpPr>
        <p:spPr>
          <a:xfrm>
            <a:off x="1295400" y="1790186"/>
            <a:ext cx="10745221" cy="2256545"/>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888E1"/>
                </a:solidFill>
                <a:effectLst/>
                <a:uLnTx/>
                <a:uFillTx/>
                <a:latin typeface="Noto Sans" panose="020B0502040504020204" pitchFamily="34" charset="0"/>
                <a:ea typeface="Noto Sans" panose="020B0502040504020204" pitchFamily="34" charset="0"/>
                <a:cs typeface="Noto Sans" panose="020B0502040504020204" pitchFamily="34" charset="0"/>
              </a:rPr>
              <a:t>Câu 3</a:t>
            </a:r>
            <a:r>
              <a:rPr kumimoji="0" lang="en-US" sz="2400" b="0" i="0" u="none" strike="noStrike" kern="1200" cap="none" spc="0" normalizeH="0" baseline="0" noProof="0" dirty="0">
                <a:ln>
                  <a:noFill/>
                </a:ln>
                <a:solidFill>
                  <a:srgbClr val="0070C0"/>
                </a:solidFill>
                <a:effectLst/>
                <a:uLnTx/>
                <a:uFillTx/>
                <a:latin typeface="Noto Sans" panose="020B0502040504020204" pitchFamily="34" charset="0"/>
                <a:ea typeface="Noto Sans" panose="020B0502040504020204" pitchFamily="34" charset="0"/>
                <a:cs typeface="Noto Sans" panose="020B0502040504020204" pitchFamily="34" charset="0"/>
              </a:rPr>
              <a:t>:</a:t>
            </a:r>
            <a:r>
              <a:rPr kumimoji="0" lang="en-US" sz="24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vi-VN" sz="24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Vì sao bác Nhân muốn chuyển về quê</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dirty="0">
                <a:solidFill>
                  <a:srgbClr val="00B050"/>
                </a:solidFill>
                <a:latin typeface="Noto Sans" panose="020B0502040504020204" pitchFamily="34" charset="0"/>
                <a:ea typeface="Noto Sans" panose="020B0502040504020204" pitchFamily="34" charset="0"/>
                <a:cs typeface="Noto Sans" panose="020B0502040504020204" pitchFamily="34" charset="0"/>
              </a:rPr>
              <a:t>a. </a:t>
            </a:r>
            <a:r>
              <a:rPr kumimoji="0" lang="vi-VN" sz="2400" b="1" i="0" u="none" strike="noStrike" kern="1200" cap="none" spc="0" normalizeH="0" baseline="0" noProof="0" dirty="0">
                <a:ln>
                  <a:noFill/>
                </a:ln>
                <a:solidFill>
                  <a:srgbClr val="00B050"/>
                </a:solidFill>
                <a:effectLst/>
                <a:uLnTx/>
                <a:uFillTx/>
                <a:latin typeface="Noto Sans" panose="020B0502040504020204" pitchFamily="34" charset="0"/>
                <a:ea typeface="Noto Sans" panose="020B0502040504020204" pitchFamily="34" charset="0"/>
                <a:cs typeface="Noto Sans" panose="020B0502040504020204" pitchFamily="34" charset="0"/>
              </a:rPr>
              <a:t>Vì bác phải về quê làm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Noto Sans" panose="020B0502040504020204" pitchFamily="34" charset="0"/>
                <a:ea typeface="Noto Sans" panose="020B0502040504020204" pitchFamily="34" charset="0"/>
                <a:cs typeface="Noto Sans" panose="020B0502040504020204" pitchFamily="34" charset="0"/>
              </a:rPr>
              <a:t>b. Vì trẻ con ít mua đồ chơi của bác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Noto Sans" panose="020B0502040504020204" pitchFamily="34" charset="0"/>
                <a:ea typeface="Noto Sans" panose="020B0502040504020204" pitchFamily="34" charset="0"/>
                <a:cs typeface="Noto Sans" panose="020B0502040504020204" pitchFamily="34" charset="0"/>
              </a:rPr>
              <a:t>c. Vì bác không muốn làm đồ chơi nữa</a:t>
            </a:r>
          </a:p>
        </p:txBody>
      </p:sp>
      <p:sp>
        <p:nvSpPr>
          <p:cNvPr id="6" name="Oval 5">
            <a:extLst>
              <a:ext uri="{FF2B5EF4-FFF2-40B4-BE49-F238E27FC236}">
                <a16:creationId xmlns:a16="http://schemas.microsoft.com/office/drawing/2014/main" id="{F652B7F1-2DF1-08D9-0ABB-EA9F9108DEF4}"/>
              </a:ext>
            </a:extLst>
          </p:cNvPr>
          <p:cNvSpPr/>
          <p:nvPr/>
        </p:nvSpPr>
        <p:spPr>
          <a:xfrm flipH="1" flipV="1">
            <a:off x="1295400" y="3061251"/>
            <a:ext cx="553278" cy="5177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at a table with toys&#10;&#10;Description automatically generated">
            <a:extLst>
              <a:ext uri="{FF2B5EF4-FFF2-40B4-BE49-F238E27FC236}">
                <a16:creationId xmlns:a16="http://schemas.microsoft.com/office/drawing/2014/main" id="{8550ED52-008D-C1DD-D6C1-8EF553828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235" y="1787821"/>
            <a:ext cx="6668010" cy="5229206"/>
          </a:xfrm>
          <a:prstGeom prst="rect">
            <a:avLst/>
          </a:prstGeom>
        </p:spPr>
      </p:pic>
    </p:spTree>
    <p:extLst>
      <p:ext uri="{BB962C8B-B14F-4D97-AF65-F5344CB8AC3E}">
        <p14:creationId xmlns:p14="http://schemas.microsoft.com/office/powerpoint/2010/main" val="26456678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C6195AC-53C8-FAF9-A1C7-E65BA7C709CA}"/>
              </a:ext>
            </a:extLst>
          </p:cNvPr>
          <p:cNvSpPr/>
          <p:nvPr/>
        </p:nvSpPr>
        <p:spPr>
          <a:xfrm>
            <a:off x="-720356" y="-93811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2671A989-4C3E-FD2C-A08D-E2C98F6BB40C}"/>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A0EA718-118C-7E12-DCCD-946753DDB135}"/>
              </a:ext>
            </a:extLst>
          </p:cNvPr>
          <p:cNvPicPr>
            <a:picLocks noChangeAspect="1"/>
          </p:cNvPicPr>
          <p:nvPr/>
        </p:nvPicPr>
        <p:blipFill rotWithShape="1">
          <a:blip r:embed="rId2"/>
          <a:srcRect t="14694" b="21814"/>
          <a:stretch/>
        </p:blipFill>
        <p:spPr>
          <a:xfrm>
            <a:off x="-26200" y="755223"/>
            <a:ext cx="1002831" cy="838201"/>
          </a:xfrm>
          <a:prstGeom prst="ellipse">
            <a:avLst/>
          </a:prstGeom>
        </p:spPr>
      </p:pic>
      <p:sp>
        <p:nvSpPr>
          <p:cNvPr id="5" name="Rounded Rectangle 4">
            <a:extLst>
              <a:ext uri="{FF2B5EF4-FFF2-40B4-BE49-F238E27FC236}">
                <a16:creationId xmlns:a16="http://schemas.microsoft.com/office/drawing/2014/main" id="{78F705A5-3F3D-25CF-60F8-E069FBF7F79F}"/>
              </a:ext>
            </a:extLst>
          </p:cNvPr>
          <p:cNvSpPr/>
          <p:nvPr/>
        </p:nvSpPr>
        <p:spPr>
          <a:xfrm>
            <a:off x="1002831" y="476052"/>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a:ln>
                  <a:noFill/>
                </a:ln>
                <a:solidFill>
                  <a:srgbClr val="2888E1"/>
                </a:solidFill>
                <a:effectLst/>
                <a:uLnTx/>
                <a:uFillTx/>
                <a:latin typeface="Times New Roman" panose="02020603050405020304" pitchFamily="18" charset="0"/>
                <a:cs typeface="Times New Roman" panose="02020603050405020304" pitchFamily="18" charset="0"/>
              </a:rPr>
              <a:t>Câu </a:t>
            </a:r>
            <a:r>
              <a:rPr kumimoji="0" lang="en-US" sz="2400" b="1" i="0" u="none" strike="noStrike" kern="1200" cap="none" spc="0" normalizeH="0" baseline="0" noProof="0" dirty="0">
                <a:ln>
                  <a:noFill/>
                </a:ln>
                <a:solidFill>
                  <a:srgbClr val="2888E1"/>
                </a:solidFill>
                <a:effectLst/>
                <a:uLnTx/>
                <a:uFillTx/>
                <a:latin typeface="Times New Roman" panose="02020603050405020304" pitchFamily="18" charset="0"/>
                <a:cs typeface="Times New Roman" panose="02020603050405020304" pitchFamily="18" charset="0"/>
              </a:rPr>
              <a:t>4</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Bạn nhỏ đã bí mật làm điều gì trước buổi bán hàng cuối cùng của bác Nhân?</a:t>
            </a:r>
            <a:endParaRPr lang="vi-VN" sz="2400" dirty="0">
              <a:solidFill>
                <a:schemeClr val="tx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BB406CE4-2E95-01A7-4BA7-189C5724FBEC}"/>
              </a:ext>
            </a:extLst>
          </p:cNvPr>
          <p:cNvGrpSpPr/>
          <p:nvPr/>
        </p:nvGrpSpPr>
        <p:grpSpPr>
          <a:xfrm>
            <a:off x="693884" y="2309562"/>
            <a:ext cx="10775305" cy="3229089"/>
            <a:chOff x="733071" y="2044802"/>
            <a:chExt cx="10775305" cy="4055553"/>
          </a:xfrm>
        </p:grpSpPr>
        <p:sp>
          <p:nvSpPr>
            <p:cNvPr id="8" name="Rounded Rectangle 7">
              <a:extLst>
                <a:ext uri="{FF2B5EF4-FFF2-40B4-BE49-F238E27FC236}">
                  <a16:creationId xmlns:a16="http://schemas.microsoft.com/office/drawing/2014/main" id="{9C8010BB-C367-6238-E594-191F7F697553}"/>
                </a:ext>
              </a:extLst>
            </p:cNvPr>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200" b="1" dirty="0">
                  <a:solidFill>
                    <a:srgbClr val="002060"/>
                  </a:solidFill>
                  <a:latin typeface="Noto Sans" panose="020B0502040504020204" pitchFamily="34" charset="0"/>
                  <a:ea typeface="Noto Sans" panose="020B0502040504020204" pitchFamily="34" charset="0"/>
                  <a:cs typeface="Noto Sans" panose="020B0502040504020204" pitchFamily="34" charset="0"/>
                </a:rPr>
                <a:t>Đêm ấy, tôi đập con lợn đất, được một ít tiền. Sáng hôm sau, tôi chia nhỏ món tiền, nhờ mấy bạn trong lớp mua giúp đồ chơi của bác.</a:t>
              </a:r>
            </a:p>
            <a:p>
              <a:pPr lvl="0" algn="just">
                <a:defRPr/>
              </a:pPr>
              <a:r>
                <a:rPr lang="en-US" sz="2200" b="1" dirty="0">
                  <a:solidFill>
                    <a:srgbClr val="002060"/>
                  </a:solidFill>
                  <a:latin typeface="Noto Sans" panose="020B0502040504020204" pitchFamily="34" charset="0"/>
                  <a:ea typeface="Noto Sans" panose="020B0502040504020204" pitchFamily="34" charset="0"/>
                  <a:cs typeface="Noto Sans" panose="020B0502040504020204" pitchFamily="34" charset="0"/>
                </a:rPr>
                <a:t>	</a:t>
              </a:r>
              <a:r>
                <a:rPr lang="vi-VN" sz="2200" b="1" dirty="0">
                  <a:solidFill>
                    <a:srgbClr val="002060"/>
                  </a:solidFill>
                  <a:latin typeface="Noto Sans" panose="020B0502040504020204" pitchFamily="34" charset="0"/>
                  <a:ea typeface="Noto Sans" panose="020B0502040504020204" pitchFamily="34" charset="0"/>
                  <a:cs typeface="Noto Sans" panose="020B0502040504020204" pitchFamily="34"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2200" b="1" dirty="0">
                  <a:solidFill>
                    <a:srgbClr val="002060"/>
                  </a:solidFill>
                  <a:latin typeface="Noto Sans" panose="020B0502040504020204" pitchFamily="34" charset="0"/>
                  <a:ea typeface="Noto Sans" panose="020B0502040504020204" pitchFamily="34" charset="0"/>
                  <a:cs typeface="Noto Sans" panose="020B0502040504020204" pitchFamily="34" charset="0"/>
                </a:rPr>
                <a:t>(Rút gọn từ truyện ngắn cùng tên của Xuân Quỳnh</a:t>
              </a:r>
              <a:r>
                <a:rPr lang="vi-VN" sz="2200" dirty="0">
                  <a:solidFill>
                    <a:srgbClr val="002060"/>
                  </a:solidFill>
                  <a:latin typeface="Times New Roman" panose="020206030504050203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12077E87-A129-4303-26F7-01B9EEA4CB01}"/>
                </a:ext>
              </a:extLst>
            </p:cNvPr>
            <p:cNvGrpSpPr/>
            <p:nvPr/>
          </p:nvGrpSpPr>
          <p:grpSpPr>
            <a:xfrm>
              <a:off x="753329" y="2158397"/>
              <a:ext cx="846909" cy="584333"/>
              <a:chOff x="838200" y="1524000"/>
              <a:chExt cx="846909" cy="584333"/>
            </a:xfrm>
          </p:grpSpPr>
          <p:pic>
            <p:nvPicPr>
              <p:cNvPr id="10" name="Picture 9">
                <a:extLst>
                  <a:ext uri="{FF2B5EF4-FFF2-40B4-BE49-F238E27FC236}">
                    <a16:creationId xmlns:a16="http://schemas.microsoft.com/office/drawing/2014/main" id="{FFD5B3AF-80A1-9053-9382-F9F257829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1" name="TextBox 10">
                <a:extLst>
                  <a:ext uri="{FF2B5EF4-FFF2-40B4-BE49-F238E27FC236}">
                    <a16:creationId xmlns:a16="http://schemas.microsoft.com/office/drawing/2014/main" id="{DBF95751-C0AF-BB78-CAA1-B50647CB0EFD}"/>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
        <p:nvSpPr>
          <p:cNvPr id="6" name="Cloud 5">
            <a:extLst>
              <a:ext uri="{FF2B5EF4-FFF2-40B4-BE49-F238E27FC236}">
                <a16:creationId xmlns:a16="http://schemas.microsoft.com/office/drawing/2014/main" id="{CFA3F645-1160-543A-A8EE-D874131110C9}"/>
              </a:ext>
            </a:extLst>
          </p:cNvPr>
          <p:cNvSpPr/>
          <p:nvPr/>
        </p:nvSpPr>
        <p:spPr>
          <a:xfrm>
            <a:off x="7091870" y="951535"/>
            <a:ext cx="5116834" cy="1601192"/>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Gợi</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ý: </a:t>
            </a:r>
            <a:r>
              <a:rPr lang="en-US" sz="2000" b="1" dirty="0" err="1">
                <a:solidFill>
                  <a:srgbClr val="000000"/>
                </a:solidFill>
                <a:latin typeface="Times New Roman" panose="02020603050405020304" pitchFamily="18" charset="0"/>
                <a:cs typeface="Times New Roman" panose="02020603050405020304" pitchFamily="18" charset="0"/>
              </a:rPr>
              <a:t>Em</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đọc</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đoạn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cuối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để</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trả</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lời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câu</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hỏi</a:t>
            </a:r>
            <a:r>
              <a:rPr lang="en-US" sz="2000" b="1" dirty="0">
                <a:solidFill>
                  <a:srgbClr val="000000"/>
                </a:solidFill>
                <a:latin typeface="Nunito Black" pitchFamily="2" charset="0"/>
              </a:rPr>
              <a:t>.</a:t>
            </a:r>
            <a:endParaRPr kumimoji="0" lang="en-US" sz="2000" b="1" i="0" u="none" strike="noStrike" kern="1200" cap="none" spc="0" normalizeH="0" baseline="0" noProof="0" dirty="0">
              <a:ln>
                <a:noFill/>
              </a:ln>
              <a:solidFill>
                <a:prstClr val="black"/>
              </a:solidFill>
              <a:effectLst/>
              <a:uLnTx/>
              <a:uFillTx/>
              <a:latin typeface="Nunito Black" pitchFamily="2" charset="0"/>
            </a:endParaRPr>
          </a:p>
        </p:txBody>
      </p:sp>
    </p:spTree>
    <p:extLst>
      <p:ext uri="{BB962C8B-B14F-4D97-AF65-F5344CB8AC3E}">
        <p14:creationId xmlns:p14="http://schemas.microsoft.com/office/powerpoint/2010/main" val="5068219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0 mẫu Hình nền PowerPoint đẹp mầm non Miễn phí tải về">
            <a:extLst>
              <a:ext uri="{FF2B5EF4-FFF2-40B4-BE49-F238E27FC236}">
                <a16:creationId xmlns:a16="http://schemas.microsoft.com/office/drawing/2014/main" id="{BC047ECB-059E-1FB7-7037-92F8A5CE8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7" y="-2879"/>
            <a:ext cx="1657912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1C5783A-638C-8A7C-C1BB-63D922BF2C3D}"/>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B065308-4CF6-CAD7-7A72-86D305C0A5C0}"/>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5" name="Arrow: Right 16">
            <a:extLst>
              <a:ext uri="{FF2B5EF4-FFF2-40B4-BE49-F238E27FC236}">
                <a16:creationId xmlns:a16="http://schemas.microsoft.com/office/drawing/2014/main" id="{20CE5288-73A3-38EB-8299-655AB9CB9D2B}"/>
              </a:ext>
            </a:extLst>
          </p:cNvPr>
          <p:cNvSpPr/>
          <p:nvPr/>
        </p:nvSpPr>
        <p:spPr>
          <a:xfrm>
            <a:off x="278930" y="372791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A514B4BD-42B0-6D42-1A44-B0A9FE82DA19}"/>
              </a:ext>
            </a:extLst>
          </p:cNvPr>
          <p:cNvSpPr/>
          <p:nvPr/>
        </p:nvSpPr>
        <p:spPr>
          <a:xfrm>
            <a:off x="1125489" y="3426121"/>
            <a:ext cx="9484845" cy="1562775"/>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dirty="0">
                <a:solidFill>
                  <a:srgbClr val="000000"/>
                </a:solidFill>
                <a:latin typeface="Arial" panose="020B0604020202020204" pitchFamily="34" charset="0"/>
                <a:cs typeface="Arial" panose="020B0604020202020204" pitchFamily="34" charset="0"/>
              </a:rPr>
              <a:t> </a:t>
            </a:r>
            <a:r>
              <a:rPr lang="vi-VN" sz="2400" b="1" dirty="0">
                <a:solidFill>
                  <a:srgbClr val="FF0000"/>
                </a:solidFill>
                <a:latin typeface="Arial" panose="020B0604020202020204" pitchFamily="34" charset="0"/>
                <a:cs typeface="Arial" panose="020B0604020202020204" pitchFamily="34" charset="0"/>
              </a:rPr>
              <a:t>Bạn nhỏ đã đập con lợn đất, lấy số tiền đó chia nhỏ ra và nhờ mấy bạn trong lớp mua giúp đồ chơi của bác Nhân.</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A28F9A3E-DC1B-3E9B-BC56-4BC2F189239B}"/>
              </a:ext>
            </a:extLst>
          </p:cNvPr>
          <p:cNvSpPr/>
          <p:nvPr/>
        </p:nvSpPr>
        <p:spPr>
          <a:xfrm>
            <a:off x="1125489" y="2244524"/>
            <a:ext cx="9730167" cy="649542"/>
          </a:xfrm>
          <a:prstGeom prst="roundRect">
            <a:avLst>
              <a:gd name="adj" fmla="val 0"/>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a:ln>
                  <a:noFill/>
                </a:ln>
                <a:solidFill>
                  <a:srgbClr val="2888E1"/>
                </a:solidFill>
                <a:effectLst/>
                <a:uLnTx/>
                <a:uFillTx/>
                <a:latin typeface="Noto Sans" panose="020B0502040504020204" pitchFamily="34" charset="0"/>
                <a:ea typeface="Noto Sans" panose="020B0502040504020204" pitchFamily="34" charset="0"/>
                <a:cs typeface="Noto Sans" panose="020B0502040504020204" pitchFamily="34" charset="0"/>
              </a:rPr>
              <a:t>Câu </a:t>
            </a:r>
            <a:r>
              <a:rPr kumimoji="0" lang="en-US" sz="2400" b="1" i="0" u="none" strike="noStrike" kern="1200" cap="none" spc="0" normalizeH="0" baseline="0" noProof="0" dirty="0">
                <a:ln>
                  <a:noFill/>
                </a:ln>
                <a:solidFill>
                  <a:srgbClr val="2888E1"/>
                </a:solidFill>
                <a:effectLst/>
                <a:uLnTx/>
                <a:uFillTx/>
                <a:latin typeface="Noto Sans" panose="020B0502040504020204" pitchFamily="34" charset="0"/>
                <a:ea typeface="Noto Sans" panose="020B0502040504020204" pitchFamily="34" charset="0"/>
                <a:cs typeface="Noto Sans" panose="020B0502040504020204" pitchFamily="34" charset="0"/>
              </a:rPr>
              <a:t>4</a:t>
            </a:r>
            <a:r>
              <a:rPr kumimoji="0" lang="en-US" sz="2400" b="1" i="0" u="none" strike="noStrike" kern="1200" cap="none" spc="0" normalizeH="0" baseline="0" noProof="0" dirty="0">
                <a:ln>
                  <a:noFill/>
                </a:ln>
                <a:solidFill>
                  <a:srgbClr val="0070C0"/>
                </a:solidFill>
                <a:effectLst/>
                <a:uLnTx/>
                <a:uFillTx/>
                <a:latin typeface="Noto Sans" panose="020B0502040504020204" pitchFamily="34" charset="0"/>
                <a:ea typeface="Noto Sans" panose="020B0502040504020204" pitchFamily="34" charset="0"/>
                <a:cs typeface="Noto Sans" panose="020B0502040504020204" pitchFamily="34" charset="0"/>
              </a:rPr>
              <a:t>:</a:t>
            </a:r>
            <a:r>
              <a:rPr kumimoji="0" lang="en-US" sz="2400" b="1"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lang="vi-VN" sz="2400" b="1" dirty="0">
                <a:solidFill>
                  <a:schemeClr val="tx1"/>
                </a:solidFill>
                <a:latin typeface="Noto Sans" panose="020B0502040504020204" pitchFamily="34" charset="0"/>
                <a:ea typeface="Noto Sans" panose="020B0502040504020204" pitchFamily="34" charset="0"/>
                <a:cs typeface="Noto Sans" panose="020B0502040504020204" pitchFamily="34" charset="0"/>
              </a:rPr>
              <a:t>Bạn nhỏ đã bí mật làm điều gì trước buổi bán hàng cuối cùng của bác Nhân</a:t>
            </a:r>
            <a:r>
              <a:rPr lang="vi-VN" sz="2400" b="1" dirty="0">
                <a:solidFill>
                  <a:schemeClr val="tx1"/>
                </a:solidFill>
                <a:latin typeface="Time s New Roman"/>
                <a:cs typeface="Times New Roman" panose="02020603050405020304" pitchFamily="18" charset="0"/>
              </a:rPr>
              <a:t>?</a:t>
            </a:r>
          </a:p>
        </p:txBody>
      </p:sp>
    </p:spTree>
    <p:extLst>
      <p:ext uri="{BB962C8B-B14F-4D97-AF65-F5344CB8AC3E}">
        <p14:creationId xmlns:p14="http://schemas.microsoft.com/office/powerpoint/2010/main" val="3177964084"/>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200 mẫu Hình nền PowerPoint đẹp mầm non Miễn phí tải về">
            <a:extLst>
              <a:ext uri="{FF2B5EF4-FFF2-40B4-BE49-F238E27FC236}">
                <a16:creationId xmlns:a16="http://schemas.microsoft.com/office/drawing/2014/main" id="{F732FA39-9436-3DD2-7EB8-DB865D153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852029" cy="76341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ABBA56-E1D3-5C4B-43CE-8F06B0BBFD78}"/>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BF72D24-8EE7-CDE7-F7B2-F639171114E5}"/>
              </a:ext>
            </a:extLst>
          </p:cNvPr>
          <p:cNvPicPr>
            <a:picLocks noChangeAspect="1"/>
          </p:cNvPicPr>
          <p:nvPr/>
        </p:nvPicPr>
        <p:blipFill rotWithShape="1">
          <a:blip r:embed="rId3"/>
          <a:srcRect t="14694" b="21814"/>
          <a:stretch/>
        </p:blipFill>
        <p:spPr>
          <a:xfrm>
            <a:off x="0" y="-2879"/>
            <a:ext cx="1002831" cy="838201"/>
          </a:xfrm>
          <a:prstGeom prst="ellipse">
            <a:avLst/>
          </a:prstGeom>
        </p:spPr>
      </p:pic>
      <p:sp>
        <p:nvSpPr>
          <p:cNvPr id="5" name="Rounded Rectangle 4">
            <a:extLst>
              <a:ext uri="{FF2B5EF4-FFF2-40B4-BE49-F238E27FC236}">
                <a16:creationId xmlns:a16="http://schemas.microsoft.com/office/drawing/2014/main" id="{3B087662-E57D-781A-0DE7-81056268FD88}"/>
              </a:ext>
            </a:extLst>
          </p:cNvPr>
          <p:cNvSpPr/>
          <p:nvPr/>
        </p:nvSpPr>
        <p:spPr>
          <a:xfrm>
            <a:off x="1072914" y="522076"/>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2888E1"/>
                </a:solidFill>
                <a:latin typeface="Times New Roman" panose="02020603050405020304" pitchFamily="18" charset="0"/>
                <a:cs typeface="Times New Roman" panose="02020603050405020304" pitchFamily="18" charset="0"/>
              </a:rPr>
              <a:t>Câu 5</a:t>
            </a:r>
            <a:r>
              <a:rPr lang="en-US" sz="2400" b="1" dirty="0">
                <a:solidFill>
                  <a:srgbClr val="2888E1"/>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Theo em, bạn nhỏ là người thế nào</a:t>
            </a:r>
            <a:r>
              <a:rPr lang="vi-VN" sz="2400" b="1" dirty="0">
                <a:solidFill>
                  <a:srgbClr val="000000"/>
                </a:solidFill>
                <a:latin typeface="Nunito Black" pitchFamily="2" charset="0"/>
              </a:rPr>
              <a:t>?</a:t>
            </a:r>
            <a:endParaRPr lang="vi-VN" sz="2400" dirty="0">
              <a:solidFill>
                <a:srgbClr val="000000"/>
              </a:solidFill>
              <a:latin typeface="Nunito Black" pitchFamily="2" charset="0"/>
            </a:endParaRPr>
          </a:p>
        </p:txBody>
      </p:sp>
      <p:sp>
        <p:nvSpPr>
          <p:cNvPr id="6" name="Arrow: Right 16">
            <a:extLst>
              <a:ext uri="{FF2B5EF4-FFF2-40B4-BE49-F238E27FC236}">
                <a16:creationId xmlns:a16="http://schemas.microsoft.com/office/drawing/2014/main" id="{1F2EBBD4-016A-8812-6A6B-6CBB8EA73944}"/>
              </a:ext>
            </a:extLst>
          </p:cNvPr>
          <p:cNvSpPr/>
          <p:nvPr/>
        </p:nvSpPr>
        <p:spPr>
          <a:xfrm>
            <a:off x="278930" y="1903304"/>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le 6">
            <a:extLst>
              <a:ext uri="{FF2B5EF4-FFF2-40B4-BE49-F238E27FC236}">
                <a16:creationId xmlns:a16="http://schemas.microsoft.com/office/drawing/2014/main" id="{A6225981-9445-9702-D345-752E1614E037}"/>
              </a:ext>
            </a:extLst>
          </p:cNvPr>
          <p:cNvSpPr/>
          <p:nvPr/>
        </p:nvSpPr>
        <p:spPr>
          <a:xfrm>
            <a:off x="1072914" y="1331407"/>
            <a:ext cx="9259906" cy="1497087"/>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rgbClr val="FF0000"/>
                </a:solidFill>
                <a:latin typeface="Nunito Black" pitchFamily="2" charset="0"/>
              </a:rPr>
              <a:t>	</a:t>
            </a:r>
            <a:r>
              <a:rPr lang="vi-VN"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Noto Sans" panose="020B0502040504020204" pitchFamily="34" charset="0"/>
                <a:ea typeface="Noto Sans" panose="020B0502040504020204" pitchFamily="34" charset="0"/>
                <a:cs typeface="Noto Sans" panose="020B0502040504020204" pitchFamily="34" charset="0"/>
              </a:rPr>
              <a:t>Bạn nhỏ biết yêu thương mọi người. Bạn nhỏ biết quan tâm, chia sẻ với người khác</a:t>
            </a:r>
            <a:r>
              <a:rPr lang="vi-VN" sz="2400" b="1" dirty="0">
                <a:solidFill>
                  <a:srgbClr val="FF000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ounded Rectangle 4">
            <a:extLst>
              <a:ext uri="{FF2B5EF4-FFF2-40B4-BE49-F238E27FC236}">
                <a16:creationId xmlns:a16="http://schemas.microsoft.com/office/drawing/2014/main" id="{7A911777-64EC-1334-05A1-01BDC653C706}"/>
              </a:ext>
            </a:extLst>
          </p:cNvPr>
          <p:cNvSpPr/>
          <p:nvPr/>
        </p:nvSpPr>
        <p:spPr>
          <a:xfrm>
            <a:off x="835851" y="3156021"/>
            <a:ext cx="9967230" cy="1497087"/>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rgbClr val="2888E1"/>
                </a:solidFill>
                <a:latin typeface="Times New Roman" panose="02020603050405020304" pitchFamily="18" charset="0"/>
                <a:cs typeface="Times New Roman" panose="02020603050405020304" pitchFamily="18" charset="0"/>
              </a:rPr>
              <a:t>Bài học hôm nay thuộc chủ đề cộng đồng gắn bó, chúng ta phải biết yêu thương, quan tâm chia sẻ khó khăn với mọi người nhé. </a:t>
            </a:r>
            <a:endParaRPr lang="vi-VN" sz="3600" dirty="0">
              <a:solidFill>
                <a:srgbClr val="000000"/>
              </a:solidFill>
              <a:latin typeface="Nunito Black" pitchFamily="2" charset="0"/>
            </a:endParaRPr>
          </a:p>
        </p:txBody>
      </p:sp>
    </p:spTree>
    <p:extLst>
      <p:ext uri="{BB962C8B-B14F-4D97-AF65-F5344CB8AC3E}">
        <p14:creationId xmlns:p14="http://schemas.microsoft.com/office/powerpoint/2010/main" val="427182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500+ hình nền powerpoint mầm non với nhiều chủ để khác nhau">
            <a:extLst>
              <a:ext uri="{FF2B5EF4-FFF2-40B4-BE49-F238E27FC236}">
                <a16:creationId xmlns:a16="http://schemas.microsoft.com/office/drawing/2014/main" id="{0675D7B2-C3A0-62C4-6F4B-4994DD91F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446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29F1A6D-83CB-1D5B-D2F2-CDE043CCE5F5}"/>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91208FB-A6D8-967A-7876-3D45F67F0099}"/>
              </a:ext>
            </a:extLst>
          </p:cNvPr>
          <p:cNvPicPr>
            <a:picLocks noChangeAspect="1"/>
          </p:cNvPicPr>
          <p:nvPr/>
        </p:nvPicPr>
        <p:blipFill rotWithShape="1">
          <a:blip r:embed="rId3"/>
          <a:srcRect t="14694" b="21814"/>
          <a:stretch/>
        </p:blipFill>
        <p:spPr>
          <a:xfrm>
            <a:off x="0" y="-2879"/>
            <a:ext cx="1002831" cy="838201"/>
          </a:xfrm>
          <a:prstGeom prst="ellipse">
            <a:avLst/>
          </a:prstGeom>
        </p:spPr>
      </p:pic>
      <p:sp>
        <p:nvSpPr>
          <p:cNvPr id="5" name="Rounded Rectangle 4">
            <a:extLst>
              <a:ext uri="{FF2B5EF4-FFF2-40B4-BE49-F238E27FC236}">
                <a16:creationId xmlns:a16="http://schemas.microsoft.com/office/drawing/2014/main" id="{AA3F67CD-49D9-0295-4794-3F9422C9A853}"/>
              </a:ext>
            </a:extLst>
          </p:cNvPr>
          <p:cNvSpPr/>
          <p:nvPr/>
        </p:nvSpPr>
        <p:spPr>
          <a:xfrm>
            <a:off x="795131" y="1887935"/>
            <a:ext cx="10833652" cy="2339796"/>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p>
          <a:p>
            <a:pPr lvl="0"/>
            <a:r>
              <a:rPr lang="vi-VN" sz="3200" b="1" dirty="0">
                <a:solidFill>
                  <a:srgbClr val="002060"/>
                </a:solidFill>
                <a:latin typeface="Noto Sans" panose="020B0502040504020204" pitchFamily="34" charset="0"/>
                <a:ea typeface="Noto Sans" panose="020B0502040504020204" pitchFamily="34" charset="0"/>
                <a:cs typeface="Noto Sans" panose="020B0502040504020204" pitchFamily="34" charset="0"/>
              </a:rPr>
              <a:t>Bài đọc kể về bạn nhỏ và bác Nhân. Bạn nhỏ tìm mọi cách để làm cho người mình yêu quý vui vẻ, hạnh phúc. Bác Nhân, người chuyên làm đồ chơi cho trẻ em là người yêu nghề, yêu các bạn nhỏ</a:t>
            </a:r>
            <a:r>
              <a:rPr lang="vi-VN" sz="2400" b="1" dirty="0">
                <a:solidFill>
                  <a:srgbClr val="002060"/>
                </a:solidFill>
                <a:latin typeface="Nunito Black" pitchFamily="2" charset="0"/>
              </a:rPr>
              <a:t>. </a:t>
            </a:r>
            <a:br>
              <a:rPr lang="vi-VN" sz="2400" dirty="0">
                <a:solidFill>
                  <a:srgbClr val="002060"/>
                </a:solidFill>
                <a:latin typeface="OpenSans"/>
              </a:rPr>
            </a:b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6" name="Rectangle 5">
            <a:extLst>
              <a:ext uri="{FF2B5EF4-FFF2-40B4-BE49-F238E27FC236}">
                <a16:creationId xmlns:a16="http://schemas.microsoft.com/office/drawing/2014/main" id="{51654AA5-9B37-AA4A-ED65-1A17FBE39E6E}"/>
              </a:ext>
            </a:extLst>
          </p:cNvPr>
          <p:cNvSpPr/>
          <p:nvPr/>
        </p:nvSpPr>
        <p:spPr>
          <a:xfrm>
            <a:off x="4991285" y="687260"/>
            <a:ext cx="3212261" cy="707886"/>
          </a:xfrm>
          <a:prstGeom prst="rect">
            <a:avLst/>
          </a:prstGeom>
        </p:spPr>
        <p:txBody>
          <a:bodyPr wrap="square">
            <a:spAutoFit/>
          </a:bodyPr>
          <a:lstStyle/>
          <a:p>
            <a:r>
              <a:rPr lang="vi-VN" sz="4000" b="1" dirty="0">
                <a:solidFill>
                  <a:srgbClr val="FF0000"/>
                </a:solidFill>
                <a:latin typeface="Arial "/>
                <a:cs typeface="Times New Roman" panose="02020603050405020304" pitchFamily="18" charset="0"/>
              </a:rPr>
              <a:t>NỘI</a:t>
            </a:r>
            <a:r>
              <a:rPr lang="en-US" sz="4000" b="1" i="0" dirty="0">
                <a:solidFill>
                  <a:srgbClr val="FF0000"/>
                </a:solidFill>
                <a:effectLst/>
                <a:latin typeface="Arial "/>
                <a:cs typeface="Times New Roman" panose="02020603050405020304" pitchFamily="18" charset="0"/>
              </a:rPr>
              <a:t> </a:t>
            </a:r>
            <a:r>
              <a:rPr lang="en-US" sz="4000" b="1" dirty="0">
                <a:solidFill>
                  <a:srgbClr val="FF0000"/>
                </a:solidFill>
                <a:latin typeface="Arial "/>
                <a:cs typeface="Times New Roman" panose="02020603050405020304" pitchFamily="18" charset="0"/>
              </a:rPr>
              <a:t>DUNG</a:t>
            </a:r>
            <a:endParaRPr lang="en-US" sz="4000" dirty="0">
              <a:solidFill>
                <a:srgbClr val="FF0000"/>
              </a:solidFill>
              <a:latin typeface="Arial "/>
              <a:cs typeface="Times New Roman" panose="02020603050405020304" pitchFamily="18" charset="0"/>
            </a:endParaRPr>
          </a:p>
        </p:txBody>
      </p:sp>
      <p:pic>
        <p:nvPicPr>
          <p:cNvPr id="8" name="Picture 7" descr="A toy dragon on a stick&#10;&#10;Description automatically generated">
            <a:extLst>
              <a:ext uri="{FF2B5EF4-FFF2-40B4-BE49-F238E27FC236}">
                <a16:creationId xmlns:a16="http://schemas.microsoft.com/office/drawing/2014/main" id="{AFACBCB9-6D49-81DA-AA6D-6097AD65F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3963" y="2298992"/>
            <a:ext cx="3685811" cy="4914416"/>
          </a:xfrm>
          <a:prstGeom prst="rect">
            <a:avLst/>
          </a:prstGeom>
        </p:spPr>
      </p:pic>
    </p:spTree>
    <p:extLst>
      <p:ext uri="{BB962C8B-B14F-4D97-AF65-F5344CB8AC3E}">
        <p14:creationId xmlns:p14="http://schemas.microsoft.com/office/powerpoint/2010/main" val="120390127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36" name="Rectangle 92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Dành cho tải hình nền powerpoint mầm non Chọn lựa cho các bé">
            <a:extLst>
              <a:ext uri="{FF2B5EF4-FFF2-40B4-BE49-F238E27FC236}">
                <a16:creationId xmlns:a16="http://schemas.microsoft.com/office/drawing/2014/main" id="{5DDE9CF8-2A2F-4B46-EE69-2B6642676E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2144" b="5454"/>
          <a:stretch/>
        </p:blipFill>
        <p:spPr bwMode="auto">
          <a:xfrm>
            <a:off x="1501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ACBC9B-19A8-1AA8-9AEC-C31ADC8FB4BB}"/>
              </a:ext>
            </a:extLst>
          </p:cNvPr>
          <p:cNvSpPr txBox="1"/>
          <p:nvPr/>
        </p:nvSpPr>
        <p:spPr>
          <a:xfrm>
            <a:off x="3335580" y="2105561"/>
            <a:ext cx="72890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Luyện</a:t>
            </a:r>
            <a:r>
              <a:rPr kumimoji="0" lang="en-US" sz="8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8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lại</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96916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F42EF0D-E2D6-5280-3BA1-6A85FA4A5856}"/>
              </a:ext>
            </a:extLst>
          </p:cNvPr>
          <p:cNvSpPr/>
          <p:nvPr/>
        </p:nvSpPr>
        <p:spPr>
          <a:xfrm>
            <a:off x="-720356" y="-93811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2C06D5CF-9061-38CD-237B-737CD9874507}"/>
              </a:ext>
            </a:extLst>
          </p:cNvPr>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20BC3D7-A871-771D-8A82-9B20CD968F53}"/>
              </a:ext>
            </a:extLst>
          </p:cNvPr>
          <p:cNvPicPr>
            <a:picLocks noChangeAspect="1"/>
          </p:cNvPicPr>
          <p:nvPr/>
        </p:nvPicPr>
        <p:blipFill>
          <a:blip r:embed="rId2"/>
          <a:stretch>
            <a:fillRect/>
          </a:stretch>
        </p:blipFill>
        <p:spPr>
          <a:xfrm>
            <a:off x="1295400" y="935985"/>
            <a:ext cx="9814581" cy="5500168"/>
          </a:xfrm>
          <a:prstGeom prst="rect">
            <a:avLst/>
          </a:prstGeom>
          <a:ln>
            <a:noFill/>
          </a:ln>
          <a:effectLst>
            <a:softEdge rad="112500"/>
          </a:effectLst>
        </p:spPr>
      </p:pic>
      <p:pic>
        <p:nvPicPr>
          <p:cNvPr id="4" name="Picture 3">
            <a:extLst>
              <a:ext uri="{FF2B5EF4-FFF2-40B4-BE49-F238E27FC236}">
                <a16:creationId xmlns:a16="http://schemas.microsoft.com/office/drawing/2014/main" id="{31587C0E-BED5-0532-4AE7-C13609A46EB9}"/>
              </a:ext>
            </a:extLst>
          </p:cNvPr>
          <p:cNvPicPr>
            <a:picLocks noChangeAspect="1"/>
          </p:cNvPicPr>
          <p:nvPr/>
        </p:nvPicPr>
        <p:blipFill rotWithShape="1">
          <a:blip r:embed="rId3"/>
          <a:srcRect l="12985"/>
          <a:stretch/>
        </p:blipFill>
        <p:spPr>
          <a:xfrm>
            <a:off x="0" y="13446"/>
            <a:ext cx="1025530" cy="938348"/>
          </a:xfrm>
          <a:prstGeom prst="ellipse">
            <a:avLst/>
          </a:prstGeom>
        </p:spPr>
      </p:pic>
      <p:sp>
        <p:nvSpPr>
          <p:cNvPr id="5" name="Rectangle 4">
            <a:extLst>
              <a:ext uri="{FF2B5EF4-FFF2-40B4-BE49-F238E27FC236}">
                <a16:creationId xmlns:a16="http://schemas.microsoft.com/office/drawing/2014/main" id="{4E997617-60B9-105C-A078-36CA66146997}"/>
              </a:ext>
            </a:extLst>
          </p:cNvPr>
          <p:cNvSpPr/>
          <p:nvPr/>
        </p:nvSpPr>
        <p:spPr>
          <a:xfrm>
            <a:off x="22246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Bác 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vi-VN"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Mấy năm gần đây, những đồ chơi của bác không được đắt hàng như trước. Ở cổng công viên, có thêm mấy hàng đồ chơi bằng nhựa.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vi-VN"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Một hôm, bác Nhân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vi-VN"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Bác sắp về quê đây, về quê làm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vi-VN"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Tôi suýt khóc: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vi-VN"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Đừng, bác đừng về. Bác ở đây làm đồ chơi bán cho chúng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vi-VN"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Nhưng độ này chả mấy ai mua đồ chơi của bác nữa. Còn một ít bột và màu, bác sẽ nặn và bán nốt trong ngày mai.</a:t>
            </a:r>
            <a:endParaRPr kumimoji="0" lang="en-US"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vi-VN"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Đêm ấy, tôi đập con lợn đất, được một ít tiền. Sáng hôm sau, tôi chia nhỏ món tiền, nhờ mấy bạn trong lớp mua giúp đồ chơi của bác.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vi-VN" sz="19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trẻ thành phố”</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vi-VN" sz="19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Rút gọn từ truyện ngắn cùng tên của Xuân Quỳnh</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CD8763B5-7CCB-30B8-D36B-49FD0D83B9BB}"/>
              </a:ext>
            </a:extLst>
          </p:cNvPr>
          <p:cNvSpPr/>
          <p:nvPr/>
        </p:nvSpPr>
        <p:spPr>
          <a:xfrm>
            <a:off x="4424082" y="707648"/>
            <a:ext cx="30219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Người làm đồ chơi</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 name="图片 4">
            <a:extLst>
              <a:ext uri="{FF2B5EF4-FFF2-40B4-BE49-F238E27FC236}">
                <a16:creationId xmlns:a16="http://schemas.microsoft.com/office/drawing/2014/main" id="{7DB2D012-7863-981F-DA79-DA0C63BB3EB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97039" y="2630730"/>
            <a:ext cx="1597001" cy="1597001"/>
          </a:xfrm>
          <a:prstGeom prst="rect">
            <a:avLst/>
          </a:prstGeom>
        </p:spPr>
      </p:pic>
    </p:spTree>
    <p:extLst>
      <p:ext uri="{BB962C8B-B14F-4D97-AF65-F5344CB8AC3E}">
        <p14:creationId xmlns:p14="http://schemas.microsoft.com/office/powerpoint/2010/main" val="83294158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6C9A18F-C864-7E46-978C-3E5B1C993B42}"/>
              </a:ext>
            </a:extLst>
          </p:cNvPr>
          <p:cNvSpPr txBox="1"/>
          <p:nvPr/>
        </p:nvSpPr>
        <p:spPr>
          <a:xfrm>
            <a:off x="1740783" y="1689276"/>
            <a:ext cx="9360977" cy="3411825"/>
          </a:xfrm>
          <a:prstGeom prst="rect">
            <a:avLst/>
          </a:prstGeom>
          <a:noFill/>
        </p:spPr>
        <p:txBody>
          <a:bodyPr wrap="none" rtlCol="0">
            <a:normAutofit/>
          </a:bodyPr>
          <a:lstStyle/>
          <a:p>
            <a:pPr algn="ctr">
              <a:lnSpc>
                <a:spcPct val="150000"/>
              </a:lnSpc>
            </a:pPr>
            <a:r>
              <a:rPr kumimoji="1" lang="vi-VN" altLang="vi-VN" sz="5400" b="1" dirty="0">
                <a:solidFill>
                  <a:srgbClr val="098A85"/>
                </a:solidFill>
                <a:latin typeface="Noto Sans"/>
                <a:ea typeface="Noto Sans"/>
              </a:rPr>
              <a:t>Cảm ơn quý thầy cô cùng các em </a:t>
            </a:r>
          </a:p>
          <a:p>
            <a:pPr algn="ctr">
              <a:lnSpc>
                <a:spcPct val="150000"/>
              </a:lnSpc>
            </a:pPr>
            <a:r>
              <a:rPr kumimoji="1" lang="vi-VN" altLang="vi-VN" sz="5400" b="1" dirty="0">
                <a:solidFill>
                  <a:srgbClr val="098A85"/>
                </a:solidFill>
                <a:latin typeface="Noto Sans"/>
                <a:ea typeface="Noto Sans"/>
              </a:rPr>
              <a:t>đã chú ý lắng nghe</a:t>
            </a:r>
          </a:p>
        </p:txBody>
      </p:sp>
      <p:pic>
        <p:nvPicPr>
          <p:cNvPr id="7" name="图片 6">
            <a:extLst>
              <a:ext uri="{FF2B5EF4-FFF2-40B4-BE49-F238E27FC236}">
                <a16:creationId xmlns:a16="http://schemas.microsoft.com/office/drawing/2014/main" id="{C6087687-8085-7042-B250-92338498E8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18559" y="3462811"/>
            <a:ext cx="3277983" cy="3290400"/>
          </a:xfrm>
          <a:prstGeom prst="rect">
            <a:avLst/>
          </a:prstGeom>
        </p:spPr>
      </p:pic>
      <p:pic>
        <p:nvPicPr>
          <p:cNvPr id="15" name="图片 14">
            <a:extLst>
              <a:ext uri="{FF2B5EF4-FFF2-40B4-BE49-F238E27FC236}">
                <a16:creationId xmlns:a16="http://schemas.microsoft.com/office/drawing/2014/main" id="{5D3578A4-CA74-194F-9233-EB5B0B2E39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336816" y="3849565"/>
            <a:ext cx="4653924" cy="2613202"/>
          </a:xfrm>
          <a:prstGeom prst="rect">
            <a:avLst/>
          </a:prstGeom>
        </p:spPr>
      </p:pic>
      <p:pic>
        <p:nvPicPr>
          <p:cNvPr id="17" name="图片 16">
            <a:extLst>
              <a:ext uri="{FF2B5EF4-FFF2-40B4-BE49-F238E27FC236}">
                <a16:creationId xmlns:a16="http://schemas.microsoft.com/office/drawing/2014/main" id="{548329F4-6D64-2544-91D9-AA1F1657C8B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71929" y="541747"/>
            <a:ext cx="1421524" cy="1421524"/>
          </a:xfrm>
          <a:prstGeom prst="rect">
            <a:avLst/>
          </a:prstGeom>
        </p:spPr>
      </p:pic>
      <p:sp>
        <p:nvSpPr>
          <p:cNvPr id="22" name="文本框 21">
            <a:extLst>
              <a:ext uri="{FF2B5EF4-FFF2-40B4-BE49-F238E27FC236}">
                <a16:creationId xmlns:a16="http://schemas.microsoft.com/office/drawing/2014/main" id="{0A3FF748-63EE-844B-85F8-0C08396CFEF3}"/>
              </a:ext>
            </a:extLst>
          </p:cNvPr>
          <p:cNvSpPr txBox="1"/>
          <p:nvPr/>
        </p:nvSpPr>
        <p:spPr>
          <a:xfrm>
            <a:off x="4990740" y="4172424"/>
            <a:ext cx="2368505" cy="507949"/>
          </a:xfrm>
          <a:prstGeom prst="rect">
            <a:avLst/>
          </a:prstGeom>
          <a:noFill/>
        </p:spPr>
        <p:txBody>
          <a:bodyPr wrap="none" rtlCol="0">
            <a:normAutofit/>
          </a:bodyPr>
          <a:lstStyle/>
          <a:p>
            <a:endParaRPr kumimoji="1" lang="vi-VN" altLang="vi-VN" sz="2700" dirty="0">
              <a:solidFill>
                <a:schemeClr val="tx1">
                  <a:lumMod val="75000"/>
                  <a:lumOff val="25000"/>
                </a:schemeClr>
              </a:solidFill>
              <a:latin typeface="Noto Sans"/>
              <a:ea typeface="Noto Sans"/>
            </a:endParaRPr>
          </a:p>
        </p:txBody>
      </p:sp>
    </p:spTree>
    <p:extLst>
      <p:ext uri="{BB962C8B-B14F-4D97-AF65-F5344CB8AC3E}">
        <p14:creationId xmlns:p14="http://schemas.microsoft.com/office/powerpoint/2010/main" val="109087161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A0324-5DFB-A619-B418-B10CA74AFF28}"/>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88C10189-085D-87C0-AC5B-E0C95C161735}"/>
              </a:ext>
            </a:extLst>
          </p:cNvPr>
          <p:cNvSpPr/>
          <p:nvPr/>
        </p:nvSpPr>
        <p:spPr>
          <a:xfrm>
            <a:off x="-706494"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 name="Graphic 5" descr="Classroom with solid fill">
            <a:extLst>
              <a:ext uri="{FF2B5EF4-FFF2-40B4-BE49-F238E27FC236}">
                <a16:creationId xmlns:a16="http://schemas.microsoft.com/office/drawing/2014/main" id="{01E28C66-01AF-5BDB-748D-C429109A32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27516" y="4416357"/>
            <a:ext cx="2837504" cy="2837504"/>
          </a:xfrm>
          <a:prstGeom prst="rect">
            <a:avLst/>
          </a:prstGeom>
        </p:spPr>
      </p:pic>
      <p:sp>
        <p:nvSpPr>
          <p:cNvPr id="2" name="Title 1">
            <a:extLst>
              <a:ext uri="{FF2B5EF4-FFF2-40B4-BE49-F238E27FC236}">
                <a16:creationId xmlns:a16="http://schemas.microsoft.com/office/drawing/2014/main" id="{188A3827-0E73-3D26-DDA7-4EFDB79E96B9}"/>
              </a:ext>
            </a:extLst>
          </p:cNvPr>
          <p:cNvSpPr txBox="1">
            <a:spLocks/>
          </p:cNvSpPr>
          <p:nvPr/>
        </p:nvSpPr>
        <p:spPr>
          <a:xfrm>
            <a:off x="464143" y="827786"/>
            <a:ext cx="12650622" cy="17688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a:lstStyle>
          <a:p>
            <a:endParaRPr lang="en-VN" dirty="0">
              <a:solidFill>
                <a:schemeClr val="accent6">
                  <a:lumMod val="75000"/>
                </a:schemeClr>
              </a:solidFill>
              <a:latin typeface="Arial" panose="020B0604020202020204" pitchFamily="34" charset="0"/>
              <a:cs typeface="Arial" panose="020B0604020202020204" pitchFamily="34" charset="0"/>
            </a:endParaRPr>
          </a:p>
          <a:p>
            <a:r>
              <a:rPr lang="en-VN" dirty="0">
                <a:solidFill>
                  <a:schemeClr val="accent6">
                    <a:lumMod val="75000"/>
                  </a:schemeClr>
                </a:solidFill>
                <a:latin typeface="Arial" panose="020B0604020202020204" pitchFamily="34" charset="0"/>
                <a:cs typeface="Arial" panose="020B0604020202020204" pitchFamily="34" charset="0"/>
              </a:rPr>
              <a:t>Những ngọn hải đăng được thắp sáng bằng</a:t>
            </a:r>
            <a:r>
              <a:rPr lang="vi-VN" dirty="0">
                <a:solidFill>
                  <a:schemeClr val="accent6">
                    <a:lumMod val="75000"/>
                  </a:schemeClr>
                </a:solidFill>
                <a:latin typeface="Arial" panose="020B0604020202020204" pitchFamily="34" charset="0"/>
                <a:cs typeface="Arial" panose="020B0604020202020204" pitchFamily="34" charset="0"/>
              </a:rPr>
              <a:t> nguồn năng lượng nào</a:t>
            </a:r>
            <a:r>
              <a:rPr lang="en-VN"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6548415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2"/>
          <a:srcRect r="88722"/>
          <a:stretch/>
        </p:blipFill>
        <p:spPr>
          <a:xfrm>
            <a:off x="825375" y="1629916"/>
            <a:ext cx="1143000" cy="914400"/>
          </a:xfrm>
          <a:prstGeom prst="rect">
            <a:avLst/>
          </a:prstGeom>
        </p:spPr>
      </p:pic>
      <p:sp>
        <p:nvSpPr>
          <p:cNvPr id="8" name="Rounded Rectangle 7"/>
          <p:cNvSpPr/>
          <p:nvPr/>
        </p:nvSpPr>
        <p:spPr>
          <a:xfrm>
            <a:off x="1535770" y="1508234"/>
            <a:ext cx="865209"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en-US" sz="2800" b="0" i="0" dirty="0">
                <a:solidFill>
                  <a:srgbClr val="FF0000"/>
                </a:solidFill>
                <a:effectLst/>
                <a:latin typeface="Nunito Black" pitchFamily="2" charset="0"/>
              </a:rPr>
              <a:t> </a:t>
            </a:r>
            <a:endParaRPr lang="en-US" sz="2800" dirty="0">
              <a:solidFill>
                <a:srgbClr val="FF0000"/>
              </a:solidFill>
            </a:endParaRPr>
          </a:p>
        </p:txBody>
      </p:sp>
      <p:sp>
        <p:nvSpPr>
          <p:cNvPr id="6" name="Rounded Rectangle 5"/>
          <p:cNvSpPr/>
          <p:nvPr/>
        </p:nvSpPr>
        <p:spPr>
          <a:xfrm>
            <a:off x="2400979" y="1897578"/>
            <a:ext cx="8580530"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vi-VN" sz="2800" b="0" i="0" dirty="0">
                <a:solidFill>
                  <a:srgbClr val="00B050"/>
                </a:solidFill>
                <a:effectLst/>
                <a:latin typeface="Nunito Black" pitchFamily="2" charset="0"/>
              </a:rPr>
              <a:t>Kể với các bạn về món đồ chơi em thích nhất.</a:t>
            </a:r>
            <a:endParaRPr lang="en-US" sz="2800" dirty="0">
              <a:solidFill>
                <a:srgbClr val="00B050"/>
              </a:solidFill>
            </a:endParaRPr>
          </a:p>
        </p:txBody>
      </p:sp>
      <p:sp>
        <p:nvSpPr>
          <p:cNvPr id="2" name="Oval 2">
            <a:extLst>
              <a:ext uri="{FF2B5EF4-FFF2-40B4-BE49-F238E27FC236}">
                <a16:creationId xmlns:a16="http://schemas.microsoft.com/office/drawing/2014/main" id="{2FC30E55-3526-6885-7DEF-42CB1795E8CD}"/>
              </a:ext>
            </a:extLst>
          </p:cNvPr>
          <p:cNvSpPr/>
          <p:nvPr/>
        </p:nvSpPr>
        <p:spPr>
          <a:xfrm>
            <a:off x="-706494"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 name="图片 2">
            <a:extLst>
              <a:ext uri="{FF2B5EF4-FFF2-40B4-BE49-F238E27FC236}">
                <a16:creationId xmlns:a16="http://schemas.microsoft.com/office/drawing/2014/main" id="{06EFC308-A721-3341-687D-9F98EC9F42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630" y="3817021"/>
            <a:ext cx="3065489" cy="3065489"/>
          </a:xfrm>
          <a:prstGeom prst="rect">
            <a:avLst/>
          </a:prstGeom>
        </p:spPr>
      </p:pic>
      <p:pic>
        <p:nvPicPr>
          <p:cNvPr id="7" name="Picture 8" descr="Cartoon animals reading books and standing in a line&#10;&#10;Description automatically generated">
            <a:extLst>
              <a:ext uri="{FF2B5EF4-FFF2-40B4-BE49-F238E27FC236}">
                <a16:creationId xmlns:a16="http://schemas.microsoft.com/office/drawing/2014/main" id="{D3603AE4-48AD-408E-5A23-D77C8348F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595" y="2087116"/>
            <a:ext cx="8063775" cy="5539211"/>
          </a:xfrm>
          <a:prstGeom prst="rect">
            <a:avLst/>
          </a:prstGeom>
        </p:spPr>
      </p:pic>
    </p:spTree>
    <p:extLst>
      <p:ext uri="{BB962C8B-B14F-4D97-AF65-F5344CB8AC3E}">
        <p14:creationId xmlns:p14="http://schemas.microsoft.com/office/powerpoint/2010/main" val="176991728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Ảnh có chứa trang phục, cậu bé, giày dép, hình vẽ&#10;&#10;Mô tả được tạo tự động">
            <a:extLst>
              <a:ext uri="{FF2B5EF4-FFF2-40B4-BE49-F238E27FC236}">
                <a16:creationId xmlns:a16="http://schemas.microsoft.com/office/drawing/2014/main" id="{37E6BE7F-6163-5506-33D9-7E98648E6089}"/>
              </a:ext>
            </a:extLst>
          </p:cNvPr>
          <p:cNvPicPr>
            <a:picLocks noChangeAspect="1"/>
          </p:cNvPicPr>
          <p:nvPr/>
        </p:nvPicPr>
        <p:blipFill>
          <a:blip r:embed="rId2"/>
          <a:stretch>
            <a:fillRect/>
          </a:stretch>
        </p:blipFill>
        <p:spPr>
          <a:xfrm>
            <a:off x="1670670" y="235192"/>
            <a:ext cx="8589134" cy="6420379"/>
          </a:xfrm>
          <a:prstGeom prst="rect">
            <a:avLst/>
          </a:prstGeom>
          <a:ln>
            <a:noFill/>
          </a:ln>
        </p:spPr>
      </p:pic>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37993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ìm hiểu nghệ thuật nặn tò he ở làng tò he Hà Dương - Nam Định">
            <a:extLst>
              <a:ext uri="{FF2B5EF4-FFF2-40B4-BE49-F238E27FC236}">
                <a16:creationId xmlns:a16="http://schemas.microsoft.com/office/drawing/2014/main" id="{447B51A1-0B86-91B5-B61D-67B2CA0A12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5892" r="-2" b="-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làng nghề nhộn nhịp vào dịp Tết Trung thu | Báo Dân tộc và Phát triển">
            <a:extLst>
              <a:ext uri="{FF2B5EF4-FFF2-40B4-BE49-F238E27FC236}">
                <a16:creationId xmlns:a16="http://schemas.microsoft.com/office/drawing/2014/main" id="{C3D5F2B4-D6BA-6E70-AC88-77A96CED3A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06" r="-2" b="14639"/>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ận đận thân... tò he">
            <a:extLst>
              <a:ext uri="{FF2B5EF4-FFF2-40B4-BE49-F238E27FC236}">
                <a16:creationId xmlns:a16="http://schemas.microsoft.com/office/drawing/2014/main" id="{4E49F294-6E56-3F7A-8E53-6341D37BAE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13" t="2" r="17909"/>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3462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a:extLst>
              <a:ext uri="{FF2B5EF4-FFF2-40B4-BE49-F238E27FC236}">
                <a16:creationId xmlns:a16="http://schemas.microsoft.com/office/drawing/2014/main" id="{42696A8E-8062-0A89-B27F-87FED5B10A0D}"/>
              </a:ext>
            </a:extLst>
          </p:cNvPr>
          <p:cNvSpPr/>
          <p:nvPr/>
        </p:nvSpPr>
        <p:spPr>
          <a:xfrm>
            <a:off x="-706494" y="-1371600"/>
            <a:ext cx="6221506" cy="2743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 name="Picture 2" descr="A person sitting at a table with toys&#10;&#10;Description automatically generated">
            <a:extLst>
              <a:ext uri="{FF2B5EF4-FFF2-40B4-BE49-F238E27FC236}">
                <a16:creationId xmlns:a16="http://schemas.microsoft.com/office/drawing/2014/main" id="{B674AC32-A28D-B47B-882F-9B1775A49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0365"/>
            <a:ext cx="6096000" cy="4492188"/>
          </a:xfrm>
          <a:prstGeom prst="rect">
            <a:avLst/>
          </a:prstGeom>
        </p:spPr>
      </p:pic>
      <p:sp>
        <p:nvSpPr>
          <p:cNvPr id="4" name="TextBox 3">
            <a:extLst>
              <a:ext uri="{FF2B5EF4-FFF2-40B4-BE49-F238E27FC236}">
                <a16:creationId xmlns:a16="http://schemas.microsoft.com/office/drawing/2014/main" id="{E586DC55-945C-798C-4048-F80D6176461D}"/>
              </a:ext>
            </a:extLst>
          </p:cNvPr>
          <p:cNvSpPr txBox="1"/>
          <p:nvPr/>
        </p:nvSpPr>
        <p:spPr>
          <a:xfrm>
            <a:off x="322094" y="1452369"/>
            <a:ext cx="10856068" cy="1107996"/>
          </a:xfrm>
          <a:prstGeom prst="rect">
            <a:avLst/>
          </a:prstGeom>
          <a:noFill/>
        </p:spPr>
        <p:txBody>
          <a:bodyPr wrap="square" rtlCol="0">
            <a:spAutoFit/>
          </a:bodyPr>
          <a:lstStyle/>
          <a:p>
            <a:r>
              <a:rPr lang="en-VN" sz="6600" b="1" dirty="0">
                <a:solidFill>
                  <a:schemeClr val="accent4">
                    <a:lumMod val="75000"/>
                  </a:schemeClr>
                </a:solidFill>
                <a:latin typeface="Arial" panose="020B0604020202020204" pitchFamily="34" charset="0"/>
                <a:cs typeface="Arial" panose="020B0604020202020204" pitchFamily="34" charset="0"/>
              </a:rPr>
              <a:t>Bài 31: Người làm đồ chơi</a:t>
            </a:r>
          </a:p>
        </p:txBody>
      </p:sp>
      <p:pic>
        <p:nvPicPr>
          <p:cNvPr id="6" name="Picture 5" descr="A colorful toy monkey on a stick&#10;&#10;Description automatically generated">
            <a:extLst>
              <a:ext uri="{FF2B5EF4-FFF2-40B4-BE49-F238E27FC236}">
                <a16:creationId xmlns:a16="http://schemas.microsoft.com/office/drawing/2014/main" id="{50B5E54E-4B99-4088-14AD-BC9A78A3E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0207" y="3156378"/>
            <a:ext cx="3737585" cy="3737585"/>
          </a:xfrm>
          <a:prstGeom prst="rect">
            <a:avLst/>
          </a:prstGeom>
        </p:spPr>
      </p:pic>
      <p:pic>
        <p:nvPicPr>
          <p:cNvPr id="8" name="Picture 7" descr="A toy dragon on a stick&#10;&#10;Description automatically generated">
            <a:extLst>
              <a:ext uri="{FF2B5EF4-FFF2-40B4-BE49-F238E27FC236}">
                <a16:creationId xmlns:a16="http://schemas.microsoft.com/office/drawing/2014/main" id="{6618F5D7-B101-1CBC-E71B-03CAAC8B6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8703" y="35963"/>
            <a:ext cx="5143500" cy="6858000"/>
          </a:xfrm>
          <a:prstGeom prst="rect">
            <a:avLst/>
          </a:prstGeom>
        </p:spPr>
      </p:pic>
    </p:spTree>
    <p:extLst>
      <p:ext uri="{BB962C8B-B14F-4D97-AF65-F5344CB8AC3E}">
        <p14:creationId xmlns:p14="http://schemas.microsoft.com/office/powerpoint/2010/main" val="164427788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5+ hình nền powerpoint xanh lá (green) đẹp, tươi mát">
            <a:extLst>
              <a:ext uri="{FF2B5EF4-FFF2-40B4-BE49-F238E27FC236}">
                <a16:creationId xmlns:a16="http://schemas.microsoft.com/office/drawing/2014/main" id="{E3FF4029-5D23-C496-1757-264610A6C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C4B86E-34D7-4F81-2956-1007DD169290}"/>
              </a:ext>
            </a:extLst>
          </p:cNvPr>
          <p:cNvSpPr txBox="1"/>
          <p:nvPr/>
        </p:nvSpPr>
        <p:spPr>
          <a:xfrm>
            <a:off x="1612853" y="2497976"/>
            <a:ext cx="1178835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C000"/>
                </a:solidFill>
                <a:effectLst/>
                <a:uLnTx/>
                <a:uFillTx/>
                <a:latin typeface="Sigmar One" panose="00000500000000000000" pitchFamily="2" charset="0"/>
                <a:ea typeface="+mn-ea"/>
                <a:cs typeface="+mn-cs"/>
              </a:rPr>
              <a:t>ĐỌC VĂN </a:t>
            </a:r>
            <a:r>
              <a:rPr kumimoji="0" lang="en-US" sz="11500" b="1" i="0" u="none" strike="noStrike" kern="1200" cap="none" spc="0" normalizeH="0" noProof="0" dirty="0">
                <a:ln>
                  <a:noFill/>
                </a:ln>
                <a:solidFill>
                  <a:srgbClr val="FFC000"/>
                </a:solidFill>
                <a:effectLst/>
                <a:uLnTx/>
                <a:uFillTx/>
                <a:latin typeface="Sigmar One" panose="00000500000000000000" pitchFamily="2" charset="0"/>
                <a:ea typeface="+mn-ea"/>
                <a:cs typeface="+mn-cs"/>
              </a:rPr>
              <a:t>BẢN</a:t>
            </a:r>
            <a:endParaRPr kumimoji="0" lang="en-US" sz="11500" b="1" i="0" u="none" strike="noStrike" kern="1200" cap="none" spc="0" normalizeH="0" baseline="0" noProof="0" dirty="0">
              <a:ln>
                <a:noFill/>
              </a:ln>
              <a:solidFill>
                <a:srgbClr val="FFC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267408264"/>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S_OS" val="Unix 2.6 unknown"/>
  <p:tag name="AS_RELEASE_DATE" val="2021.11.30"/>
  <p:tag name="AS_TITLE" val="Aspose.Slides for Java"/>
  <p:tag name="AS_VERSION" val="21.11"/>
  <p:tag name="COMMONDATA" val="eyJoZGlkIjoiOTU2NDY0Mzg2NGY2ZGIwNmM2NGY3ODE5NjVlNzU1ZjIifQ=="/>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Arial"/>
      </a:majorFont>
      <a:minorFont>
        <a:latin typeface="思源黑体 CN Normal"/>
        <a:ea typeface="思源黑体 CN Norm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思源黑体 CN Normal"/>
        <a:cs typeface="Arial"/>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思源黑体 CN Normal"/>
        <a:cs typeface="Arial"/>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Madison</Template>
  <TotalTime>708</TotalTime>
  <Words>2894</Words>
  <Application>Microsoft Office PowerPoint</Application>
  <PresentationFormat>Widescreen</PresentationFormat>
  <Paragraphs>171</Paragraphs>
  <Slides>37</Slides>
  <Notes>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Arial </vt:lpstr>
      <vt:lpstr>Calibri</vt:lpstr>
      <vt:lpstr>Noto Sans</vt:lpstr>
      <vt:lpstr>Nunito Black</vt:lpstr>
      <vt:lpstr>OpenSans</vt:lpstr>
      <vt:lpstr>Sigmar One</vt:lpstr>
      <vt:lpstr>Time s New Roman</vt:lpstr>
      <vt:lpstr>Times New Roman</vt:lpstr>
      <vt:lpstr>思源黑体</vt:lpstr>
      <vt:lpstr>思源黑体 CN Normal</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47</cp:revision>
  <dcterms:created xsi:type="dcterms:W3CDTF">2022-03-22T02:03:00Z</dcterms:created>
  <dcterms:modified xsi:type="dcterms:W3CDTF">2025-01-11T13:59:58Z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14DBFD028AF94482B830C9483556D6EE</vt:lpwstr>
  </property>
  <property fmtid="{D5CDD505-2E9C-101B-9397-08002B2CF9AE}" pid="3" name="KSOProductBuildVer">
    <vt:lpwstr>2052-11.1.0.11744</vt:lpwstr>
  </property>
</Properties>
</file>