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31"/>
  </p:notesMasterIdLst>
  <p:sldIdLst>
    <p:sldId id="256" r:id="rId5"/>
    <p:sldId id="257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268" r:id="rId15"/>
    <p:sldId id="280" r:id="rId16"/>
    <p:sldId id="258" r:id="rId17"/>
    <p:sldId id="288" r:id="rId18"/>
    <p:sldId id="289" r:id="rId19"/>
    <p:sldId id="290" r:id="rId20"/>
    <p:sldId id="313" r:id="rId21"/>
    <p:sldId id="314" r:id="rId22"/>
    <p:sldId id="315" r:id="rId23"/>
    <p:sldId id="292" r:id="rId24"/>
    <p:sldId id="293" r:id="rId25"/>
    <p:sldId id="294" r:id="rId26"/>
    <p:sldId id="295" r:id="rId27"/>
    <p:sldId id="296" r:id="rId28"/>
    <p:sldId id="271" r:id="rId29"/>
    <p:sldId id="312" r:id="rId30"/>
  </p:sldIdLst>
  <p:sldSz cx="12192000" cy="6858000"/>
  <p:notesSz cx="6858000" cy="9144000"/>
  <p:embeddedFontLst>
    <p:embeddedFont>
      <p:font typeface=".VnBlack" panose="020B7200000000000000" pitchFamily="34" charset="0"/>
      <p:regular r:id="rId32"/>
    </p:embeddedFont>
    <p:embeddedFont>
      <p:font typeface="Nunito Black" pitchFamily="2" charset="0"/>
      <p:bold r:id="rId33"/>
      <p:boldItalic r:id="rId34"/>
    </p:embeddedFont>
    <p:embeddedFont>
      <p:font typeface="Sigmar One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u dat" initials="ld" lastIdx="1" clrIdx="0">
    <p:extLst>
      <p:ext uri="{19B8F6BF-5375-455C-9EA6-DF929625EA0E}">
        <p15:presenceInfo xmlns:p15="http://schemas.microsoft.com/office/powerpoint/2012/main" userId="dd0d2da8aeb1784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A8A3"/>
    <a:srgbClr val="E8DCE5"/>
    <a:srgbClr val="9780BE"/>
    <a:srgbClr val="017F01"/>
    <a:srgbClr val="E0DFDD"/>
    <a:srgbClr val="E3E2E0"/>
    <a:srgbClr val="EB9C52"/>
    <a:srgbClr val="65D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E2B05-00FC-4E1B-A88D-3E91B1E384D1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2F4A4-2377-4D6C-8E56-7C2A0A695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78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09553-B25A-418D-B294-2A560E733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E153B-1C94-4967-80F0-2E3064EC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90368-2D64-418E-BA43-C1FC92093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3671A-3A94-409B-B6EF-A68D9684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2EEA9-D2BA-41B5-9675-4F33CA26E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4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3075-59D8-4B87-A6A6-1CE5E1A4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65584-3DBD-4E25-A9F0-8874C7D0D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EEE7-7F83-4309-B13D-CB00BA9D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1F4F2-3BB7-4760-843D-6C0E7EB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EF5C6-43BA-4F03-9B4F-8A00CF8B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3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044154-F35A-44D0-AB3F-2A3DE8480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4CA05-8A3D-4F8F-A3F8-3764E8DD1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6CFC4-520E-4DED-B814-7030F6094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563A5-E531-40B4-9C75-AE72B69BB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53989-0BE3-414C-A28B-5BA6B2114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991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39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23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79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74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27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75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58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CB760-97F3-4FBB-9163-33162A76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A8C9-3611-4AEF-BFE5-78E2BCF04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D8A28-7B91-4308-A4BA-781C012A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2EA1E-46AB-44FE-9E90-B9C83F51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5BA08-70C0-4891-B83A-043EC151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61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462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18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10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97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28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88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75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39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674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A3C5-264B-4C27-BD6A-6B70786A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394CC-6D67-4D8A-8544-AC5B78818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8B97-6A57-4A56-BE0A-BA332587C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61314-01CC-41FD-851B-11AACC2C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DA7AC-DC94-4C4C-A672-373CF3E2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509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337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22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393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07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72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787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201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990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840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32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91B9-565F-4C6C-B8D1-8ACA30D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02FAB-1006-4030-B8A3-AAA341000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03737-6AF3-4108-B5C6-DAA73E98D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E69B2-5FA4-4DBF-B40B-AD0572C6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4F729-494B-4010-945A-F10F55DC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B45CB-3970-4FF6-A831-91A5B6D5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551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156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19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360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3527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2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7CC8A-6C01-42E2-897B-2670199F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F6318-BCA7-4A24-9F26-446ECFA11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05958-9113-47F8-847D-041B61D92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2A3BA-0D70-4C6C-923E-7F2B803A9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CC8272-4CD2-4A4E-BBDC-CE8E70428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7742CA-5D72-40B2-B24F-D816FC7B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E8374-09EE-4925-80F7-BC9494A1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E81A00-4963-4D22-8ABC-4244B2CB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1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94DE2-5E1B-42D8-96D2-03BE9B8A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238B49-B52A-4A2F-AEF1-B44FD9A78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67C46-B19B-4E34-9DE3-B46810E3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67623-6915-4C5C-8E6F-A595223B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74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1EB70C-7AD9-4F0A-AA68-591B0E4D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D5D8D-0B89-441F-B65A-F824AA21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D8F47-2A25-4F34-8375-1A94B68B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33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889E-AA3E-457D-A80B-491AC7DE4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DADC4-61C2-42D2-9A31-1A05D16DA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B5091-55A5-478F-B0F7-7EFD71916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7F0CB-49E4-4B1D-ABE4-50AA26AA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DC659-2BE3-4510-A23A-5E1DFA02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9419A-E016-44B8-9C83-811CAFDE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4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73AD8-8634-40EF-9D16-9B6F3AA2C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BD96B-4495-41A1-8A6C-18D1A2C73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99FE7-24A4-4FA7-A169-21F7B165B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D052D-0EB8-471E-AAE2-4C54998BA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80FBB-53A4-47E1-AFAB-2E00E9FD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FD13C-7080-4BC1-8561-2611FBA3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6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01194-E8D2-4EB5-8C8B-5EC251104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396C8-4AA0-487F-9D02-46D8E1330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03F04-8D7E-4A61-AFD0-C4A77255C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CD544-4B88-4551-8EC6-B34C27E1A39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6E7C8-BE5E-45D0-AE12-9043F2CFD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1D191-9930-4236-9760-A7F6B0931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3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6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6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2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2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2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2.gif"/><Relationship Id="rId3" Type="http://schemas.openxmlformats.org/officeDocument/2006/relationships/slide" Target="slide5.xml"/><Relationship Id="rId7" Type="http://schemas.openxmlformats.org/officeDocument/2006/relationships/slide" Target="slide6.xml"/><Relationship Id="rId12" Type="http://schemas.openxmlformats.org/officeDocument/2006/relationships/image" Target="../media/image41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gi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40.gif"/><Relationship Id="rId4" Type="http://schemas.openxmlformats.org/officeDocument/2006/relationships/image" Target="../media/image37.gif"/><Relationship Id="rId9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9.gif"/><Relationship Id="rId18" Type="http://schemas.openxmlformats.org/officeDocument/2006/relationships/slide" Target="slide10.xm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17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16.gif"/><Relationship Id="rId5" Type="http://schemas.openxmlformats.org/officeDocument/2006/relationships/image" Target="../media/image11.png"/><Relationship Id="rId15" Type="http://schemas.openxmlformats.org/officeDocument/2006/relationships/slide" Target="slide7.xml"/><Relationship Id="rId10" Type="http://schemas.openxmlformats.org/officeDocument/2006/relationships/image" Target="../media/image15.gif"/><Relationship Id="rId4" Type="http://schemas.openxmlformats.org/officeDocument/2006/relationships/image" Target="../media/image10.gif"/><Relationship Id="rId9" Type="http://schemas.openxmlformats.org/officeDocument/2006/relationships/image" Target="../media/image14.gif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2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2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2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2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C629B-69EA-4CD0-BC60-C86C07271E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16483-9A21-4093-AA2B-AB7C2B1BF0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oogle Shape;92;p1">
            <a:extLst>
              <a:ext uri="{FF2B5EF4-FFF2-40B4-BE49-F238E27FC236}">
                <a16:creationId xmlns:a16="http://schemas.microsoft.com/office/drawing/2014/main" id="{BC5AD79A-342D-48B8-A02B-3B3A0AABB86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800" t="3914" r="2605" b="4571"/>
          <a:stretch/>
        </p:blipFill>
        <p:spPr>
          <a:xfrm>
            <a:off x="-1" y="0"/>
            <a:ext cx="12190413" cy="696935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</p:pic>
      <p:pic>
        <p:nvPicPr>
          <p:cNvPr id="5" name="Google Shape;93;p1">
            <a:extLst>
              <a:ext uri="{FF2B5EF4-FFF2-40B4-BE49-F238E27FC236}">
                <a16:creationId xmlns:a16="http://schemas.microsoft.com/office/drawing/2014/main" id="{7FE143FD-3047-4EEA-962E-C0DFE5B6F9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754788" y="4385404"/>
            <a:ext cx="3305712" cy="241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7;p1">
            <a:extLst>
              <a:ext uri="{FF2B5EF4-FFF2-40B4-BE49-F238E27FC236}">
                <a16:creationId xmlns:a16="http://schemas.microsoft.com/office/drawing/2014/main" id="{230A9301-68AC-444B-9CC4-885C1D85E1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9092" y="3384047"/>
            <a:ext cx="3938058" cy="277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6;p1">
            <a:extLst>
              <a:ext uri="{FF2B5EF4-FFF2-40B4-BE49-F238E27FC236}">
                <a16:creationId xmlns:a16="http://schemas.microsoft.com/office/drawing/2014/main" id="{8E05020A-FFC3-429C-A1F9-86B37577A91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82822">
            <a:off x="-34203" y="178904"/>
            <a:ext cx="3596158" cy="233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7344" l="6250" r="95313">
                        <a14:foregroundMark x1="71563" y1="59219" x2="84531" y2="88281"/>
                        <a14:foregroundMark x1="49844" y1="47344" x2="57969" y2="74375"/>
                        <a14:foregroundMark x1="45938" y1="58906" x2="49688" y2="61406"/>
                        <a14:foregroundMark x1="61250" y1="54844" x2="60781" y2="58750"/>
                        <a14:foregroundMark x1="54063" y1="70000" x2="57969" y2="77656"/>
                        <a14:foregroundMark x1="66250" y1="61250" x2="74688" y2="89531"/>
                        <a14:foregroundMark x1="62344" y1="66406" x2="62969" y2="71563"/>
                        <a14:foregroundMark x1="79063" y1="58281" x2="89219" y2="89063"/>
                        <a14:foregroundMark x1="82500" y1="58750" x2="93750" y2="84688"/>
                        <a14:foregroundMark x1="74063" y1="57969" x2="74063" y2="57969"/>
                        <a14:foregroundMark x1="70156" y1="57344" x2="70156" y2="57344"/>
                        <a14:foregroundMark x1="70156" y1="57344" x2="70156" y2="57344"/>
                        <a14:foregroundMark x1="80625" y1="55937" x2="80625" y2="55937"/>
                        <a14:foregroundMark x1="80625" y1="55781" x2="80625" y2="557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197" y="2510994"/>
            <a:ext cx="4020598" cy="434700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157592" y="1953656"/>
            <a:ext cx="7468319" cy="1132846"/>
          </a:xfrm>
          <a:prstGeom prst="roundRect">
            <a:avLst/>
          </a:prstGeom>
          <a:solidFill>
            <a:srgbClr val="E8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EB9C52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srgbClr val="EB9C52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43 </a:t>
            </a:r>
          </a:p>
          <a:p>
            <a:pPr algn="ctr"/>
            <a:r>
              <a:rPr lang="en-US" sz="3200" b="1" dirty="0">
                <a:solidFill>
                  <a:srgbClr val="EB9C52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ÔN TẬP HÌNH HỌC VÀ ĐO LƯỜNG</a:t>
            </a:r>
          </a:p>
        </p:txBody>
      </p:sp>
      <p:pic>
        <p:nvPicPr>
          <p:cNvPr id="6" name="Google Shape;94;p1">
            <a:extLst>
              <a:ext uri="{FF2B5EF4-FFF2-40B4-BE49-F238E27FC236}">
                <a16:creationId xmlns:a16="http://schemas.microsoft.com/office/drawing/2014/main" id="{2F9E2991-3608-4FE0-B073-FAB806EF380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54788" y="246922"/>
            <a:ext cx="3255929" cy="2656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72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prstClr val="white"/>
                </a:solidFill>
                <a:latin typeface="Nunito Black" pitchFamily="2" charset="0"/>
              </a:rPr>
              <a:t>CÂU HỎI 5: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41131" y="51605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Nunito Black" pitchFamily="2" charset="0"/>
              </a:rPr>
              <a:t>C. 148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58451" y="417307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Nunito Black" pitchFamily="2" charset="0"/>
              </a:rPr>
              <a:t>C. 140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Nunito Black" pitchFamily="2" charset="0"/>
              </a:rPr>
              <a:t>D. 158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Nunito Black" pitchFamily="2" charset="0"/>
              </a:rPr>
              <a:t>A. 108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95551" y="375069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68556" y="48862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1998" y="74184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95" y="5282697"/>
            <a:ext cx="1575303" cy="157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99305" y="966712"/>
            <a:ext cx="9913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Nunito Black" panose="00000A00000000000000" pitchFamily="2" charset="0"/>
                <a:cs typeface="Arial" panose="020B0604020202020204" pitchFamily="34" charset="0"/>
              </a:rPr>
              <a:t>740 : 5 = ?</a:t>
            </a:r>
          </a:p>
        </p:txBody>
      </p:sp>
    </p:spTree>
    <p:extLst>
      <p:ext uri="{BB962C8B-B14F-4D97-AF65-F5344CB8AC3E}">
        <p14:creationId xmlns:p14="http://schemas.microsoft.com/office/powerpoint/2010/main" val="240686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oogle Shape;94;p1">
            <a:extLst>
              <a:ext uri="{FF2B5EF4-FFF2-40B4-BE49-F238E27FC236}">
                <a16:creationId xmlns:a16="http://schemas.microsoft.com/office/drawing/2014/main" id="{2F9E2991-3608-4FE0-B073-FAB806EF3806}"/>
              </a:ext>
            </a:extLst>
          </p:cNvPr>
          <p:cNvPicPr preferRelativeResize="0"/>
          <p:nvPr/>
        </p:nvPicPr>
        <p:blipFill rotWithShape="1">
          <a:blip r:embed="rId2"/>
          <a:srcRect l="15791" r="11765" b="1"/>
          <a:stretch/>
        </p:blipFill>
        <p:spPr>
          <a:xfrm>
            <a:off x="13083" y="10"/>
            <a:ext cx="6095980" cy="6857990"/>
          </a:xfrm>
          <a:prstGeom prst="rect">
            <a:avLst/>
          </a:prstGeom>
          <a:noFill/>
        </p:spPr>
      </p:pic>
      <p:pic>
        <p:nvPicPr>
          <p:cNvPr id="9" name="Google Shape;97;p1">
            <a:extLst>
              <a:ext uri="{FF2B5EF4-FFF2-40B4-BE49-F238E27FC236}">
                <a16:creationId xmlns:a16="http://schemas.microsoft.com/office/drawing/2014/main" id="{230A9301-68AC-444B-9CC4-885C1D85E1BA}"/>
              </a:ext>
            </a:extLst>
          </p:cNvPr>
          <p:cNvPicPr preferRelativeResize="0"/>
          <p:nvPr/>
        </p:nvPicPr>
        <p:blipFill rotWithShape="1">
          <a:blip r:embed="rId3"/>
          <a:srcRect l="10160" r="12730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568A05-FBFF-4004-A820-385B8EF347AA}"/>
              </a:ext>
            </a:extLst>
          </p:cNvPr>
          <p:cNvSpPr txBox="1"/>
          <p:nvPr/>
        </p:nvSpPr>
        <p:spPr>
          <a:xfrm>
            <a:off x="3559429" y="3498423"/>
            <a:ext cx="5073142" cy="13348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00B0F0"/>
                </a:solidFill>
                <a:latin typeface="Nunito Black" panose="00000A00000000000000" pitchFamily="2" charset="0"/>
                <a:ea typeface="+mj-ea"/>
                <a:cs typeface="+mj-cs"/>
              </a:rPr>
              <a:t>LUYỆN TẬP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00B0F0"/>
                </a:solidFill>
                <a:latin typeface="Nunito Black" panose="00000A00000000000000" pitchFamily="2" charset="0"/>
                <a:ea typeface="+mj-ea"/>
                <a:cs typeface="+mj-cs"/>
              </a:rPr>
              <a:t>(TIẾT 1)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kern="1200" dirty="0">
              <a:solidFill>
                <a:srgbClr val="00B0F0"/>
              </a:solidFill>
              <a:latin typeface="Nunito Black" panose="00000A00000000000000" pitchFamily="2" charset="0"/>
              <a:ea typeface="+mj-ea"/>
              <a:cs typeface="+mj-cs"/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42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780AC749-4E96-C634-EC8D-0FDF937DD464}"/>
              </a:ext>
            </a:extLst>
          </p:cNvPr>
          <p:cNvSpPr/>
          <p:nvPr/>
        </p:nvSpPr>
        <p:spPr>
          <a:xfrm>
            <a:off x="1066673" y="1189489"/>
            <a:ext cx="406400" cy="397933"/>
          </a:xfrm>
          <a:prstGeom prst="flowChartConnector">
            <a:avLst/>
          </a:prstGeom>
          <a:solidFill>
            <a:srgbClr val="97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822" y="93144"/>
            <a:ext cx="2343477" cy="924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237" y="1132910"/>
            <a:ext cx="3600953" cy="30674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06331" y="3406962"/>
            <a:ext cx="689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1975" y="4071123"/>
            <a:ext cx="5691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21275" y="4619374"/>
            <a:ext cx="8271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AC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K,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ED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13A53B-7EAC-D97F-A9AC-0692A3A4CDF0}"/>
              </a:ext>
            </a:extLst>
          </p:cNvPr>
          <p:cNvSpPr txBox="1"/>
          <p:nvPr/>
        </p:nvSpPr>
        <p:spPr>
          <a:xfrm>
            <a:off x="1611841" y="1132910"/>
            <a:ext cx="61987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b,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A?</a:t>
            </a: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c,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AC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87B91-4E9E-00DE-4C55-2D36387A4B7A}"/>
              </a:ext>
            </a:extLst>
          </p:cNvPr>
          <p:cNvSpPr txBox="1"/>
          <p:nvPr/>
        </p:nvSpPr>
        <p:spPr>
          <a:xfrm>
            <a:off x="1080483" y="1157624"/>
            <a:ext cx="3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9014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55849" y="1189489"/>
            <a:ext cx="5691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42" y="2300416"/>
            <a:ext cx="10164649" cy="24805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822" y="93144"/>
            <a:ext cx="2343477" cy="924054"/>
          </a:xfrm>
          <a:prstGeom prst="rect">
            <a:avLst/>
          </a:prstGeom>
        </p:spPr>
      </p:pic>
      <p:pic>
        <p:nvPicPr>
          <p:cNvPr id="18" name="图片 1">
            <a:extLst>
              <a:ext uri="{FF2B5EF4-FFF2-40B4-BE49-F238E27FC236}">
                <a16:creationId xmlns:a16="http://schemas.microsoft.com/office/drawing/2014/main" id="{ECEE1F28-FFA9-4EB9-A5BB-FBE9B711DD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5238104" y="5551210"/>
            <a:ext cx="1698273" cy="130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B2881B2D-9D78-114E-453E-C46D9846B08A}"/>
              </a:ext>
            </a:extLst>
          </p:cNvPr>
          <p:cNvSpPr/>
          <p:nvPr/>
        </p:nvSpPr>
        <p:spPr>
          <a:xfrm>
            <a:off x="1066673" y="1189489"/>
            <a:ext cx="406400" cy="397933"/>
          </a:xfrm>
          <a:prstGeom prst="flowChartConnector">
            <a:avLst/>
          </a:prstGeom>
          <a:solidFill>
            <a:srgbClr val="97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0D3B7-A98E-3E2F-55CE-6F1196D1E54A}"/>
              </a:ext>
            </a:extLst>
          </p:cNvPr>
          <p:cNvSpPr txBox="1"/>
          <p:nvPr/>
        </p:nvSpPr>
        <p:spPr>
          <a:xfrm>
            <a:off x="1080483" y="1157624"/>
            <a:ext cx="3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7364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59973" y="1189489"/>
            <a:ext cx="5811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822" y="93144"/>
            <a:ext cx="2343477" cy="924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450" y="1157624"/>
            <a:ext cx="2385713" cy="23752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59974" y="2621743"/>
            <a:ext cx="662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AB,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CD.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59973" y="3337722"/>
            <a:ext cx="7489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 OA,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OB,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OC,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OD,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ON.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20392A69-E5B8-A194-B7C7-ECFEA1594800}"/>
              </a:ext>
            </a:extLst>
          </p:cNvPr>
          <p:cNvSpPr/>
          <p:nvPr/>
        </p:nvSpPr>
        <p:spPr>
          <a:xfrm>
            <a:off x="1066673" y="1189489"/>
            <a:ext cx="406400" cy="397933"/>
          </a:xfrm>
          <a:prstGeom prst="flowChartConnector">
            <a:avLst/>
          </a:prstGeom>
          <a:solidFill>
            <a:srgbClr val="97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74CC50-A0E1-ACA3-EB51-5C078328AE59}"/>
              </a:ext>
            </a:extLst>
          </p:cNvPr>
          <p:cNvSpPr txBox="1"/>
          <p:nvPr/>
        </p:nvSpPr>
        <p:spPr>
          <a:xfrm>
            <a:off x="1080483" y="1157624"/>
            <a:ext cx="3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198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822" y="93144"/>
            <a:ext cx="2343477" cy="9240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21751" y="1153001"/>
            <a:ext cx="8065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, bao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009" y="2266557"/>
            <a:ext cx="3344368" cy="30138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87197" y="2119801"/>
            <a:ext cx="4714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16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, 3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F844E061-248D-E1C9-FFD0-F2F0F284233F}"/>
              </a:ext>
            </a:extLst>
          </p:cNvPr>
          <p:cNvSpPr/>
          <p:nvPr/>
        </p:nvSpPr>
        <p:spPr>
          <a:xfrm>
            <a:off x="1066673" y="1189489"/>
            <a:ext cx="406400" cy="397933"/>
          </a:xfrm>
          <a:prstGeom prst="flowChartConnector">
            <a:avLst/>
          </a:prstGeom>
          <a:solidFill>
            <a:srgbClr val="97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F5A562-0746-A4FB-19BB-1B1E49FBCFE7}"/>
              </a:ext>
            </a:extLst>
          </p:cNvPr>
          <p:cNvSpPr txBox="1"/>
          <p:nvPr/>
        </p:nvSpPr>
        <p:spPr>
          <a:xfrm>
            <a:off x="1080483" y="1157624"/>
            <a:ext cx="3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5526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822" y="93144"/>
            <a:ext cx="2343477" cy="924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21751" y="2962987"/>
            <a:ext cx="8155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2893"/>
          <a:stretch/>
        </p:blipFill>
        <p:spPr>
          <a:xfrm>
            <a:off x="9253728" y="2452290"/>
            <a:ext cx="2504668" cy="1944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7E7024-4CD3-FF10-C82A-180A61C2B2CD}"/>
              </a:ext>
            </a:extLst>
          </p:cNvPr>
          <p:cNvSpPr txBox="1"/>
          <p:nvPr/>
        </p:nvSpPr>
        <p:spPr>
          <a:xfrm>
            <a:off x="1621751" y="1153001"/>
            <a:ext cx="8065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).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498128A2-967F-B280-EA7C-994E7472F2AE}"/>
              </a:ext>
            </a:extLst>
          </p:cNvPr>
          <p:cNvSpPr/>
          <p:nvPr/>
        </p:nvSpPr>
        <p:spPr>
          <a:xfrm>
            <a:off x="1066673" y="1189489"/>
            <a:ext cx="406400" cy="397933"/>
          </a:xfrm>
          <a:prstGeom prst="flowChartConnector">
            <a:avLst/>
          </a:prstGeom>
          <a:solidFill>
            <a:srgbClr val="97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12B673-7F0D-2863-D0C1-475150DB99C8}"/>
              </a:ext>
            </a:extLst>
          </p:cNvPr>
          <p:cNvSpPr txBox="1"/>
          <p:nvPr/>
        </p:nvSpPr>
        <p:spPr>
          <a:xfrm>
            <a:off x="1080483" y="1157624"/>
            <a:ext cx="3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1286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Google Shape;94;p1">
            <a:extLst>
              <a:ext uri="{FF2B5EF4-FFF2-40B4-BE49-F238E27FC236}">
                <a16:creationId xmlns:a16="http://schemas.microsoft.com/office/drawing/2014/main" id="{2F9E2991-3608-4FE0-B073-FAB806EF3806}"/>
              </a:ext>
            </a:extLst>
          </p:cNvPr>
          <p:cNvPicPr preferRelativeResize="0"/>
          <p:nvPr/>
        </p:nvPicPr>
        <p:blipFill rotWithShape="1">
          <a:blip r:embed="rId2"/>
          <a:srcRect l="15791" r="11765" b="1"/>
          <a:stretch/>
        </p:blipFill>
        <p:spPr>
          <a:xfrm>
            <a:off x="13083" y="10"/>
            <a:ext cx="6095980" cy="6857990"/>
          </a:xfrm>
          <a:prstGeom prst="rect">
            <a:avLst/>
          </a:prstGeom>
          <a:noFill/>
        </p:spPr>
      </p:pic>
      <p:pic>
        <p:nvPicPr>
          <p:cNvPr id="9" name="Google Shape;97;p1">
            <a:extLst>
              <a:ext uri="{FF2B5EF4-FFF2-40B4-BE49-F238E27FC236}">
                <a16:creationId xmlns:a16="http://schemas.microsoft.com/office/drawing/2014/main" id="{230A9301-68AC-444B-9CC4-885C1D85E1BA}"/>
              </a:ext>
            </a:extLst>
          </p:cNvPr>
          <p:cNvPicPr preferRelativeResize="0"/>
          <p:nvPr/>
        </p:nvPicPr>
        <p:blipFill rotWithShape="1">
          <a:blip r:embed="rId3"/>
          <a:srcRect l="10160" r="12730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568A05-FBFF-4004-A820-385B8EF347AA}"/>
              </a:ext>
            </a:extLst>
          </p:cNvPr>
          <p:cNvSpPr txBox="1"/>
          <p:nvPr/>
        </p:nvSpPr>
        <p:spPr>
          <a:xfrm>
            <a:off x="3559429" y="3498423"/>
            <a:ext cx="5073142" cy="13348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00B0F0"/>
                </a:solidFill>
                <a:latin typeface="Nunito Black" panose="00000A00000000000000" pitchFamily="2" charset="0"/>
                <a:ea typeface="+mj-ea"/>
                <a:cs typeface="+mj-cs"/>
              </a:rPr>
              <a:t>LUYỆN TẬP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00B0F0"/>
                </a:solidFill>
                <a:latin typeface="Nunito Black" panose="00000A00000000000000" pitchFamily="2" charset="0"/>
                <a:ea typeface="+mj-ea"/>
                <a:cs typeface="+mj-cs"/>
              </a:rPr>
              <a:t>(</a:t>
            </a:r>
            <a:r>
              <a:rPr lang="en-US" sz="4800" b="1">
                <a:solidFill>
                  <a:srgbClr val="00B0F0"/>
                </a:solidFill>
                <a:latin typeface="Nunito Black" panose="00000A00000000000000" pitchFamily="2" charset="0"/>
                <a:ea typeface="+mj-ea"/>
                <a:cs typeface="+mj-cs"/>
              </a:rPr>
              <a:t>TIẾT 2)</a:t>
            </a:r>
            <a:endParaRPr lang="en-US" sz="4800" b="1" dirty="0">
              <a:solidFill>
                <a:srgbClr val="00B0F0"/>
              </a:solidFill>
              <a:latin typeface="Nunito Black" panose="00000A00000000000000" pitchFamily="2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dirty="0">
              <a:solidFill>
                <a:srgbClr val="00B0F0"/>
              </a:solidFill>
              <a:latin typeface="Nunito Black" panose="00000A00000000000000" pitchFamily="2" charset="0"/>
              <a:ea typeface="+mj-ea"/>
              <a:cs typeface="+mj-cs"/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64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prstClr val="white"/>
                </a:solidFill>
                <a:latin typeface="Nunito Black" pitchFamily="2" charset="0"/>
              </a:rPr>
              <a:t>CÂU HỎI 3: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Nunito Black" pitchFamily="2" charset="0"/>
              </a:rPr>
              <a:t>B. 150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white"/>
                </a:solidFill>
                <a:latin typeface="Nunito Black" pitchFamily="2" charset="0"/>
              </a:rPr>
              <a:t>C. 130</a:t>
            </a:r>
            <a:endParaRPr lang="en-US" sz="2800" dirty="0">
              <a:solidFill>
                <a:prstClr val="white"/>
              </a:solidFill>
              <a:latin typeface="Nunito Black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Nunito Black" pitchFamily="2" charset="0"/>
              </a:rPr>
              <a:t>D. 500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76773" y="413993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Nunito Black" pitchFamily="2" charset="0"/>
              </a:rPr>
              <a:t>A. 140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0480"/>
            <a:ext cx="1592617" cy="15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41707" y="1042185"/>
            <a:ext cx="9913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Nunito Black" panose="00000A00000000000000" pitchFamily="2" charset="0"/>
                <a:cs typeface="Arial" panose="020B0604020202020204" pitchFamily="34" charset="0"/>
              </a:rPr>
              <a:t>20 x </a:t>
            </a:r>
            <a:r>
              <a:rPr lang="en-US" sz="4800" dirty="0">
                <a:solidFill>
                  <a:srgbClr val="FFFF00"/>
                </a:solidFill>
                <a:latin typeface="Nunito Black" panose="00000A00000000000000" pitchFamily="2" charset="0"/>
                <a:cs typeface="Arial" panose="020B0604020202020204" pitchFamily="34" charset="0"/>
              </a:rPr>
              <a:t>4 + 50 = ?</a:t>
            </a:r>
          </a:p>
        </p:txBody>
      </p:sp>
    </p:spTree>
    <p:extLst>
      <p:ext uri="{BB962C8B-B14F-4D97-AF65-F5344CB8AC3E}">
        <p14:creationId xmlns:p14="http://schemas.microsoft.com/office/powerpoint/2010/main" val="36994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344032" y="-15196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prstClr val="white"/>
                </a:solidFill>
                <a:latin typeface="Nunito Black" pitchFamily="2" charset="0"/>
              </a:rPr>
              <a:t>CÂU HỎI 2: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64941" y="532709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Nunito Black" pitchFamily="2" charset="0"/>
              </a:rPr>
              <a:t>D. 210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Nunito Black" pitchFamily="2" charset="0"/>
              </a:rPr>
              <a:t>C. 200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2720" y="417026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Nunito Black" pitchFamily="2" charset="0"/>
              </a:rPr>
              <a:t>B. 160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Nunito Black" pitchFamily="2" charset="0"/>
              </a:rPr>
              <a:t>A. 70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7524" y="39431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33825" y="495811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06093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3626"/>
            <a:ext cx="1669471" cy="166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8654" y="807903"/>
            <a:ext cx="873175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7210A59-60B0-4022-AD88-CEE9B91AE869}"/>
              </a:ext>
            </a:extLst>
          </p:cNvPr>
          <p:cNvSpPr txBox="1"/>
          <p:nvPr/>
        </p:nvSpPr>
        <p:spPr>
          <a:xfrm>
            <a:off x="7554954" y="3121504"/>
            <a:ext cx="5221786" cy="12440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 err="1">
                <a:latin typeface="Sigmar One" panose="00000500000000000000" pitchFamily="2" charset="0"/>
                <a:ea typeface="+mj-ea"/>
                <a:cs typeface="+mj-cs"/>
              </a:rPr>
              <a:t>Khởi</a:t>
            </a:r>
            <a:r>
              <a:rPr lang="en-US" sz="8800" b="1" dirty="0"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8800" b="1" dirty="0" err="1"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endParaRPr lang="en-US" sz="8800" b="1" dirty="0">
              <a:latin typeface="Sigmar One" panose="00000500000000000000" pitchFamily="2" charset="0"/>
              <a:ea typeface="+mj-ea"/>
              <a:cs typeface="+mj-cs"/>
            </a:endParaRPr>
          </a:p>
        </p:txBody>
      </p:sp>
      <p:sp>
        <p:nvSpPr>
          <p:cNvPr id="34" name="Freeform: Shape 2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5" name="Google Shape;97;p1">
            <a:extLst>
              <a:ext uri="{FF2B5EF4-FFF2-40B4-BE49-F238E27FC236}">
                <a16:creationId xmlns:a16="http://schemas.microsoft.com/office/drawing/2014/main" id="{CEEF33BB-BB9A-40FB-BA07-BD4935DAA17B}"/>
              </a:ext>
            </a:extLst>
          </p:cNvPr>
          <p:cNvPicPr preferRelativeResize="0"/>
          <p:nvPr/>
        </p:nvPicPr>
        <p:blipFill rotWithShape="1">
          <a:blip r:embed="rId2"/>
          <a:srcRect l="4262" r="6832" b="2"/>
          <a:stretch/>
        </p:blipFill>
        <p:spPr>
          <a:xfrm>
            <a:off x="493846" y="-77639"/>
            <a:ext cx="6200360" cy="6133381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739523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822" y="93144"/>
            <a:ext cx="2343477" cy="9240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97" b="97071" l="32360" r="92640">
                        <a14:foregroundMark x1="51777" y1="31799" x2="51777" y2="31799"/>
                        <a14:foregroundMark x1="52792" y1="29707" x2="52792" y2="29707"/>
                        <a14:foregroundMark x1="51777" y1="29707" x2="51777" y2="29707"/>
                        <a14:foregroundMark x1="51650" y1="29707" x2="52919" y2="35146"/>
                        <a14:foregroundMark x1="71447" y1="33473" x2="71447" y2="33473"/>
                        <a14:foregroundMark x1="59898" y1="32218" x2="57995" y2="35983"/>
                        <a14:foregroundMark x1="59010" y1="29289" x2="57360" y2="29289"/>
                        <a14:foregroundMark x1="57234" y1="30126" x2="57614" y2="36820"/>
                        <a14:foregroundMark x1="57614" y1="36820" x2="67640" y2="36402"/>
                        <a14:foregroundMark x1="67640" y1="36402" x2="67766" y2="28033"/>
                        <a14:foregroundMark x1="67766" y1="28033" x2="57614" y2="29289"/>
                        <a14:foregroundMark x1="73223" y1="30544" x2="73223" y2="30544"/>
                        <a14:foregroundMark x1="71447" y1="30126" x2="71447" y2="30126"/>
                        <a14:foregroundMark x1="72970" y1="34728" x2="72970" y2="34728"/>
                        <a14:foregroundMark x1="72970" y1="35983" x2="72970" y2="35983"/>
                        <a14:foregroundMark x1="72462" y1="36402" x2="71954" y2="36402"/>
                        <a14:foregroundMark x1="71954" y1="36402" x2="71954" y2="36402"/>
                        <a14:foregroundMark x1="35406" y1="47280" x2="35406" y2="47280"/>
                        <a14:foregroundMark x1="35279" y1="59414" x2="35279" y2="59414"/>
                        <a14:foregroundMark x1="45939" y1="57741" x2="45939" y2="57741"/>
                        <a14:foregroundMark x1="46320" y1="48117" x2="46320" y2="48117"/>
                        <a14:foregroundMark x1="46447" y1="48954" x2="35152" y2="47280"/>
                        <a14:foregroundMark x1="35152" y1="47280" x2="35152" y2="58577"/>
                        <a14:foregroundMark x1="78299" y1="50628" x2="78299" y2="50628"/>
                        <a14:foregroundMark x1="78299" y1="51046" x2="80203" y2="58159"/>
                        <a14:foregroundMark x1="80203" y1="58159" x2="90355" y2="57741"/>
                        <a14:foregroundMark x1="90355" y1="57741" x2="90482" y2="45607"/>
                        <a14:foregroundMark x1="90482" y1="45607" x2="78426" y2="44770"/>
                        <a14:foregroundMark x1="78426" y1="44770" x2="78426" y2="44770"/>
                        <a14:foregroundMark x1="78173" y1="45188" x2="77919" y2="50628"/>
                        <a14:foregroundMark x1="88579" y1="83682" x2="88579" y2="83682"/>
                        <a14:foregroundMark x1="88579" y1="83682" x2="88198" y2="94979"/>
                        <a14:foregroundMark x1="88198" y1="92050" x2="91117" y2="94142"/>
                        <a14:foregroundMark x1="91244" y1="92469" x2="91244" y2="82427"/>
                        <a14:foregroundMark x1="91244" y1="82427" x2="88325" y2="82427"/>
                        <a14:foregroundMark x1="36294" y1="82427" x2="36294" y2="82427"/>
                        <a14:foregroundMark x1="36294" y1="81590" x2="32487" y2="83264"/>
                        <a14:foregroundMark x1="32741" y1="83682" x2="33756" y2="93724"/>
                        <a14:foregroundMark x1="33376" y1="89540" x2="34772" y2="97071"/>
                        <a14:foregroundMark x1="34391" y1="94979" x2="37563" y2="93724"/>
                        <a14:foregroundMark x1="36041" y1="82845" x2="37563" y2="94142"/>
                      </a14:backgroundRemoval>
                    </a14:imgEffect>
                  </a14:imgLayer>
                </a14:imgProps>
              </a:ext>
            </a:extLst>
          </a:blip>
          <a:srcRect l="26528" t="19940"/>
          <a:stretch/>
        </p:blipFill>
        <p:spPr>
          <a:xfrm>
            <a:off x="2813957" y="1823445"/>
            <a:ext cx="6564086" cy="2169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7230E0-49FE-775D-127E-07C7B2A68263}"/>
              </a:ext>
            </a:extLst>
          </p:cNvPr>
          <p:cNvSpPr txBox="1"/>
          <p:nvPr/>
        </p:nvSpPr>
        <p:spPr>
          <a:xfrm>
            <a:off x="1555849" y="1189489"/>
            <a:ext cx="5691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gấp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ABCD.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889695CC-E1C4-FF3B-D75F-87A11565B046}"/>
              </a:ext>
            </a:extLst>
          </p:cNvPr>
          <p:cNvSpPr/>
          <p:nvPr/>
        </p:nvSpPr>
        <p:spPr>
          <a:xfrm>
            <a:off x="1066673" y="1189489"/>
            <a:ext cx="406400" cy="397933"/>
          </a:xfrm>
          <a:prstGeom prst="flowChartConnector">
            <a:avLst/>
          </a:prstGeom>
          <a:solidFill>
            <a:srgbClr val="97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64E7F-ADC7-D389-1162-C7F5BFD5D81A}"/>
              </a:ext>
            </a:extLst>
          </p:cNvPr>
          <p:cNvSpPr txBox="1"/>
          <p:nvPr/>
        </p:nvSpPr>
        <p:spPr>
          <a:xfrm>
            <a:off x="1080483" y="1157624"/>
            <a:ext cx="3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9CFF83-47BB-5A97-9EAA-DE49865B5A47}"/>
              </a:ext>
            </a:extLst>
          </p:cNvPr>
          <p:cNvSpPr txBox="1"/>
          <p:nvPr/>
        </p:nvSpPr>
        <p:spPr>
          <a:xfrm>
            <a:off x="3345025" y="4165130"/>
            <a:ext cx="5691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giải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gấp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ABCD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28 x 3 = 84 (mm)</a:t>
            </a:r>
          </a:p>
          <a:p>
            <a:pPr algn="r"/>
            <a:r>
              <a:rPr lang="en-US" sz="2400" i="1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84 mm.</a:t>
            </a:r>
          </a:p>
        </p:txBody>
      </p:sp>
    </p:spTree>
    <p:extLst>
      <p:ext uri="{BB962C8B-B14F-4D97-AF65-F5344CB8AC3E}">
        <p14:creationId xmlns:p14="http://schemas.microsoft.com/office/powerpoint/2010/main" val="150819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822" y="93144"/>
            <a:ext cx="2343477" cy="924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936" b="91660" l="10000" r="90000"/>
                    </a14:imgEffect>
                  </a14:imgLayer>
                </a14:imgProps>
              </a:ext>
            </a:extLst>
          </a:blip>
          <a:srcRect t="16596"/>
          <a:stretch/>
        </p:blipFill>
        <p:spPr>
          <a:xfrm>
            <a:off x="1946559" y="1835343"/>
            <a:ext cx="7677090" cy="24880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E4750C3-D2B9-4AD5-9D4D-0C74907A6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780" y="4220730"/>
            <a:ext cx="10515600" cy="2005026"/>
          </a:xfrm>
        </p:spPr>
        <p:txBody>
          <a:bodyPr>
            <a:noAutofit/>
          </a:bodyPr>
          <a:lstStyle/>
          <a:p>
            <a:pPr algn="ctr"/>
            <a:r>
              <a:rPr lang="en-US" sz="2400" i="1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b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bưởi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</a:t>
            </a:r>
            <a:b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                     500 + 500 – 100 = 900 (g)</a:t>
            </a:r>
            <a:b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sz="2400" i="1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 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900 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C8FB70-AC3D-B053-6358-8AB7EF4399CC}"/>
              </a:ext>
            </a:extLst>
          </p:cNvPr>
          <p:cNvSpPr txBox="1"/>
          <p:nvPr/>
        </p:nvSpPr>
        <p:spPr>
          <a:xfrm>
            <a:off x="1555849" y="1189489"/>
            <a:ext cx="5691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b,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bưởi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gam?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BA19FB73-FF42-D04D-6D12-F2ECC4DCB8C4}"/>
              </a:ext>
            </a:extLst>
          </p:cNvPr>
          <p:cNvSpPr/>
          <p:nvPr/>
        </p:nvSpPr>
        <p:spPr>
          <a:xfrm>
            <a:off x="1066673" y="1189489"/>
            <a:ext cx="406400" cy="397933"/>
          </a:xfrm>
          <a:prstGeom prst="flowChartConnector">
            <a:avLst/>
          </a:prstGeom>
          <a:solidFill>
            <a:srgbClr val="97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18541E-0FDC-879A-BDAD-C0233191293C}"/>
              </a:ext>
            </a:extLst>
          </p:cNvPr>
          <p:cNvSpPr txBox="1"/>
          <p:nvPr/>
        </p:nvSpPr>
        <p:spPr>
          <a:xfrm>
            <a:off x="1080483" y="1157624"/>
            <a:ext cx="3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98DD538-8C4C-460A-67FC-5D6E2AF0CD88}"/>
              </a:ext>
            </a:extLst>
          </p:cNvPr>
          <p:cNvSpPr/>
          <p:nvPr/>
        </p:nvSpPr>
        <p:spPr>
          <a:xfrm>
            <a:off x="4480560" y="2112264"/>
            <a:ext cx="758952" cy="411480"/>
          </a:xfrm>
          <a:prstGeom prst="wedgeEllipseCallout">
            <a:avLst>
              <a:gd name="adj1" fmla="val 29871"/>
              <a:gd name="adj2" fmla="val 825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Nunito Black" panose="00000A00000000000000" pitchFamily="2" charset="0"/>
              </a:rPr>
              <a:t>500</a:t>
            </a:r>
            <a:endParaRPr lang="en-US" sz="1600" dirty="0">
              <a:solidFill>
                <a:schemeClr val="tx1"/>
              </a:solidFill>
              <a:latin typeface="Nunito Black" panose="00000A00000000000000" pitchFamily="2" charset="0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C01CBD6-0379-CEC5-FFE8-95C822F5D208}"/>
              </a:ext>
            </a:extLst>
          </p:cNvPr>
          <p:cNvSpPr/>
          <p:nvPr/>
        </p:nvSpPr>
        <p:spPr>
          <a:xfrm>
            <a:off x="5405628" y="2087703"/>
            <a:ext cx="758952" cy="411480"/>
          </a:xfrm>
          <a:prstGeom prst="wedgeEllipseCallout">
            <a:avLst>
              <a:gd name="adj1" fmla="val -29165"/>
              <a:gd name="adj2" fmla="val 10027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Nunito Black" panose="00000A00000000000000" pitchFamily="2" charset="0"/>
              </a:rPr>
              <a:t>500</a:t>
            </a:r>
            <a:endParaRPr lang="en-US" sz="1600" dirty="0">
              <a:solidFill>
                <a:schemeClr val="tx1"/>
              </a:solidFill>
              <a:latin typeface="Nunito Black" panose="00000A00000000000000" pitchFamily="2" charset="0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9B1D3B0-7105-4FEA-FEDC-8EDF1662E93E}"/>
              </a:ext>
            </a:extLst>
          </p:cNvPr>
          <p:cNvSpPr/>
          <p:nvPr/>
        </p:nvSpPr>
        <p:spPr>
          <a:xfrm>
            <a:off x="8429244" y="2293443"/>
            <a:ext cx="758952" cy="411480"/>
          </a:xfrm>
          <a:prstGeom prst="wedgeEllipseCallout">
            <a:avLst>
              <a:gd name="adj1" fmla="val -29165"/>
              <a:gd name="adj2" fmla="val 10027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Nunito Black" panose="00000A00000000000000" pitchFamily="2" charset="0"/>
              </a:rPr>
              <a:t>100</a:t>
            </a:r>
            <a:endParaRPr lang="en-US" sz="1600" dirty="0">
              <a:solidFill>
                <a:schemeClr val="tx1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97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822" y="93144"/>
            <a:ext cx="2343477" cy="92405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473073" y="2116473"/>
            <a:ext cx="534447" cy="3892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96000" y="3176056"/>
            <a:ext cx="534447" cy="3892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15113" y="4662132"/>
            <a:ext cx="534447" cy="3892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09949" y="5240706"/>
            <a:ext cx="534447" cy="3892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0C6C3B-36A6-9299-6409-A90C234CEB1A}"/>
              </a:ext>
            </a:extLst>
          </p:cNvPr>
          <p:cNvSpPr txBox="1"/>
          <p:nvPr/>
        </p:nvSpPr>
        <p:spPr>
          <a:xfrm>
            <a:off x="1555849" y="1189489"/>
            <a:ext cx="5691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640B4EB4-BC1E-A478-A81B-2D1A3277CDD9}"/>
              </a:ext>
            </a:extLst>
          </p:cNvPr>
          <p:cNvSpPr/>
          <p:nvPr/>
        </p:nvSpPr>
        <p:spPr>
          <a:xfrm>
            <a:off x="1066673" y="1189489"/>
            <a:ext cx="406400" cy="397933"/>
          </a:xfrm>
          <a:prstGeom prst="flowChartConnector">
            <a:avLst/>
          </a:prstGeom>
          <a:solidFill>
            <a:srgbClr val="97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3465C4-7884-AD5D-A3C0-31E248D6EAEF}"/>
              </a:ext>
            </a:extLst>
          </p:cNvPr>
          <p:cNvSpPr txBox="1"/>
          <p:nvPr/>
        </p:nvSpPr>
        <p:spPr>
          <a:xfrm>
            <a:off x="1080483" y="1157624"/>
            <a:ext cx="3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6F0777-88C8-2883-5CEC-7EA03CC54596}"/>
              </a:ext>
            </a:extLst>
          </p:cNvPr>
          <p:cNvSpPr txBox="1"/>
          <p:nvPr/>
        </p:nvSpPr>
        <p:spPr>
          <a:xfrm>
            <a:off x="1431942" y="1619289"/>
            <a:ext cx="82099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dày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5mm              B. 5cm              C. 5 dm</a:t>
            </a:r>
          </a:p>
          <a:p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b,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mực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2 g                 B. 2 </a:t>
            </a:r>
            <a:r>
              <a:rPr lang="en-US" sz="2400">
                <a:latin typeface="Nunito Black" panose="00000A00000000000000" pitchFamily="2" charset="0"/>
                <a:cs typeface="Times New Roman" panose="02020603050405020304" pitchFamily="18" charset="0"/>
              </a:rPr>
              <a:t>kg                      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. 20 g </a:t>
            </a:r>
          </a:p>
          <a:p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:</a:t>
            </a:r>
          </a:p>
          <a:p>
            <a:endParaRPr lang="en-US" sz="2400" b="1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r>
              <a:rPr lang="en-US" sz="2400">
                <a:latin typeface="Nunito Black" panose="00000A00000000000000" pitchFamily="2" charset="0"/>
                <a:cs typeface="Times New Roman" panose="02020603050405020304" pitchFamily="18" charset="0"/>
              </a:rPr>
              <a:t>15 ml              B. 15 l               C. 150 ml  </a:t>
            </a:r>
          </a:p>
          <a:p>
            <a:r>
              <a:rPr lang="en-US" sz="2400" b="1">
                <a:latin typeface="Nunito Black" panose="00000A00000000000000" pitchFamily="2" charset="0"/>
                <a:cs typeface="Times New Roman" panose="02020603050405020304" pitchFamily="18" charset="0"/>
              </a:rPr>
              <a:t>d</a:t>
            </a:r>
            <a:r>
              <a:rPr lang="en-US" sz="2400" b="1" dirty="0">
                <a:latin typeface="Nunito Black" panose="00000A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latin typeface="Nunito Black" panose="00000A00000000000000" pitchFamily="2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latin typeface="Nunito Black" panose="00000A00000000000000" pitchFamily="2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. 35 °c                B. 37 °c            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. 38 °c </a:t>
            </a:r>
          </a:p>
        </p:txBody>
      </p:sp>
    </p:spTree>
    <p:extLst>
      <p:ext uri="{BB962C8B-B14F-4D97-AF65-F5344CB8AC3E}">
        <p14:creationId xmlns:p14="http://schemas.microsoft.com/office/powerpoint/2010/main" val="303571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822" y="93144"/>
            <a:ext cx="2343477" cy="92405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690912" y="1802404"/>
            <a:ext cx="1735183" cy="32720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= 600 mm</a:t>
            </a:r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4144747" y="2172077"/>
            <a:ext cx="1735183" cy="32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= 500 mm</a:t>
            </a:r>
          </a:p>
        </p:txBody>
      </p:sp>
      <p:sp>
        <p:nvSpPr>
          <p:cNvPr id="13" name="Title 7"/>
          <p:cNvSpPr txBox="1">
            <a:spLocks/>
          </p:cNvSpPr>
          <p:nvPr/>
        </p:nvSpPr>
        <p:spPr>
          <a:xfrm>
            <a:off x="3305365" y="2553674"/>
            <a:ext cx="1735183" cy="32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= 280 mm</a:t>
            </a:r>
          </a:p>
        </p:txBody>
      </p:sp>
      <p:sp>
        <p:nvSpPr>
          <p:cNvPr id="15" name="Title 7"/>
          <p:cNvSpPr txBox="1">
            <a:spLocks/>
          </p:cNvSpPr>
          <p:nvPr/>
        </p:nvSpPr>
        <p:spPr>
          <a:xfrm>
            <a:off x="9600923" y="1802404"/>
            <a:ext cx="1735183" cy="32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= 805 g</a:t>
            </a:r>
          </a:p>
        </p:txBody>
      </p:sp>
      <p:sp>
        <p:nvSpPr>
          <p:cNvPr id="16" name="Title 7"/>
          <p:cNvSpPr txBox="1">
            <a:spLocks/>
          </p:cNvSpPr>
          <p:nvPr/>
        </p:nvSpPr>
        <p:spPr>
          <a:xfrm>
            <a:off x="8694420" y="2172077"/>
            <a:ext cx="1735183" cy="32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= 1000g</a:t>
            </a:r>
          </a:p>
        </p:txBody>
      </p:sp>
      <p:sp>
        <p:nvSpPr>
          <p:cNvPr id="18" name="Title 7"/>
          <p:cNvSpPr txBox="1">
            <a:spLocks/>
          </p:cNvSpPr>
          <p:nvPr/>
        </p:nvSpPr>
        <p:spPr>
          <a:xfrm>
            <a:off x="8527657" y="2551244"/>
            <a:ext cx="1735183" cy="32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= 150 g</a:t>
            </a:r>
          </a:p>
        </p:txBody>
      </p:sp>
      <p:sp>
        <p:nvSpPr>
          <p:cNvPr id="19" name="Title 7"/>
          <p:cNvSpPr txBox="1">
            <a:spLocks/>
          </p:cNvSpPr>
          <p:nvPr/>
        </p:nvSpPr>
        <p:spPr>
          <a:xfrm>
            <a:off x="5662532" y="3632077"/>
            <a:ext cx="1735183" cy="32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= 656 ml</a:t>
            </a:r>
          </a:p>
        </p:txBody>
      </p:sp>
      <p:sp>
        <p:nvSpPr>
          <p:cNvPr id="20" name="Title 7"/>
          <p:cNvSpPr txBox="1">
            <a:spLocks/>
          </p:cNvSpPr>
          <p:nvPr/>
        </p:nvSpPr>
        <p:spPr>
          <a:xfrm>
            <a:off x="5485283" y="3991468"/>
            <a:ext cx="1735183" cy="32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= 500 ml</a:t>
            </a:r>
          </a:p>
        </p:txBody>
      </p:sp>
      <p:sp>
        <p:nvSpPr>
          <p:cNvPr id="21" name="Title 7"/>
          <p:cNvSpPr txBox="1">
            <a:spLocks/>
          </p:cNvSpPr>
          <p:nvPr/>
        </p:nvSpPr>
        <p:spPr>
          <a:xfrm>
            <a:off x="4450455" y="4383347"/>
            <a:ext cx="1695996" cy="331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= 750 ml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B4C4A5-4267-A30E-1344-3FE4EBEA8592}"/>
              </a:ext>
            </a:extLst>
          </p:cNvPr>
          <p:cNvSpPr txBox="1"/>
          <p:nvPr/>
        </p:nvSpPr>
        <p:spPr>
          <a:xfrm>
            <a:off x="1555849" y="1189489"/>
            <a:ext cx="5691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Tính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8E093EC9-446B-B936-4BED-E819D9DF3E02}"/>
              </a:ext>
            </a:extLst>
          </p:cNvPr>
          <p:cNvSpPr/>
          <p:nvPr/>
        </p:nvSpPr>
        <p:spPr>
          <a:xfrm>
            <a:off x="1066673" y="1189489"/>
            <a:ext cx="406400" cy="397933"/>
          </a:xfrm>
          <a:prstGeom prst="flowChartConnector">
            <a:avLst/>
          </a:prstGeom>
          <a:solidFill>
            <a:srgbClr val="97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CE556D-BF5C-D00E-6E8E-0AE2BCED2C07}"/>
              </a:ext>
            </a:extLst>
          </p:cNvPr>
          <p:cNvSpPr txBox="1"/>
          <p:nvPr/>
        </p:nvSpPr>
        <p:spPr>
          <a:xfrm>
            <a:off x="1080483" y="1157624"/>
            <a:ext cx="3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E8328C-3015-26EC-666E-C205FD1DAD0E}"/>
              </a:ext>
            </a:extLst>
          </p:cNvPr>
          <p:cNvSpPr txBox="1"/>
          <p:nvPr/>
        </p:nvSpPr>
        <p:spPr>
          <a:xfrm>
            <a:off x="1398424" y="1691847"/>
            <a:ext cx="3295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a, 480 mm + 120 mm</a:t>
            </a: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545 mm – 45 mm</a:t>
            </a: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840 mm :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F33581-4F34-A8D5-6BA1-A9F1A148B91F}"/>
              </a:ext>
            </a:extLst>
          </p:cNvPr>
          <p:cNvSpPr txBox="1"/>
          <p:nvPr/>
        </p:nvSpPr>
        <p:spPr>
          <a:xfrm>
            <a:off x="7172597" y="1730083"/>
            <a:ext cx="3295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b, 465 g + 340 g</a:t>
            </a: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200 g x 5</a:t>
            </a: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900 g : 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D6FDD7-8444-1B8F-52D1-ADCFC7F4A480}"/>
              </a:ext>
            </a:extLst>
          </p:cNvPr>
          <p:cNvSpPr txBox="1"/>
          <p:nvPr/>
        </p:nvSpPr>
        <p:spPr>
          <a:xfrm>
            <a:off x="2584012" y="3554906"/>
            <a:ext cx="3295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c, 500 ml + 156 ml</a:t>
            </a: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1000 ml – 500 ml</a:t>
            </a: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250 ml  x 3</a:t>
            </a:r>
          </a:p>
        </p:txBody>
      </p:sp>
    </p:spTree>
    <p:extLst>
      <p:ext uri="{BB962C8B-B14F-4D97-AF65-F5344CB8AC3E}">
        <p14:creationId xmlns:p14="http://schemas.microsoft.com/office/powerpoint/2010/main" val="104828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822" y="93144"/>
            <a:ext cx="2343477" cy="924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174C0F-B317-6A5B-1212-610539ADC0CD}"/>
              </a:ext>
            </a:extLst>
          </p:cNvPr>
          <p:cNvSpPr txBox="1"/>
          <p:nvPr/>
        </p:nvSpPr>
        <p:spPr>
          <a:xfrm>
            <a:off x="1555849" y="1189489"/>
            <a:ext cx="9810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gói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mì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tôm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80 g,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455 g.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gói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mì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tôm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gam?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869A150F-94CF-C932-4963-F0F0434F737B}"/>
              </a:ext>
            </a:extLst>
          </p:cNvPr>
          <p:cNvSpPr/>
          <p:nvPr/>
        </p:nvSpPr>
        <p:spPr>
          <a:xfrm>
            <a:off x="1066673" y="1189489"/>
            <a:ext cx="406400" cy="397933"/>
          </a:xfrm>
          <a:prstGeom prst="flowChartConnector">
            <a:avLst/>
          </a:prstGeom>
          <a:solidFill>
            <a:srgbClr val="97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10871-B6F4-EAE9-559B-FC04FD4EB775}"/>
              </a:ext>
            </a:extLst>
          </p:cNvPr>
          <p:cNvSpPr txBox="1"/>
          <p:nvPr/>
        </p:nvSpPr>
        <p:spPr>
          <a:xfrm>
            <a:off x="1080483" y="1157624"/>
            <a:ext cx="3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649B71-77CC-5E21-5610-176A338F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6487"/>
            <a:ext cx="10515600" cy="2005026"/>
          </a:xfrm>
        </p:spPr>
        <p:txBody>
          <a:bodyPr>
            <a:noAutofit/>
          </a:bodyPr>
          <a:lstStyle/>
          <a:p>
            <a:pPr algn="ctr"/>
            <a:r>
              <a:rPr lang="en-US" sz="2400" i="1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b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3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gói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mì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tôm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</a:t>
            </a:r>
            <a:b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80 x 3 = 240 (g)</a:t>
            </a:r>
            <a:b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3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gói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mì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tôm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</a:t>
            </a:r>
            <a:b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240 + 455 = 695 (g)</a:t>
            </a:r>
            <a:b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sz="2400" i="1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 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695 g</a:t>
            </a:r>
          </a:p>
        </p:txBody>
      </p:sp>
    </p:spTree>
    <p:extLst>
      <p:ext uri="{BB962C8B-B14F-4D97-AF65-F5344CB8AC3E}">
        <p14:creationId xmlns:p14="http://schemas.microsoft.com/office/powerpoint/2010/main" val="103399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oogle Shape;93;p1">
            <a:extLst>
              <a:ext uri="{FF2B5EF4-FFF2-40B4-BE49-F238E27FC236}">
                <a16:creationId xmlns:a16="http://schemas.microsoft.com/office/drawing/2014/main" id="{7FE143FD-3047-4EEA-962E-C0DFE5B6F923}"/>
              </a:ext>
            </a:extLst>
          </p:cNvPr>
          <p:cNvPicPr preferRelativeResize="0"/>
          <p:nvPr/>
        </p:nvPicPr>
        <p:blipFill rotWithShape="1">
          <a:blip r:embed="rId2">
            <a:alphaModFix amt="40000"/>
          </a:blip>
          <a:srcRect t="1402" r="2" b="2"/>
          <a:stretch/>
        </p:blipFill>
        <p:spPr>
          <a:xfrm flipH="1">
            <a:off x="3669840" y="1196221"/>
            <a:ext cx="9059839" cy="685595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511CE4-D72B-4A67-AC64-409265306DFB}"/>
              </a:ext>
            </a:extLst>
          </p:cNvPr>
          <p:cNvSpPr txBox="1"/>
          <p:nvPr/>
        </p:nvSpPr>
        <p:spPr>
          <a:xfrm>
            <a:off x="5604095" y="692267"/>
            <a:ext cx="6351557" cy="831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latin typeface="Sigmar One" panose="00000500000000000000" pitchFamily="2" charset="0"/>
                <a:ea typeface="+mj-ea"/>
                <a:cs typeface="+mj-cs"/>
              </a:rPr>
              <a:t>VẬN DỤNG</a:t>
            </a:r>
            <a:endParaRPr lang="en-US" sz="6600" kern="1200" dirty="0">
              <a:latin typeface="Sigmar One" panose="00000500000000000000" pitchFamily="2" charset="0"/>
              <a:ea typeface="+mj-ea"/>
              <a:cs typeface="+mj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oogle Shape;97;p1">
            <a:extLst>
              <a:ext uri="{FF2B5EF4-FFF2-40B4-BE49-F238E27FC236}">
                <a16:creationId xmlns:a16="http://schemas.microsoft.com/office/drawing/2014/main" id="{230A9301-68AC-444B-9CC4-885C1D85E1BA}"/>
              </a:ext>
            </a:extLst>
          </p:cNvPr>
          <p:cNvPicPr preferRelativeResize="0"/>
          <p:nvPr/>
        </p:nvPicPr>
        <p:blipFill rotWithShape="1">
          <a:blip r:embed="rId3"/>
          <a:srcRect l="10162" r="12732" b="2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88611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3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B511CE4-D72B-4A67-AC64-409265306DFB}"/>
              </a:ext>
            </a:extLst>
          </p:cNvPr>
          <p:cNvSpPr txBox="1"/>
          <p:nvPr/>
        </p:nvSpPr>
        <p:spPr>
          <a:xfrm>
            <a:off x="1238402" y="745099"/>
            <a:ext cx="9648347" cy="831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2747881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6789" y="5003524"/>
            <a:ext cx="11516998" cy="1752600"/>
            <a:chOff x="334173" y="2261106"/>
            <a:chExt cx="11516998" cy="1752600"/>
          </a:xfrm>
        </p:grpSpPr>
        <p:sp>
          <p:nvSpPr>
            <p:cNvPr id="12" name="Rectangle 11"/>
            <p:cNvSpPr/>
            <p:nvPr/>
          </p:nvSpPr>
          <p:spPr>
            <a:xfrm>
              <a:off x="668346" y="2261106"/>
              <a:ext cx="10848652" cy="175260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4173" y="2567156"/>
              <a:ext cx="1151699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solidFill>
                    <a:srgbClr val="FFFF00"/>
                  </a:solidFill>
                  <a:latin typeface="+mj-lt"/>
                </a:rPr>
                <a:t>Giúp</a:t>
              </a:r>
              <a:r>
                <a:rPr lang="en-US" sz="8800" dirty="0">
                  <a:solidFill>
                    <a:srgbClr val="FFFF00"/>
                  </a:solidFill>
                  <a:latin typeface="+mj-lt"/>
                </a:rPr>
                <a:t> </a:t>
              </a:r>
              <a:r>
                <a:rPr lang="en-US" sz="8800" dirty="0" err="1">
                  <a:solidFill>
                    <a:srgbClr val="FFFF00"/>
                  </a:solidFill>
                  <a:latin typeface="+mj-lt"/>
                </a:rPr>
                <a:t>mèo</a:t>
              </a:r>
              <a:r>
                <a:rPr lang="en-US" sz="8800" dirty="0">
                  <a:solidFill>
                    <a:srgbClr val="FFFF00"/>
                  </a:solidFill>
                  <a:latin typeface="+mj-lt"/>
                </a:rPr>
                <a:t> con </a:t>
              </a:r>
              <a:r>
                <a:rPr lang="en-US" sz="8800" dirty="0" err="1">
                  <a:solidFill>
                    <a:srgbClr val="FFFF00"/>
                  </a:solidFill>
                  <a:latin typeface="+mj-lt"/>
                </a:rPr>
                <a:t>bắt</a:t>
              </a:r>
              <a:r>
                <a:rPr lang="en-US" sz="8800" dirty="0">
                  <a:solidFill>
                    <a:srgbClr val="FFFF00"/>
                  </a:solidFill>
                  <a:latin typeface="+mj-lt"/>
                </a:rPr>
                <a:t> </a:t>
              </a:r>
              <a:r>
                <a:rPr lang="en-US" sz="8800" dirty="0" err="1">
                  <a:solidFill>
                    <a:srgbClr val="FFFF00"/>
                  </a:solidFill>
                  <a:latin typeface="+mj-lt"/>
                </a:rPr>
                <a:t>chuột</a:t>
              </a:r>
              <a:endParaRPr lang="en-US" sz="8800" dirty="0">
                <a:solidFill>
                  <a:srgbClr val="FFFF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113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3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6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prstClr val="white"/>
                </a:solidFill>
                <a:latin typeface="Nunito Black" pitchFamily="2" charset="0"/>
              </a:rPr>
              <a:t>CÂU HỎI 1: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Nunito Black" pitchFamily="2" charset="0"/>
              </a:rPr>
              <a:t>B. 70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Nunito Black" pitchFamily="2" charset="0"/>
              </a:rPr>
              <a:t>C. 80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Nunito Black" pitchFamily="2" charset="0"/>
              </a:rPr>
              <a:t>D. 90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Nunito Black" pitchFamily="2" charset="0"/>
              </a:rPr>
              <a:t>A. 60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0480"/>
            <a:ext cx="1592617" cy="15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1907" y="943349"/>
            <a:ext cx="1132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Nunito Black" panose="00000A00000000000000" pitchFamily="2" charset="0"/>
                <a:cs typeface="Arial" panose="020B0604020202020204" pitchFamily="34" charset="0"/>
              </a:rPr>
              <a:t>7 X 5 X 2 = ?</a:t>
            </a:r>
          </a:p>
        </p:txBody>
      </p:sp>
    </p:spTree>
    <p:extLst>
      <p:ext uri="{BB962C8B-B14F-4D97-AF65-F5344CB8AC3E}">
        <p14:creationId xmlns:p14="http://schemas.microsoft.com/office/powerpoint/2010/main" val="304293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344032" y="-15196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prstClr val="white"/>
                </a:solidFill>
                <a:latin typeface="Nunito Black" pitchFamily="2" charset="0"/>
              </a:rPr>
              <a:t>CÂU HỎI 2: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64941" y="532709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Nunito Black" pitchFamily="2" charset="0"/>
              </a:rPr>
              <a:t>D. 210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Nunito Black" pitchFamily="2" charset="0"/>
              </a:rPr>
              <a:t>C. 200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2720" y="417026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Nunito Black" pitchFamily="2" charset="0"/>
              </a:rPr>
              <a:t>B. 160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Nunito Black" pitchFamily="2" charset="0"/>
              </a:rPr>
              <a:t>A. 70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7524" y="39431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33825" y="495811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06093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3626"/>
            <a:ext cx="1669471" cy="166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7455" y="807903"/>
            <a:ext cx="991295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0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prstClr val="white"/>
                </a:solidFill>
                <a:latin typeface="Nunito Black" pitchFamily="2" charset="0"/>
              </a:rPr>
              <a:t>CÂU HỎI 3: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Nunito Black" pitchFamily="2" charset="0"/>
              </a:rPr>
              <a:t>B. 150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Nunito Black" pitchFamily="2" charset="0"/>
              </a:rPr>
              <a:t>C. 225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Nunito Black" pitchFamily="2" charset="0"/>
              </a:rPr>
              <a:t>D. 500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76773" y="413993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Nunito Black" pitchFamily="2" charset="0"/>
              </a:rPr>
              <a:t>A. 140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0480"/>
            <a:ext cx="1592617" cy="15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41707" y="1042185"/>
            <a:ext cx="9913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Nunito Black" panose="00000A00000000000000" pitchFamily="2" charset="0"/>
                <a:cs typeface="Arial" panose="020B0604020202020204" pitchFamily="34" charset="0"/>
              </a:rPr>
              <a:t>25 X 4 + 50 = ?</a:t>
            </a:r>
          </a:p>
        </p:txBody>
      </p:sp>
    </p:spTree>
    <p:extLst>
      <p:ext uri="{BB962C8B-B14F-4D97-AF65-F5344CB8AC3E}">
        <p14:creationId xmlns:p14="http://schemas.microsoft.com/office/powerpoint/2010/main" val="282236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prstClr val="white"/>
                </a:solidFill>
                <a:latin typeface="Nunito Black" pitchFamily="2" charset="0"/>
              </a:rPr>
              <a:t>CÂU HỎI 4: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426746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Nunito Black" pitchFamily="2" charset="0"/>
              </a:rPr>
              <a:t>A. 60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Nunito Black" pitchFamily="2" charset="0"/>
              </a:rPr>
              <a:t>C. 80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Nunito Black" pitchFamily="2" charset="0"/>
              </a:rPr>
              <a:t>D. 90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84190" y="423802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Nunito Black" pitchFamily="2" charset="0"/>
              </a:rPr>
              <a:t>B. 70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2500" y="384774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25955" y="38084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2329" y="106093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8330"/>
            <a:ext cx="1484768" cy="148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99305" y="966712"/>
            <a:ext cx="9913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Nunito Black" panose="00000A00000000000000" pitchFamily="2" charset="0"/>
                <a:cs typeface="Arial" panose="020B0604020202020204" pitchFamily="34" charset="0"/>
              </a:rPr>
              <a:t>210 : 7 x 2 = ?</a:t>
            </a:r>
          </a:p>
        </p:txBody>
      </p:sp>
    </p:spTree>
    <p:extLst>
      <p:ext uri="{BB962C8B-B14F-4D97-AF65-F5344CB8AC3E}">
        <p14:creationId xmlns:p14="http://schemas.microsoft.com/office/powerpoint/2010/main" val="335139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</TotalTime>
  <Words>748</Words>
  <Application>Microsoft Office PowerPoint</Application>
  <PresentationFormat>Widescreen</PresentationFormat>
  <Paragraphs>126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Nunito Black</vt:lpstr>
      <vt:lpstr>Calibri</vt:lpstr>
      <vt:lpstr>Arial</vt:lpstr>
      <vt:lpstr>Calibri Light</vt:lpstr>
      <vt:lpstr>Sigmar One</vt:lpstr>
      <vt:lpstr>.VnBlack</vt:lpstr>
      <vt:lpstr>Times New Roman</vt:lpstr>
      <vt:lpstr>Office Theme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giải  Quả bưởi cân nặng là:                        500 + 500 – 100 = 900 (g)                                        Đáp số:  900 g</vt:lpstr>
      <vt:lpstr>PowerPoint Presentation</vt:lpstr>
      <vt:lpstr>= 600 mm</vt:lpstr>
      <vt:lpstr>Bài giải  3 gói mì tôm cân nặng là: 80 x 3 = 240 (g) 3 gói mì tôm và 1 hộp sữa cân nặng tất cả là: 240 + 455 = 695 (g)                                        Đáp số:  695 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50</cp:revision>
  <dcterms:created xsi:type="dcterms:W3CDTF">2022-03-28T23:45:00Z</dcterms:created>
  <dcterms:modified xsi:type="dcterms:W3CDTF">2025-01-11T14:06:05Z</dcterms:modified>
</cp:coreProperties>
</file>